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4"/>
  </p:sldMasterIdLst>
  <p:notesMasterIdLst>
    <p:notesMasterId r:id="rId45"/>
  </p:notesMasterIdLst>
  <p:handoutMasterIdLst>
    <p:handoutMasterId r:id="rId46"/>
  </p:handoutMasterIdLst>
  <p:sldIdLst>
    <p:sldId id="392" r:id="rId5"/>
    <p:sldId id="712" r:id="rId6"/>
    <p:sldId id="759" r:id="rId7"/>
    <p:sldId id="756" r:id="rId8"/>
    <p:sldId id="1018" r:id="rId9"/>
    <p:sldId id="1019" r:id="rId10"/>
    <p:sldId id="713" r:id="rId11"/>
    <p:sldId id="750" r:id="rId12"/>
    <p:sldId id="722" r:id="rId13"/>
    <p:sldId id="752" r:id="rId14"/>
    <p:sldId id="760" r:id="rId15"/>
    <p:sldId id="293" r:id="rId16"/>
    <p:sldId id="1020" r:id="rId17"/>
    <p:sldId id="955" r:id="rId18"/>
    <p:sldId id="1016" r:id="rId19"/>
    <p:sldId id="1017" r:id="rId20"/>
    <p:sldId id="767" r:id="rId21"/>
    <p:sldId id="773" r:id="rId22"/>
    <p:sldId id="1021" r:id="rId23"/>
    <p:sldId id="265" r:id="rId24"/>
    <p:sldId id="273" r:id="rId25"/>
    <p:sldId id="970" r:id="rId26"/>
    <p:sldId id="1022" r:id="rId27"/>
    <p:sldId id="969" r:id="rId28"/>
    <p:sldId id="968" r:id="rId29"/>
    <p:sldId id="962" r:id="rId30"/>
    <p:sldId id="739" r:id="rId31"/>
    <p:sldId id="960" r:id="rId32"/>
    <p:sldId id="961" r:id="rId33"/>
    <p:sldId id="971" r:id="rId34"/>
    <p:sldId id="771" r:id="rId35"/>
    <p:sldId id="721" r:id="rId36"/>
    <p:sldId id="989" r:id="rId37"/>
    <p:sldId id="972" r:id="rId38"/>
    <p:sldId id="764" r:id="rId39"/>
    <p:sldId id="1015" r:id="rId40"/>
    <p:sldId id="733" r:id="rId41"/>
    <p:sldId id="954" r:id="rId42"/>
    <p:sldId id="772" r:id="rId43"/>
    <p:sldId id="286" r:id="rId44"/>
  </p:sldIdLst>
  <p:sldSz cx="12192000" cy="6858000"/>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C0059"/>
    <a:srgbClr val="000073"/>
    <a:srgbClr val="F1E8EF"/>
    <a:srgbClr val="F0F0F0"/>
    <a:srgbClr val="CBCCF5"/>
    <a:srgbClr val="E7E7FA"/>
    <a:srgbClr val="EBE7F9"/>
    <a:srgbClr val="D5CCF2"/>
    <a:srgbClr val="FF66FF"/>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49" autoAdjust="0"/>
    <p:restoredTop sz="94694" autoAdjust="0"/>
  </p:normalViewPr>
  <p:slideViewPr>
    <p:cSldViewPr showGuides="1">
      <p:cViewPr varScale="1">
        <p:scale>
          <a:sx n="110" d="100"/>
          <a:sy n="110" d="100"/>
        </p:scale>
        <p:origin x="200" y="320"/>
      </p:cViewPr>
      <p:guideLst/>
    </p:cSldViewPr>
  </p:slideViewPr>
  <p:outlineViewPr>
    <p:cViewPr>
      <p:scale>
        <a:sx n="33" d="100"/>
        <a:sy n="33" d="100"/>
      </p:scale>
      <p:origin x="0" y="-2664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96" d="100"/>
          <a:sy n="96" d="100"/>
        </p:scale>
        <p:origin x="3538"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72480" y="249031"/>
            <a:ext cx="4282476" cy="336705"/>
          </a:xfrm>
          <a:prstGeom prst="rect">
            <a:avLst/>
          </a:prstGeom>
        </p:spPr>
        <p:txBody>
          <a:bodyPr vert="horz" lIns="0" tIns="0" rIns="0" bIns="0" rtlCol="0"/>
          <a:lstStyle>
            <a:lvl1pPr algn="l">
              <a:defRPr sz="1200"/>
            </a:lvl1pPr>
          </a:lstStyle>
          <a:p>
            <a:r>
              <a:rPr lang="de-CH" sz="900"/>
              <a:t>Kopfzeilentext</a:t>
            </a:r>
            <a:endParaRPr lang="de-CH" sz="900" dirty="0"/>
          </a:p>
        </p:txBody>
      </p:sp>
      <p:sp>
        <p:nvSpPr>
          <p:cNvPr id="3" name="Datumsplatzhalter 2"/>
          <p:cNvSpPr>
            <a:spLocks noGrp="1"/>
          </p:cNvSpPr>
          <p:nvPr>
            <p:ph type="dt" sz="quarter" idx="1"/>
          </p:nvPr>
        </p:nvSpPr>
        <p:spPr>
          <a:xfrm>
            <a:off x="5092527" y="249031"/>
            <a:ext cx="1232669" cy="336705"/>
          </a:xfrm>
          <a:prstGeom prst="rect">
            <a:avLst/>
          </a:prstGeom>
        </p:spPr>
        <p:txBody>
          <a:bodyPr vert="horz" lIns="0" tIns="0" rIns="0" bIns="0" rtlCol="0"/>
          <a:lstStyle>
            <a:lvl1pPr algn="r">
              <a:defRPr sz="1200"/>
            </a:lvl1pPr>
          </a:lstStyle>
          <a:p>
            <a:fld id="{EEC665CA-D682-48EC-95D2-126FD6449D65}" type="datetime1">
              <a:rPr lang="de-CH" sz="900"/>
              <a:t>04.10.24</a:t>
            </a:fld>
            <a:endParaRPr lang="de-CH" sz="900"/>
          </a:p>
        </p:txBody>
      </p:sp>
      <p:sp>
        <p:nvSpPr>
          <p:cNvPr id="4" name="Fußzeilenplatzhalter 3"/>
          <p:cNvSpPr>
            <a:spLocks noGrp="1"/>
          </p:cNvSpPr>
          <p:nvPr>
            <p:ph type="ftr" sz="quarter" idx="2"/>
          </p:nvPr>
        </p:nvSpPr>
        <p:spPr>
          <a:xfrm>
            <a:off x="472480" y="9215733"/>
            <a:ext cx="4282476" cy="359690"/>
          </a:xfrm>
          <a:prstGeom prst="rect">
            <a:avLst/>
          </a:prstGeom>
        </p:spPr>
        <p:txBody>
          <a:bodyPr vert="horz" lIns="0" tIns="0" rIns="0" bIns="0" rtlCol="0" anchor="b"/>
          <a:lstStyle>
            <a:lvl1pPr algn="l">
              <a:defRPr sz="1200"/>
            </a:lvl1pPr>
          </a:lstStyle>
          <a:p>
            <a:r>
              <a:rPr lang="de-CH" sz="900"/>
              <a:t>Fusszeilentext</a:t>
            </a:r>
            <a:endParaRPr lang="de-CH" sz="900" dirty="0"/>
          </a:p>
        </p:txBody>
      </p:sp>
      <p:sp>
        <p:nvSpPr>
          <p:cNvPr id="5" name="Foliennummernplatzhalter 4"/>
          <p:cNvSpPr>
            <a:spLocks noGrp="1"/>
          </p:cNvSpPr>
          <p:nvPr>
            <p:ph type="sldNum" sz="quarter" idx="3"/>
          </p:nvPr>
        </p:nvSpPr>
        <p:spPr>
          <a:xfrm>
            <a:off x="5092527" y="9215736"/>
            <a:ext cx="1232669" cy="359687"/>
          </a:xfrm>
          <a:prstGeom prst="rect">
            <a:avLst/>
          </a:prstGeom>
        </p:spPr>
        <p:txBody>
          <a:bodyPr vert="horz" lIns="0" tIns="0" rIns="0" bIns="0" rtlCol="0" anchor="b"/>
          <a:lstStyle>
            <a:lvl1pPr algn="r">
              <a:defRPr sz="1200"/>
            </a:lvl1pPr>
          </a:lstStyle>
          <a:p>
            <a:fld id="{2CEDAA2C-602C-494B-9BFF-F0D7FF14E319}" type="slidenum">
              <a:rPr lang="de-CH" sz="900"/>
              <a:t>‹#›</a:t>
            </a:fld>
            <a:endParaRPr lang="de-CH" sz="900" dirty="0"/>
          </a:p>
        </p:txBody>
      </p:sp>
    </p:spTree>
    <p:extLst>
      <p:ext uri="{BB962C8B-B14F-4D97-AF65-F5344CB8AC3E}">
        <p14:creationId xmlns:p14="http://schemas.microsoft.com/office/powerpoint/2010/main" val="1625002673"/>
      </p:ext>
    </p:extLst>
  </p:cSld>
  <p:clrMap bg1="lt1" tx1="dk1" bg2="lt2" tx2="dk2" accent1="accent1" accent2="accent2" accent3="accent3" accent4="accent4" accent5="accent5" accent6="accent6" hlink="hlink" folHlink="folHlink"/>
  <p:hf hdr="0" ftr="0" dt="0"/>
  <p:extLst>
    <p:ext uri="{56416CCD-93CA-4268-BC5B-53C4BB910035}">
      <p15:sldGuideLst xmlns:p15="http://schemas.microsoft.com/office/powerpoint/2012/main">
        <p15:guide id="1" orient="horz" pos="3127" userDrawn="1">
          <p15:clr>
            <a:srgbClr val="F26B43"/>
          </p15:clr>
        </p15:guide>
        <p15:guide id="2" pos="214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Folienbildplatzhalter 11"/>
          <p:cNvSpPr>
            <a:spLocks noGrp="1" noRot="1" noChangeAspect="1"/>
          </p:cNvSpPr>
          <p:nvPr>
            <p:ph type="sldImg" idx="2"/>
          </p:nvPr>
        </p:nvSpPr>
        <p:spPr>
          <a:xfrm>
            <a:off x="496888" y="976313"/>
            <a:ext cx="6034087" cy="3395662"/>
          </a:xfrm>
          <a:prstGeom prst="rect">
            <a:avLst/>
          </a:prstGeom>
          <a:noFill/>
          <a:ln w="3175">
            <a:solidFill>
              <a:prstClr val="black"/>
            </a:solidFill>
          </a:ln>
        </p:spPr>
        <p:txBody>
          <a:bodyPr vert="horz" lIns="94229" tIns="47114" rIns="94229" bIns="47114" rtlCol="0" anchor="ctr"/>
          <a:lstStyle/>
          <a:p>
            <a:endParaRPr lang="de-CH"/>
          </a:p>
        </p:txBody>
      </p:sp>
      <p:sp>
        <p:nvSpPr>
          <p:cNvPr id="14" name="Fußzeilenplatzhalter 13"/>
          <p:cNvSpPr>
            <a:spLocks noGrp="1"/>
          </p:cNvSpPr>
          <p:nvPr>
            <p:ph type="ftr" sz="quarter" idx="4"/>
          </p:nvPr>
        </p:nvSpPr>
        <p:spPr>
          <a:xfrm>
            <a:off x="768425" y="9457664"/>
            <a:ext cx="2210809" cy="194876"/>
          </a:xfrm>
          <a:prstGeom prst="rect">
            <a:avLst/>
          </a:prstGeom>
        </p:spPr>
        <p:txBody>
          <a:bodyPr vert="horz" lIns="0" tIns="0" rIns="0" bIns="0" rtlCol="0" anchor="t"/>
          <a:lstStyle>
            <a:lvl1pPr algn="l">
              <a:defRPr sz="900"/>
            </a:lvl1pPr>
          </a:lstStyle>
          <a:p>
            <a:r>
              <a:rPr lang="de-CH" dirty="0"/>
              <a:t>Fusszeilentext</a:t>
            </a:r>
          </a:p>
        </p:txBody>
      </p:sp>
      <p:sp>
        <p:nvSpPr>
          <p:cNvPr id="15" name="Foliennummernplatzhalter 14"/>
          <p:cNvSpPr>
            <a:spLocks noGrp="1"/>
          </p:cNvSpPr>
          <p:nvPr>
            <p:ph type="sldNum" sz="quarter" idx="5"/>
          </p:nvPr>
        </p:nvSpPr>
        <p:spPr>
          <a:xfrm>
            <a:off x="5414613" y="9457664"/>
            <a:ext cx="863510" cy="194876"/>
          </a:xfrm>
          <a:prstGeom prst="rect">
            <a:avLst/>
          </a:prstGeom>
        </p:spPr>
        <p:txBody>
          <a:bodyPr vert="horz" lIns="0" tIns="0" rIns="0" bIns="0" rtlCol="0" anchor="t"/>
          <a:lstStyle>
            <a:lvl1pPr algn="r">
              <a:defRPr sz="900"/>
            </a:lvl1pPr>
          </a:lstStyle>
          <a:p>
            <a:fld id="{83C81C81-E364-4366-A610-2DB15FF98538}" type="slidenum">
              <a:rPr lang="de-CH" smtClean="0"/>
              <a:pPr/>
              <a:t>‹#›</a:t>
            </a:fld>
            <a:endParaRPr lang="de-CH" dirty="0"/>
          </a:p>
        </p:txBody>
      </p:sp>
      <p:sp>
        <p:nvSpPr>
          <p:cNvPr id="16" name="Notizenplatzhalter 15"/>
          <p:cNvSpPr>
            <a:spLocks noGrp="1"/>
          </p:cNvSpPr>
          <p:nvPr>
            <p:ph type="body" sz="quarter" idx="3"/>
          </p:nvPr>
        </p:nvSpPr>
        <p:spPr>
          <a:xfrm>
            <a:off x="766620" y="4650633"/>
            <a:ext cx="5511501" cy="4612101"/>
          </a:xfrm>
          <a:prstGeom prst="rect">
            <a:avLst/>
          </a:prstGeom>
        </p:spPr>
        <p:txBody>
          <a:bodyPr vert="horz" lIns="0" tIns="0" rIns="0" bIns="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17" name="Datumsplatzhalter 16"/>
          <p:cNvSpPr>
            <a:spLocks noGrp="1"/>
          </p:cNvSpPr>
          <p:nvPr>
            <p:ph type="dt" idx="1"/>
          </p:nvPr>
        </p:nvSpPr>
        <p:spPr>
          <a:xfrm>
            <a:off x="4192603" y="462286"/>
            <a:ext cx="2076877" cy="201617"/>
          </a:xfrm>
          <a:prstGeom prst="rect">
            <a:avLst/>
          </a:prstGeom>
        </p:spPr>
        <p:txBody>
          <a:bodyPr vert="horz" lIns="0" tIns="0" rIns="0" bIns="0" rtlCol="0"/>
          <a:lstStyle>
            <a:lvl1pPr algn="r">
              <a:defRPr sz="900"/>
            </a:lvl1pPr>
          </a:lstStyle>
          <a:p>
            <a:fld id="{A17AAF7D-4283-4014-80F4-26E915FEACF8}" type="datetime1">
              <a:rPr lang="de-CH" smtClean="0"/>
              <a:t>04.10.24</a:t>
            </a:fld>
            <a:endParaRPr lang="de-CH" dirty="0"/>
          </a:p>
        </p:txBody>
      </p:sp>
      <p:sp>
        <p:nvSpPr>
          <p:cNvPr id="18" name="Kopfzeilenplatzhalter 17"/>
          <p:cNvSpPr>
            <a:spLocks noGrp="1"/>
          </p:cNvSpPr>
          <p:nvPr>
            <p:ph type="hdr" sz="quarter"/>
          </p:nvPr>
        </p:nvSpPr>
        <p:spPr>
          <a:xfrm>
            <a:off x="757977" y="468975"/>
            <a:ext cx="3220500" cy="194929"/>
          </a:xfrm>
          <a:prstGeom prst="rect">
            <a:avLst/>
          </a:prstGeom>
        </p:spPr>
        <p:txBody>
          <a:bodyPr vert="horz" lIns="0" tIns="0" rIns="0" bIns="0" rtlCol="0"/>
          <a:lstStyle>
            <a:lvl1pPr algn="l">
              <a:defRPr sz="900"/>
            </a:lvl1pPr>
          </a:lstStyle>
          <a:p>
            <a:r>
              <a:rPr lang="de-CH"/>
              <a:t>Kopfzeilentext</a:t>
            </a:r>
            <a:endParaRPr lang="de-CH" dirty="0"/>
          </a:p>
        </p:txBody>
      </p:sp>
    </p:spTree>
    <p:extLst>
      <p:ext uri="{BB962C8B-B14F-4D97-AF65-F5344CB8AC3E}">
        <p14:creationId xmlns:p14="http://schemas.microsoft.com/office/powerpoint/2010/main" val="311709705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Aft>
        <a:spcPts val="600"/>
      </a:spcAft>
      <a:defRPr sz="1100" kern="1200">
        <a:solidFill>
          <a:schemeClr val="tx1"/>
        </a:solidFill>
        <a:latin typeface="+mn-lt"/>
        <a:ea typeface="+mn-ea"/>
        <a:cs typeface="+mn-cs"/>
      </a:defRPr>
    </a:lvl1pPr>
    <a:lvl2pPr marL="177800" indent="-177800" algn="l" defTabSz="914400" rtl="0" eaLnBrk="1" latinLnBrk="0" hangingPunct="1">
      <a:spcAft>
        <a:spcPts val="600"/>
      </a:spcAft>
      <a:buFont typeface="Arial" panose="020B0604020202020204" pitchFamily="34" charset="0"/>
      <a:buChar char="‒"/>
      <a:defRPr sz="1100" kern="1200">
        <a:solidFill>
          <a:schemeClr val="tx1"/>
        </a:solidFill>
        <a:latin typeface="+mn-lt"/>
        <a:ea typeface="+mn-ea"/>
        <a:cs typeface="+mn-cs"/>
      </a:defRPr>
    </a:lvl2pPr>
    <a:lvl3pPr marL="357188" indent="-179388" algn="l" defTabSz="914400" rtl="0" eaLnBrk="1" latinLnBrk="0" hangingPunct="1">
      <a:spcAft>
        <a:spcPts val="600"/>
      </a:spcAft>
      <a:buFont typeface="Arial" panose="020B0604020202020204" pitchFamily="34" charset="0"/>
      <a:buChar char="‒"/>
      <a:defRPr sz="1100" kern="1200">
        <a:solidFill>
          <a:schemeClr val="tx1"/>
        </a:solidFill>
        <a:latin typeface="+mn-lt"/>
        <a:ea typeface="+mn-ea"/>
        <a:cs typeface="+mn-cs"/>
      </a:defRPr>
    </a:lvl3pPr>
    <a:lvl4pPr marL="534988" indent="-177800" algn="l" defTabSz="914400" rtl="0" eaLnBrk="1" latinLnBrk="0" hangingPunct="1">
      <a:spcAft>
        <a:spcPts val="600"/>
      </a:spcAft>
      <a:buFont typeface="Arial" panose="020B0604020202020204" pitchFamily="34" charset="0"/>
      <a:buChar char="‒"/>
      <a:defRPr sz="1100" kern="1200">
        <a:solidFill>
          <a:schemeClr val="tx1"/>
        </a:solidFill>
        <a:latin typeface="+mn-lt"/>
        <a:ea typeface="+mn-ea"/>
        <a:cs typeface="+mn-cs"/>
      </a:defRPr>
    </a:lvl4pPr>
    <a:lvl5pPr marL="720725" indent="-185738" algn="l" defTabSz="914400" rtl="0" eaLnBrk="1" latinLnBrk="0" hangingPunct="1">
      <a:spcAft>
        <a:spcPts val="600"/>
      </a:spcAft>
      <a:buFont typeface="Arial" panose="020B0604020202020204" pitchFamily="34" charset="0"/>
      <a:buChar char="‒"/>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3127" userDrawn="1">
          <p15:clr>
            <a:srgbClr val="F26B43"/>
          </p15:clr>
        </p15:guide>
        <p15:guide id="2" pos="214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focus in this talk on background scenarios.</a:t>
            </a:r>
          </a:p>
          <a:p>
            <a:r>
              <a:rPr lang="en-US" dirty="0"/>
              <a:t>Background prospective scenarios are different from foreground prospective scenarios.</a:t>
            </a:r>
          </a:p>
          <a:p>
            <a:r>
              <a:rPr lang="en-US" dirty="0"/>
              <a:t>For some foreground systems, the background does not matter much.</a:t>
            </a:r>
          </a:p>
          <a:p>
            <a:r>
              <a:rPr lang="en-US" dirty="0"/>
              <a:t>But others are very much influenced by what is happening in the rest of the economy.</a:t>
            </a:r>
            <a:endParaRPr lang="en-CH" dirty="0"/>
          </a:p>
        </p:txBody>
      </p:sp>
      <p:sp>
        <p:nvSpPr>
          <p:cNvPr id="4" name="Slide Number Placeholder 3"/>
          <p:cNvSpPr>
            <a:spLocks noGrp="1"/>
          </p:cNvSpPr>
          <p:nvPr>
            <p:ph type="sldNum" sz="quarter" idx="5"/>
          </p:nvPr>
        </p:nvSpPr>
        <p:spPr/>
        <p:txBody>
          <a:bodyPr/>
          <a:lstStyle/>
          <a:p>
            <a:fld id="{812ECD43-08E5-4945-BC4F-4857758E978F}" type="slidenum">
              <a:rPr lang="nl-NL" smtClean="0"/>
              <a:t>2</a:t>
            </a:fld>
            <a:endParaRPr lang="nl-NL"/>
          </a:p>
        </p:txBody>
      </p:sp>
    </p:spTree>
    <p:extLst>
      <p:ext uri="{BB962C8B-B14F-4D97-AF65-F5344CB8AC3E}">
        <p14:creationId xmlns:p14="http://schemas.microsoft.com/office/powerpoint/2010/main" val="1407601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 picture for the building sector, metals, chemical products… </a:t>
            </a:r>
          </a:p>
          <a:p>
            <a:endParaRPr lang="en-CH" dirty="0"/>
          </a:p>
        </p:txBody>
      </p:sp>
      <p:sp>
        <p:nvSpPr>
          <p:cNvPr id="4" name="Slide Number Placeholder 3"/>
          <p:cNvSpPr>
            <a:spLocks noGrp="1"/>
          </p:cNvSpPr>
          <p:nvPr>
            <p:ph type="sldNum" sz="quarter" idx="5"/>
          </p:nvPr>
        </p:nvSpPr>
        <p:spPr/>
        <p:txBody>
          <a:bodyPr/>
          <a:lstStyle/>
          <a:p>
            <a:fld id="{812ECD43-08E5-4945-BC4F-4857758E978F}" type="slidenum">
              <a:rPr lang="nl-NL" smtClean="0"/>
              <a:t>27</a:t>
            </a:fld>
            <a:endParaRPr lang="nl-NL"/>
          </a:p>
        </p:txBody>
      </p:sp>
    </p:spTree>
    <p:extLst>
      <p:ext uri="{BB962C8B-B14F-4D97-AF65-F5344CB8AC3E}">
        <p14:creationId xmlns:p14="http://schemas.microsoft.com/office/powerpoint/2010/main" val="4289930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8A992C1D-2BFA-4AF9-ACBF-EB79A88E7C43}" type="slidenum">
              <a:rPr lang="en-GB" smtClean="0"/>
              <a:pPr/>
              <a:t>28</a:t>
            </a:fld>
            <a:endParaRPr lang="en-GB"/>
          </a:p>
        </p:txBody>
      </p:sp>
    </p:spTree>
    <p:extLst>
      <p:ext uri="{BB962C8B-B14F-4D97-AF65-F5344CB8AC3E}">
        <p14:creationId xmlns:p14="http://schemas.microsoft.com/office/powerpoint/2010/main" val="1439358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812ECD43-08E5-4945-BC4F-4857758E978F}" type="slidenum">
              <a:rPr lang="nl-NL" smtClean="0"/>
              <a:t>32</a:t>
            </a:fld>
            <a:endParaRPr lang="nl-NL"/>
          </a:p>
        </p:txBody>
      </p:sp>
    </p:spTree>
    <p:extLst>
      <p:ext uri="{BB962C8B-B14F-4D97-AF65-F5344CB8AC3E}">
        <p14:creationId xmlns:p14="http://schemas.microsoft.com/office/powerpoint/2010/main" val="1252304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0. We typically distinguish the foreg</a:t>
            </a:r>
            <a:r>
              <a:rPr lang="en-GB" dirty="0"/>
              <a:t>r</a:t>
            </a:r>
            <a:r>
              <a:rPr lang="en-CH" dirty="0"/>
              <a:t>ound from the background data structure in life-cycle modelling</a:t>
            </a:r>
          </a:p>
          <a:p>
            <a:pPr marL="228600" indent="-228600">
              <a:buAutoNum type="arabicPeriod"/>
            </a:pPr>
            <a:r>
              <a:rPr lang="en-CH" dirty="0"/>
              <a:t>Foreground modelling: comprises the process the system under study directly affects or is supported by.</a:t>
            </a:r>
          </a:p>
          <a:p>
            <a:pPr marL="228600" indent="-228600">
              <a:buAutoNum type="arabicPeriod"/>
            </a:pPr>
            <a:r>
              <a:rPr lang="en-CH" dirty="0"/>
              <a:t>Background modelling: ancillary services and commodities (metals, electricity heat).</a:t>
            </a:r>
          </a:p>
          <a:p>
            <a:pPr marL="228600" indent="-228600">
              <a:buAutoNum type="arabicPeriod"/>
            </a:pPr>
            <a:endParaRPr lang="en-CH" dirty="0"/>
          </a:p>
        </p:txBody>
      </p:sp>
      <p:sp>
        <p:nvSpPr>
          <p:cNvPr id="4" name="Slide Number Placeholder 3"/>
          <p:cNvSpPr>
            <a:spLocks noGrp="1"/>
          </p:cNvSpPr>
          <p:nvPr>
            <p:ph type="sldNum" sz="quarter" idx="5"/>
          </p:nvPr>
        </p:nvSpPr>
        <p:spPr/>
        <p:txBody>
          <a:bodyPr/>
          <a:lstStyle/>
          <a:p>
            <a:fld id="{812ECD43-08E5-4945-BC4F-4857758E978F}" type="slidenum">
              <a:rPr lang="nl-NL" smtClean="0"/>
              <a:t>5</a:t>
            </a:fld>
            <a:endParaRPr lang="nl-NL"/>
          </a:p>
        </p:txBody>
      </p:sp>
    </p:spTree>
    <p:extLst>
      <p:ext uri="{BB962C8B-B14F-4D97-AF65-F5344CB8AC3E}">
        <p14:creationId xmlns:p14="http://schemas.microsoft.com/office/powerpoint/2010/main" val="3983189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The foreground system is under the influence of the manufacturer.</a:t>
            </a:r>
          </a:p>
          <a:p>
            <a:r>
              <a:rPr lang="en-CH" dirty="0"/>
              <a:t>The background system is outside the sphere of influence of the manufacturer.</a:t>
            </a:r>
          </a:p>
        </p:txBody>
      </p:sp>
      <p:sp>
        <p:nvSpPr>
          <p:cNvPr id="4" name="Slide Number Placeholder 3"/>
          <p:cNvSpPr>
            <a:spLocks noGrp="1"/>
          </p:cNvSpPr>
          <p:nvPr>
            <p:ph type="sldNum" sz="quarter" idx="5"/>
          </p:nvPr>
        </p:nvSpPr>
        <p:spPr/>
        <p:txBody>
          <a:bodyPr/>
          <a:lstStyle/>
          <a:p>
            <a:fld id="{812ECD43-08E5-4945-BC4F-4857758E978F}" type="slidenum">
              <a:rPr lang="nl-NL" smtClean="0"/>
              <a:t>7</a:t>
            </a:fld>
            <a:endParaRPr lang="nl-NL"/>
          </a:p>
        </p:txBody>
      </p:sp>
    </p:spTree>
    <p:extLst>
      <p:ext uri="{BB962C8B-B14F-4D97-AF65-F5344CB8AC3E}">
        <p14:creationId xmlns:p14="http://schemas.microsoft.com/office/powerpoint/2010/main" val="2027485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Combining foreground and background scena</a:t>
            </a:r>
            <a:r>
              <a:rPr lang="en-GB" dirty="0" err="1"/>
              <a:t>ri</a:t>
            </a:r>
            <a:r>
              <a:rPr lang="en-CH" dirty="0"/>
              <a:t>os also allows </a:t>
            </a:r>
            <a:r>
              <a:rPr lang="en-GB" dirty="0"/>
              <a:t>for ensuring temporal consistency: the electricity mix (determined by the background scenario) aligns with the foreground </a:t>
            </a:r>
            <a:r>
              <a:rPr lang="en-GB" dirty="0" err="1"/>
              <a:t>scenari</a:t>
            </a:r>
            <a:r>
              <a:rPr lang="en-CH" dirty="0"/>
              <a:t>o along the time axis.</a:t>
            </a:r>
          </a:p>
        </p:txBody>
      </p:sp>
      <p:sp>
        <p:nvSpPr>
          <p:cNvPr id="4" name="Slide Number Placeholder 3"/>
          <p:cNvSpPr>
            <a:spLocks noGrp="1"/>
          </p:cNvSpPr>
          <p:nvPr>
            <p:ph type="sldNum" sz="quarter" idx="5"/>
          </p:nvPr>
        </p:nvSpPr>
        <p:spPr/>
        <p:txBody>
          <a:bodyPr/>
          <a:lstStyle/>
          <a:p>
            <a:fld id="{8A992C1D-2BFA-4AF9-ACBF-EB79A88E7C43}" type="slidenum">
              <a:rPr lang="en-GB" smtClean="0"/>
              <a:pPr/>
              <a:t>8</a:t>
            </a:fld>
            <a:endParaRPr lang="en-GB"/>
          </a:p>
        </p:txBody>
      </p:sp>
    </p:spTree>
    <p:extLst>
      <p:ext uri="{BB962C8B-B14F-4D97-AF65-F5344CB8AC3E}">
        <p14:creationId xmlns:p14="http://schemas.microsoft.com/office/powerpoint/2010/main" val="1538565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Combining foreground and background scenarios allows to see the impact of the factors outside of the manufacturer’s influence on t</a:t>
            </a:r>
            <a:r>
              <a:rPr lang="en-GB" dirty="0"/>
              <a:t>he</a:t>
            </a:r>
            <a:r>
              <a:rPr lang="en-CH" dirty="0"/>
              <a:t> results.</a:t>
            </a:r>
          </a:p>
          <a:p>
            <a:r>
              <a:rPr lang="en-CH" dirty="0"/>
              <a:t>In the case of an EV, t</a:t>
            </a:r>
            <a:r>
              <a:rPr lang="en-GB" dirty="0"/>
              <a:t>he</a:t>
            </a:r>
            <a:r>
              <a:rPr lang="en-CH" dirty="0"/>
              <a:t> development of the electricity system is crucial and determines impacts.</a:t>
            </a:r>
          </a:p>
        </p:txBody>
      </p:sp>
      <p:sp>
        <p:nvSpPr>
          <p:cNvPr id="4" name="Slide Number Placeholder 3"/>
          <p:cNvSpPr>
            <a:spLocks noGrp="1"/>
          </p:cNvSpPr>
          <p:nvPr>
            <p:ph type="sldNum" sz="quarter" idx="5"/>
          </p:nvPr>
        </p:nvSpPr>
        <p:spPr/>
        <p:txBody>
          <a:bodyPr/>
          <a:lstStyle/>
          <a:p>
            <a:fld id="{8A992C1D-2BFA-4AF9-ACBF-EB79A88E7C43}" type="slidenum">
              <a:rPr lang="en-GB" smtClean="0"/>
              <a:pPr/>
              <a:t>9</a:t>
            </a:fld>
            <a:endParaRPr lang="en-GB"/>
          </a:p>
        </p:txBody>
      </p:sp>
    </p:spTree>
    <p:extLst>
      <p:ext uri="{BB962C8B-B14F-4D97-AF65-F5344CB8AC3E}">
        <p14:creationId xmlns:p14="http://schemas.microsoft.com/office/powerpoint/2010/main" val="939404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Indirect effects:</a:t>
            </a:r>
          </a:p>
          <a:p>
            <a:r>
              <a:rPr lang="en-US" dirty="0"/>
              <a:t>- Solar PV will be even greener if produced with green electricity and raw materials</a:t>
            </a:r>
          </a:p>
          <a:p>
            <a:r>
              <a:rPr lang="en-US" dirty="0"/>
              <a:t>- Wind power will become greener if steel decarbonizes thanks for secondary steel production, which itself uses greener electricity.</a:t>
            </a:r>
            <a:endParaRPr lang="en-CH" dirty="0"/>
          </a:p>
        </p:txBody>
      </p:sp>
      <p:sp>
        <p:nvSpPr>
          <p:cNvPr id="4" name="Slide Number Placeholder 3"/>
          <p:cNvSpPr>
            <a:spLocks noGrp="1"/>
          </p:cNvSpPr>
          <p:nvPr>
            <p:ph type="sldNum" sz="quarter" idx="5"/>
          </p:nvPr>
        </p:nvSpPr>
        <p:spPr/>
        <p:txBody>
          <a:bodyPr/>
          <a:lstStyle/>
          <a:p>
            <a:fld id="{812ECD43-08E5-4945-BC4F-4857758E978F}" type="slidenum">
              <a:rPr lang="nl-NL" smtClean="0"/>
              <a:t>10</a:t>
            </a:fld>
            <a:endParaRPr lang="nl-NL"/>
          </a:p>
        </p:txBody>
      </p:sp>
    </p:spTree>
    <p:extLst>
      <p:ext uri="{BB962C8B-B14F-4D97-AF65-F5344CB8AC3E}">
        <p14:creationId xmlns:p14="http://schemas.microsoft.com/office/powerpoint/2010/main" val="3608798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812ECD43-08E5-4945-BC4F-4857758E978F}" type="slidenum">
              <a:rPr lang="nl-NL" smtClean="0"/>
              <a:t>11</a:t>
            </a:fld>
            <a:endParaRPr lang="nl-NL"/>
          </a:p>
        </p:txBody>
      </p:sp>
    </p:spTree>
    <p:extLst>
      <p:ext uri="{BB962C8B-B14F-4D97-AF65-F5344CB8AC3E}">
        <p14:creationId xmlns:p14="http://schemas.microsoft.com/office/powerpoint/2010/main" val="4212211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SSP = global story lines</a:t>
            </a:r>
          </a:p>
          <a:p>
            <a:r>
              <a:rPr lang="en-US" dirty="0"/>
              <a:t>RCP = GHG concentration trajectories adopted by the IPCC describing different climate futures</a:t>
            </a:r>
          </a:p>
          <a:p>
            <a:endParaRPr lang="en-US" dirty="0"/>
          </a:p>
          <a:p>
            <a:r>
              <a:rPr lang="en-US" dirty="0"/>
              <a:t>The modeling of future background scenarios goes back at least to the </a:t>
            </a:r>
            <a:r>
              <a:rPr lang="en-US" b="1" dirty="0"/>
              <a:t>NEEDS project</a:t>
            </a:r>
            <a:r>
              <a:rPr lang="en-US" dirty="0"/>
              <a:t>, which has developed future scenarios for the European electricity supply more than 10 years ago. </a:t>
            </a:r>
            <a:r>
              <a:rPr lang="en-US" b="1" dirty="0"/>
              <a:t>Later the THEMIS model</a:t>
            </a:r>
            <a:r>
              <a:rPr lang="en-US" b="0" dirty="0"/>
              <a:t> was developed, which </a:t>
            </a:r>
            <a:r>
              <a:rPr lang="en-US" dirty="0"/>
              <a:t>combined LCA with MRIO data and included scenarios of future electricity supply and other sectors. Then i</a:t>
            </a:r>
            <a:r>
              <a:rPr lang="en-US" b="1" dirty="0"/>
              <a:t>n 2018</a:t>
            </a:r>
            <a:r>
              <a:rPr lang="en-US" dirty="0"/>
              <a:t>, Mendoza and colleagues coupled the Integrated Assessment Model IMAGE to the ecoinvent database to derive future versions of ecoinvent with a focus on electricity supply. This work is very interesting for two </a:t>
            </a:r>
            <a:r>
              <a:rPr lang="en-US" b="1" dirty="0"/>
              <a:t>reasons</a:t>
            </a:r>
            <a:r>
              <a:rPr lang="en-US" dirty="0"/>
              <a:t>: 1) it combines data from IAMs with LCA. IAMs model global future scenarios with detailed technology descriptions for important sectors. IAMs also implement the widely accepted Shared Socioeconomic Pathway scenarios. Thus using IAM data to generate scenarios for LCA takes some of the burden of generating scenarios from the LCA community. 2) the models were combined in a programmatic way using dedicated python libraries. This has several advantages, e.g. concerning reproducibility and transparency, but also the possibility to further extend and improve these libraries in future work. </a:t>
            </a:r>
            <a:r>
              <a:rPr lang="en-US" b="1" dirty="0"/>
              <a:t>Lately</a:t>
            </a:r>
            <a:r>
              <a:rPr lang="en-US" dirty="0"/>
              <a:t>, </a:t>
            </a:r>
            <a:r>
              <a:rPr lang="en-US" b="1" dirty="0" err="1"/>
              <a:t>Sacchi</a:t>
            </a:r>
            <a:r>
              <a:rPr lang="en-US" b="1" dirty="0"/>
              <a:t> </a:t>
            </a:r>
            <a:r>
              <a:rPr lang="en-US" b="0" dirty="0"/>
              <a:t>and colleagues </a:t>
            </a:r>
            <a:r>
              <a:rPr lang="en-US" dirty="0"/>
              <a:t>have extended this work in the PREMISE framework and further increased the sectoral coverage. </a:t>
            </a:r>
            <a:endParaRPr lang="en-CH" dirty="0"/>
          </a:p>
        </p:txBody>
      </p:sp>
      <p:sp>
        <p:nvSpPr>
          <p:cNvPr id="4" name="Slide Number Placeholder 3"/>
          <p:cNvSpPr>
            <a:spLocks noGrp="1"/>
          </p:cNvSpPr>
          <p:nvPr>
            <p:ph type="sldNum" sz="quarter" idx="5"/>
          </p:nvPr>
        </p:nvSpPr>
        <p:spPr/>
        <p:txBody>
          <a:bodyPr/>
          <a:lstStyle/>
          <a:p>
            <a:fld id="{812ECD43-08E5-4945-BC4F-4857758E978F}" type="slidenum">
              <a:rPr lang="nl-NL" smtClean="0"/>
              <a:t>12</a:t>
            </a:fld>
            <a:endParaRPr lang="nl-NL"/>
          </a:p>
        </p:txBody>
      </p:sp>
    </p:spTree>
    <p:extLst>
      <p:ext uri="{BB962C8B-B14F-4D97-AF65-F5344CB8AC3E}">
        <p14:creationId xmlns:p14="http://schemas.microsoft.com/office/powerpoint/2010/main" val="1090428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812ECD43-08E5-4945-BC4F-4857758E978F}" type="slidenum">
              <a:rPr lang="nl-NL" smtClean="0"/>
              <a:t>14</a:t>
            </a:fld>
            <a:endParaRPr lang="nl-NL"/>
          </a:p>
        </p:txBody>
      </p:sp>
    </p:spTree>
    <p:extLst>
      <p:ext uri="{BB962C8B-B14F-4D97-AF65-F5344CB8AC3E}">
        <p14:creationId xmlns:p14="http://schemas.microsoft.com/office/powerpoint/2010/main" val="32609756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p:bg>
      <p:bgPr>
        <a:solidFill>
          <a:schemeClr val="accent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FE7B40F6-0846-6406-28FC-523CF76DAF1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86" y="1558"/>
            <a:ext cx="12189228" cy="6854883"/>
          </a:xfrm>
          <a:prstGeom prst="rect">
            <a:avLst/>
          </a:prstGeom>
        </p:spPr>
      </p:pic>
      <p:pic>
        <p:nvPicPr>
          <p:cNvPr id="9" name="Grafik 8">
            <a:extLst>
              <a:ext uri="{FF2B5EF4-FFF2-40B4-BE49-F238E27FC236}">
                <a16:creationId xmlns:a16="http://schemas.microsoft.com/office/drawing/2014/main" id="{A03EDDF5-0688-3946-B33B-41892CA0C8F0}"/>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31137" y="358671"/>
            <a:ext cx="1773820" cy="730070"/>
          </a:xfrm>
          <a:prstGeom prst="rect">
            <a:avLst/>
          </a:prstGeom>
        </p:spPr>
      </p:pic>
      <p:pic>
        <p:nvPicPr>
          <p:cNvPr id="6" name="Grafik 5">
            <a:extLst>
              <a:ext uri="{FF2B5EF4-FFF2-40B4-BE49-F238E27FC236}">
                <a16:creationId xmlns:a16="http://schemas.microsoft.com/office/drawing/2014/main" id="{3A74AB44-A37E-131D-7BC4-3033AC45E5F1}"/>
              </a:ext>
            </a:extLst>
          </p:cNvPr>
          <p:cNvPicPr>
            <a:picLocks/>
          </p:cNvPicPr>
          <p:nvPr userDrawn="1"/>
        </p:nvPicPr>
        <p:blipFill rotWithShape="1">
          <a:blip r:embed="rId4" cstate="print">
            <a:extLst>
              <a:ext uri="{28A0092B-C50C-407E-A947-70E740481C1C}">
                <a14:useLocalDpi xmlns:a14="http://schemas.microsoft.com/office/drawing/2010/main" val="0"/>
              </a:ext>
            </a:extLst>
          </a:blip>
          <a:srcRect l="33768"/>
          <a:stretch/>
        </p:blipFill>
        <p:spPr>
          <a:xfrm>
            <a:off x="2532062" y="536044"/>
            <a:ext cx="1690509" cy="379384"/>
          </a:xfrm>
          <a:prstGeom prst="rect">
            <a:avLst/>
          </a:prstGeom>
        </p:spPr>
      </p:pic>
      <p:sp>
        <p:nvSpPr>
          <p:cNvPr id="2" name="Titel 1"/>
          <p:cNvSpPr>
            <a:spLocks noGrp="1"/>
          </p:cNvSpPr>
          <p:nvPr>
            <p:ph type="ctrTitle" hasCustomPrompt="1"/>
          </p:nvPr>
        </p:nvSpPr>
        <p:spPr>
          <a:xfrm>
            <a:off x="695325" y="1445854"/>
            <a:ext cx="8045451" cy="2007994"/>
          </a:xfrm>
        </p:spPr>
        <p:txBody>
          <a:bodyPr anchor="b"/>
          <a:lstStyle>
            <a:lvl1pPr algn="l">
              <a:lnSpc>
                <a:spcPct val="92000"/>
              </a:lnSpc>
              <a:defRPr sz="4200">
                <a:solidFill>
                  <a:schemeClr val="bg1"/>
                </a:solidFill>
              </a:defRPr>
            </a:lvl1pPr>
          </a:lstStyle>
          <a:p>
            <a:r>
              <a:rPr lang="en-GB" noProof="0" dirty="0"/>
              <a:t>Add Title</a:t>
            </a:r>
          </a:p>
        </p:txBody>
      </p:sp>
      <p:sp>
        <p:nvSpPr>
          <p:cNvPr id="3" name="Untertitel 2"/>
          <p:cNvSpPr>
            <a:spLocks noGrp="1"/>
          </p:cNvSpPr>
          <p:nvPr>
            <p:ph type="subTitle" idx="1" hasCustomPrompt="1"/>
          </p:nvPr>
        </p:nvSpPr>
        <p:spPr>
          <a:xfrm>
            <a:off x="695325" y="3789040"/>
            <a:ext cx="8045451" cy="1080120"/>
          </a:xfrm>
        </p:spPr>
        <p:txBody>
          <a:bodyPr/>
          <a:lstStyle>
            <a:lvl1pPr marL="0" indent="0" algn="l">
              <a:lnSpc>
                <a:spcPct val="92000"/>
              </a:lnSpc>
              <a:buNone/>
              <a:defRPr sz="2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bg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bg1"/>
                </a:solidFill>
              </a:defRPr>
            </a:lvl1pPr>
            <a:lvl2pPr marL="0" indent="0">
              <a:buNone/>
              <a:defRPr/>
            </a:lvl2pPr>
          </a:lstStyle>
          <a:p>
            <a:pPr lvl="0"/>
            <a:r>
              <a:rPr lang="en-GB" noProof="0" dirty="0"/>
              <a:t>Location, DD Month YYYY</a:t>
            </a:r>
          </a:p>
        </p:txBody>
      </p:sp>
    </p:spTree>
    <p:extLst>
      <p:ext uri="{BB962C8B-B14F-4D97-AF65-F5344CB8AC3E}">
        <p14:creationId xmlns:p14="http://schemas.microsoft.com/office/powerpoint/2010/main" val="421082338"/>
      </p:ext>
    </p:extLst>
  </p:cSld>
  <p:clrMapOvr>
    <a:masterClrMapping/>
  </p:clrMapOvr>
  <p:extLst>
    <p:ext uri="{DCECCB84-F9BA-43D5-87BE-67443E8EF086}">
      <p15:sldGuideLst xmlns:p15="http://schemas.microsoft.com/office/powerpoint/2012/main">
        <p15:guide id="2" pos="7106">
          <p15:clr>
            <a:srgbClr val="A4A3A4"/>
          </p15:clr>
        </p15:guide>
        <p15:guide id="3" orient="horz" pos="3181">
          <p15:clr>
            <a:srgbClr val="A4A3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ing Green">
    <p:bg>
      <p:bgPr>
        <a:solidFill>
          <a:schemeClr val="accent2"/>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38B88175-E72B-494D-8E63-D8433073A15B}" type="datetime1">
              <a:rPr lang="de-CH" noProof="0" smtClean="0"/>
              <a:t>04.10.24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10" name="Textplatzhalter 9">
            <a:extLst>
              <a:ext uri="{FF2B5EF4-FFF2-40B4-BE49-F238E27FC236}">
                <a16:creationId xmlns:a16="http://schemas.microsoft.com/office/drawing/2014/main" id="{38A5E6FE-0D37-3DFF-F3B7-73A91BE84605}"/>
              </a:ext>
            </a:extLst>
          </p:cNvPr>
          <p:cNvSpPr>
            <a:spLocks noGrp="1"/>
          </p:cNvSpPr>
          <p:nvPr>
            <p:ph type="body" sz="quarter" idx="13" hasCustomPrompt="1"/>
          </p:nvPr>
        </p:nvSpPr>
        <p:spPr>
          <a:xfrm>
            <a:off x="695325" y="1292087"/>
            <a:ext cx="8964613" cy="4729302"/>
          </a:xfrm>
        </p:spPr>
        <p:txBody>
          <a:bodyPr/>
          <a:lstStyle>
            <a:lvl1pPr>
              <a:defRPr sz="4200"/>
            </a:lvl1pPr>
            <a:lvl2pPr marL="0" indent="0">
              <a:buFontTx/>
              <a:buNone/>
              <a:defRPr/>
            </a:lvl2pPr>
            <a:lvl3pPr marL="250825" indent="-250825">
              <a:defRPr/>
            </a:lvl3pPr>
          </a:lstStyle>
          <a:p>
            <a:pPr lvl="0"/>
            <a:r>
              <a:rPr lang="en-GB" noProof="0" dirty="0"/>
              <a:t>Section Heading</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2639758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ing Yellow">
    <p:bg>
      <p:bgPr>
        <a:solidFill>
          <a:schemeClr val="accent5"/>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8C75C767-47DD-E843-892D-1BB23B15A0D8}" type="datetime1">
              <a:rPr lang="de-CH" noProof="0" smtClean="0"/>
              <a:t>04.10.24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10" name="Textplatzhalter 9">
            <a:extLst>
              <a:ext uri="{FF2B5EF4-FFF2-40B4-BE49-F238E27FC236}">
                <a16:creationId xmlns:a16="http://schemas.microsoft.com/office/drawing/2014/main" id="{38A5E6FE-0D37-3DFF-F3B7-73A91BE84605}"/>
              </a:ext>
            </a:extLst>
          </p:cNvPr>
          <p:cNvSpPr>
            <a:spLocks noGrp="1"/>
          </p:cNvSpPr>
          <p:nvPr>
            <p:ph type="body" sz="quarter" idx="13" hasCustomPrompt="1"/>
          </p:nvPr>
        </p:nvSpPr>
        <p:spPr>
          <a:xfrm>
            <a:off x="695325" y="1292087"/>
            <a:ext cx="8964613" cy="4729302"/>
          </a:xfrm>
        </p:spPr>
        <p:txBody>
          <a:bodyPr/>
          <a:lstStyle>
            <a:lvl1pPr>
              <a:defRPr sz="4200"/>
            </a:lvl1pPr>
            <a:lvl2pPr marL="0" indent="0">
              <a:buFontTx/>
              <a:buNone/>
              <a:defRPr/>
            </a:lvl2pPr>
            <a:lvl3pPr marL="250825" indent="-250825">
              <a:defRPr/>
            </a:lvl3pPr>
          </a:lstStyle>
          <a:p>
            <a:pPr lvl="0"/>
            <a:r>
              <a:rPr lang="en-GB" noProof="0" dirty="0"/>
              <a:t>Section Heading</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1822531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ide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695325" y="1376773"/>
            <a:ext cx="8964613" cy="4644616"/>
          </a:xfrm>
        </p:spPr>
        <p:txBody>
          <a:bodyPr/>
          <a:lstStyle>
            <a:lvl1pPr defTabSz="984250">
              <a:tabLst>
                <a:tab pos="536575" algn="l"/>
              </a:tabLst>
              <a:defRPr/>
            </a:lvl1pPr>
            <a:lvl2pPr>
              <a:tabLst>
                <a:tab pos="536575" algn="l"/>
              </a:tabLst>
              <a:defRPr/>
            </a:lvl2pPr>
          </a:lstStyle>
          <a:p>
            <a:pPr lvl="0"/>
            <a:r>
              <a:rPr lang="en-GB" noProof="0" dirty="0"/>
              <a:t>Add Content</a:t>
            </a:r>
          </a:p>
          <a:p>
            <a:pPr lvl="1"/>
            <a:r>
              <a:rPr lang="en-GB" noProof="0" dirty="0"/>
              <a:t>Second Level</a:t>
            </a:r>
          </a:p>
          <a:p>
            <a:pPr lvl="2"/>
            <a:r>
              <a:rPr lang="en-GB" noProof="0" dirty="0"/>
              <a:t>Third Level</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11DAC6F3-F6FC-9A4C-A64F-016A1810D60B}" type="datetime1">
              <a:rPr lang="de-CH" noProof="0" smtClean="0"/>
              <a:t>04.10.24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Titel 6">
            <a:extLst>
              <a:ext uri="{FF2B5EF4-FFF2-40B4-BE49-F238E27FC236}">
                <a16:creationId xmlns:a16="http://schemas.microsoft.com/office/drawing/2014/main" id="{A939BEE7-204C-1008-67F3-C8FC6E64EBA4}"/>
              </a:ext>
            </a:extLst>
          </p:cNvPr>
          <p:cNvSpPr>
            <a:spLocks noGrp="1"/>
          </p:cNvSpPr>
          <p:nvPr>
            <p:ph type="title" hasCustomPrompt="1"/>
          </p:nvPr>
        </p:nvSpPr>
        <p:spPr/>
        <p:txBody>
          <a:bodyPr/>
          <a:lstStyle>
            <a:lvl1pPr>
              <a:defRPr/>
            </a:lvl1pPr>
          </a:lstStyle>
          <a:p>
            <a:r>
              <a:rPr lang="en-GB" noProof="0" dirty="0"/>
              <a:t>Add Title</a:t>
            </a:r>
          </a:p>
        </p:txBody>
      </p:sp>
    </p:spTree>
    <p:extLst>
      <p:ext uri="{BB962C8B-B14F-4D97-AF65-F5344CB8AC3E}">
        <p14:creationId xmlns:p14="http://schemas.microsoft.com/office/powerpoint/2010/main" val="479570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Extra wid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3" name="Inhaltsplatzhalter 2"/>
          <p:cNvSpPr>
            <a:spLocks noGrp="1"/>
          </p:cNvSpPr>
          <p:nvPr>
            <p:ph idx="1" hasCustomPrompt="1"/>
          </p:nvPr>
        </p:nvSpPr>
        <p:spPr>
          <a:xfrm>
            <a:off x="695325" y="1376773"/>
            <a:ext cx="10801349"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27F82F7F-81CB-984F-BDBF-3A5183505363}" type="datetime1">
              <a:rPr lang="de-CH" noProof="0" smtClean="0"/>
              <a:t>04.10.24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Tree>
    <p:extLst>
      <p:ext uri="{BB962C8B-B14F-4D97-AF65-F5344CB8AC3E}">
        <p14:creationId xmlns:p14="http://schemas.microsoft.com/office/powerpoint/2010/main" val="40651099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3" name="Inhaltsplatzhalter 2"/>
          <p:cNvSpPr>
            <a:spLocks noGrp="1"/>
          </p:cNvSpPr>
          <p:nvPr>
            <p:ph idx="1" hasCustomPrompt="1"/>
          </p:nvPr>
        </p:nvSpPr>
        <p:spPr>
          <a:xfrm>
            <a:off x="695326" y="1376773"/>
            <a:ext cx="5291476" cy="4644616"/>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BB594D66-B693-0848-B67F-3FA18DEEEAAE}" type="datetime1">
              <a:rPr lang="de-CH" noProof="0" smtClean="0"/>
              <a:t>04.10.24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8" name="Inhaltsplatzhalter 2">
            <a:extLst>
              <a:ext uri="{FF2B5EF4-FFF2-40B4-BE49-F238E27FC236}">
                <a16:creationId xmlns:a16="http://schemas.microsoft.com/office/drawing/2014/main" id="{03327075-DC64-5DAB-E02B-8A18CBF5A994}"/>
              </a:ext>
            </a:extLst>
          </p:cNvPr>
          <p:cNvSpPr>
            <a:spLocks noGrp="1"/>
          </p:cNvSpPr>
          <p:nvPr>
            <p:ph idx="13" hasCustomPrompt="1"/>
          </p:nvPr>
        </p:nvSpPr>
        <p:spPr>
          <a:xfrm>
            <a:off x="6205201" y="1376773"/>
            <a:ext cx="5291474" cy="4644616"/>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3387882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3" name="Inhaltsplatzhalter 2"/>
          <p:cNvSpPr>
            <a:spLocks noGrp="1"/>
          </p:cNvSpPr>
          <p:nvPr>
            <p:ph idx="1" hasCustomPrompt="1"/>
          </p:nvPr>
        </p:nvSpPr>
        <p:spPr>
          <a:xfrm>
            <a:off x="695325" y="1376773"/>
            <a:ext cx="5292725"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ED8066E8-129A-B041-90A4-194E988683DB}" type="datetime1">
              <a:rPr lang="de-CH" noProof="0" smtClean="0"/>
              <a:t>04.10.24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6203948" y="1449389"/>
            <a:ext cx="5292725"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35993912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3" name="Inhaltsplatzhalter 2"/>
          <p:cNvSpPr>
            <a:spLocks noGrp="1"/>
          </p:cNvSpPr>
          <p:nvPr>
            <p:ph idx="1" hasCustomPrompt="1"/>
          </p:nvPr>
        </p:nvSpPr>
        <p:spPr>
          <a:xfrm>
            <a:off x="6203950" y="1376773"/>
            <a:ext cx="5292724"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02045E07-376F-084A-8BDE-B6726DB4ACBE}" type="datetime1">
              <a:rPr lang="de-CH" noProof="0" smtClean="0"/>
              <a:t>04.10.24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695326" y="1449389"/>
            <a:ext cx="5292724"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28135738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5" name="Bildplatzhalter 4">
            <a:extLst>
              <a:ext uri="{FF2B5EF4-FFF2-40B4-BE49-F238E27FC236}">
                <a16:creationId xmlns:a16="http://schemas.microsoft.com/office/drawing/2014/main" id="{1024D5AC-18B7-42A0-8763-5161D9B6B298}"/>
              </a:ext>
            </a:extLst>
          </p:cNvPr>
          <p:cNvSpPr>
            <a:spLocks noGrp="1"/>
          </p:cNvSpPr>
          <p:nvPr>
            <p:ph type="pic" sz="quarter" idx="13" hasCustomPrompt="1"/>
          </p:nvPr>
        </p:nvSpPr>
        <p:spPr>
          <a:xfrm>
            <a:off x="695325" y="1449389"/>
            <a:ext cx="8964613"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3" name="Datumsplatzhalter 2">
            <a:extLst>
              <a:ext uri="{FF2B5EF4-FFF2-40B4-BE49-F238E27FC236}">
                <a16:creationId xmlns:a16="http://schemas.microsoft.com/office/drawing/2014/main" id="{BEB216CB-AE9D-4C01-AD48-4B7915875192}"/>
              </a:ext>
            </a:extLst>
          </p:cNvPr>
          <p:cNvSpPr>
            <a:spLocks noGrp="1"/>
          </p:cNvSpPr>
          <p:nvPr>
            <p:ph type="dt" sz="half" idx="14"/>
          </p:nvPr>
        </p:nvSpPr>
        <p:spPr/>
        <p:txBody>
          <a:bodyPr/>
          <a:lstStyle/>
          <a:p>
            <a:fld id="{0AF9E17D-1F6C-A241-B0BE-4CDF2EE62804}" type="datetime1">
              <a:rPr lang="de-CH" noProof="0" smtClean="0"/>
              <a:t>04.10.24</a:t>
            </a:fld>
            <a:endParaRPr lang="en-GB" noProof="0" dirty="0"/>
          </a:p>
        </p:txBody>
      </p:sp>
      <p:sp>
        <p:nvSpPr>
          <p:cNvPr id="4" name="Fußzeilenplatzhalter 3">
            <a:extLst>
              <a:ext uri="{FF2B5EF4-FFF2-40B4-BE49-F238E27FC236}">
                <a16:creationId xmlns:a16="http://schemas.microsoft.com/office/drawing/2014/main" id="{43E67269-0443-40A6-8D53-CF9C30AE7206}"/>
              </a:ext>
            </a:extLst>
          </p:cNvPr>
          <p:cNvSpPr>
            <a:spLocks noGrp="1"/>
          </p:cNvSpPr>
          <p:nvPr>
            <p:ph type="ftr" sz="quarter" idx="15"/>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1FD2179C-3288-47A5-A587-1B7255A2C3E5}"/>
              </a:ext>
            </a:extLst>
          </p:cNvPr>
          <p:cNvSpPr>
            <a:spLocks noGrp="1"/>
          </p:cNvSpPr>
          <p:nvPr>
            <p:ph type="sldNum" sz="quarter" idx="16"/>
          </p:nvPr>
        </p:nvSpPr>
        <p:spPr/>
        <p:txBody>
          <a:bodyPr/>
          <a:lstStyle/>
          <a:p>
            <a:fld id="{442AD375-037F-43D0-B059-5172DA06796A}" type="slidenum">
              <a:rPr lang="en-GB" noProof="0" smtClean="0"/>
              <a:pPr/>
              <a:t>‹#›</a:t>
            </a:fld>
            <a:endParaRPr lang="en-GB" noProof="0" dirty="0"/>
          </a:p>
        </p:txBody>
      </p:sp>
    </p:spTree>
    <p:extLst>
      <p:ext uri="{BB962C8B-B14F-4D97-AF65-F5344CB8AC3E}">
        <p14:creationId xmlns:p14="http://schemas.microsoft.com/office/powerpoint/2010/main" val="24517538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5B8EA1D3-F853-8040-81D3-1E0FC7F48D60}" type="datetime1">
              <a:rPr lang="de-CH" noProof="0" smtClean="0"/>
              <a:t>04.10.24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695326" y="1449389"/>
            <a:ext cx="5292724" cy="457199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8" name="Bildplatzhalter 4">
            <a:extLst>
              <a:ext uri="{FF2B5EF4-FFF2-40B4-BE49-F238E27FC236}">
                <a16:creationId xmlns:a16="http://schemas.microsoft.com/office/drawing/2014/main" id="{17580FB4-DD13-1B0D-5A9E-15F0A7CB65B4}"/>
              </a:ext>
            </a:extLst>
          </p:cNvPr>
          <p:cNvSpPr>
            <a:spLocks noGrp="1"/>
          </p:cNvSpPr>
          <p:nvPr>
            <p:ph type="pic" sz="quarter" idx="14" hasCustomPrompt="1"/>
          </p:nvPr>
        </p:nvSpPr>
        <p:spPr>
          <a:xfrm>
            <a:off x="6203948" y="1449389"/>
            <a:ext cx="5292725" cy="457199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31529325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wide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9DCFA40E-31F7-C74E-A0BA-2004E9465D1F}" type="datetime1">
              <a:rPr lang="de-CH" noProof="0" smtClean="0"/>
              <a:t>04.10.24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4367213" y="1449389"/>
            <a:ext cx="7129461"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9" name="Inhaltsplatzhalter 2">
            <a:extLst>
              <a:ext uri="{FF2B5EF4-FFF2-40B4-BE49-F238E27FC236}">
                <a16:creationId xmlns:a16="http://schemas.microsoft.com/office/drawing/2014/main" id="{F99B93C7-FD88-F860-2772-AA3BFEC82DB3}"/>
              </a:ext>
            </a:extLst>
          </p:cNvPr>
          <p:cNvSpPr>
            <a:spLocks noGrp="1"/>
          </p:cNvSpPr>
          <p:nvPr>
            <p:ph idx="1" hasCustomPrompt="1"/>
          </p:nvPr>
        </p:nvSpPr>
        <p:spPr>
          <a:xfrm>
            <a:off x="695326" y="1376773"/>
            <a:ext cx="3455988"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3173706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Dark Blue">
    <p:bg>
      <p:bgPr>
        <a:solidFill>
          <a:schemeClr val="accent1">
            <a:lumMod val="50000"/>
          </a:schemeClr>
        </a:solidFill>
        <a:effectLst/>
      </p:bgPr>
    </p:bg>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238B4CC7-4229-EEF9-D03A-D0C0BD398B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84" y="1948"/>
            <a:ext cx="12190615" cy="6855662"/>
          </a:xfrm>
          <a:prstGeom prst="rect">
            <a:avLst/>
          </a:prstGeom>
        </p:spPr>
      </p:pic>
      <p:sp>
        <p:nvSpPr>
          <p:cNvPr id="2" name="Titel 1"/>
          <p:cNvSpPr>
            <a:spLocks noGrp="1"/>
          </p:cNvSpPr>
          <p:nvPr>
            <p:ph type="ctrTitle" hasCustomPrompt="1"/>
          </p:nvPr>
        </p:nvSpPr>
        <p:spPr>
          <a:xfrm>
            <a:off x="695325" y="1445464"/>
            <a:ext cx="8045451" cy="2008384"/>
          </a:xfrm>
        </p:spPr>
        <p:txBody>
          <a:bodyPr anchor="b"/>
          <a:lstStyle>
            <a:lvl1pPr algn="l">
              <a:lnSpc>
                <a:spcPct val="92000"/>
              </a:lnSpc>
              <a:defRPr sz="4200">
                <a:solidFill>
                  <a:schemeClr val="bg1"/>
                </a:solidFill>
              </a:defRPr>
            </a:lvl1pPr>
          </a:lstStyle>
          <a:p>
            <a:r>
              <a:rPr lang="en-GB" noProof="0" dirty="0"/>
              <a:t>Add Title</a:t>
            </a:r>
          </a:p>
        </p:txBody>
      </p:sp>
      <p:sp>
        <p:nvSpPr>
          <p:cNvPr id="3" name="Untertitel 2"/>
          <p:cNvSpPr>
            <a:spLocks noGrp="1"/>
          </p:cNvSpPr>
          <p:nvPr>
            <p:ph type="subTitle" idx="1" hasCustomPrompt="1"/>
          </p:nvPr>
        </p:nvSpPr>
        <p:spPr>
          <a:xfrm>
            <a:off x="695325" y="3789040"/>
            <a:ext cx="8045451" cy="1080120"/>
          </a:xfrm>
        </p:spPr>
        <p:txBody>
          <a:bodyPr/>
          <a:lstStyle>
            <a:lvl1pPr marL="0" indent="0" algn="l">
              <a:lnSpc>
                <a:spcPct val="92000"/>
              </a:lnSpc>
              <a:buNone/>
              <a:defRPr sz="2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bg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bg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31137" y="358671"/>
            <a:ext cx="1773820" cy="730070"/>
          </a:xfrm>
          <a:prstGeom prst="rect">
            <a:avLst/>
          </a:prstGeom>
        </p:spPr>
      </p:pic>
      <p:pic>
        <p:nvPicPr>
          <p:cNvPr id="5" name="Grafik 4">
            <a:extLst>
              <a:ext uri="{FF2B5EF4-FFF2-40B4-BE49-F238E27FC236}">
                <a16:creationId xmlns:a16="http://schemas.microsoft.com/office/drawing/2014/main" id="{CA1A0EB6-6787-66B7-839C-B8C9CE487C0B}"/>
              </a:ext>
            </a:extLst>
          </p:cNvPr>
          <p:cNvPicPr>
            <a:picLocks/>
          </p:cNvPicPr>
          <p:nvPr userDrawn="1"/>
        </p:nvPicPr>
        <p:blipFill rotWithShape="1">
          <a:blip r:embed="rId4" cstate="print">
            <a:extLst>
              <a:ext uri="{28A0092B-C50C-407E-A947-70E740481C1C}">
                <a14:useLocalDpi xmlns:a14="http://schemas.microsoft.com/office/drawing/2010/main" val="0"/>
              </a:ext>
            </a:extLst>
          </a:blip>
          <a:srcRect l="33768"/>
          <a:stretch/>
        </p:blipFill>
        <p:spPr>
          <a:xfrm>
            <a:off x="2532062" y="536044"/>
            <a:ext cx="1690509" cy="379384"/>
          </a:xfrm>
          <a:prstGeom prst="rect">
            <a:avLst/>
          </a:prstGeom>
        </p:spPr>
      </p:pic>
    </p:spTree>
    <p:extLst>
      <p:ext uri="{BB962C8B-B14F-4D97-AF65-F5344CB8AC3E}">
        <p14:creationId xmlns:p14="http://schemas.microsoft.com/office/powerpoint/2010/main" val="4267561822"/>
      </p:ext>
    </p:extLst>
  </p:cSld>
  <p:clrMapOvr>
    <a:masterClrMapping/>
  </p:clrMapOvr>
  <p:extLst>
    <p:ext uri="{DCECCB84-F9BA-43D5-87BE-67443E8EF086}">
      <p15:sldGuideLst xmlns:p15="http://schemas.microsoft.com/office/powerpoint/2012/main">
        <p15:guide id="2" pos="7106">
          <p15:clr>
            <a:srgbClr val="A4A3A4"/>
          </p15:clr>
        </p15:guide>
        <p15:guide id="3" orient="horz" pos="3181">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two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DAAE3E7E-C916-4C4A-BDB6-9FEFBDDC652A}" type="datetime1">
              <a:rPr lang="de-CH" noProof="0" smtClean="0"/>
              <a:t>04.10.24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4367213" y="1449389"/>
            <a:ext cx="3457575"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3" name="Bildplatzhalter 4">
            <a:extLst>
              <a:ext uri="{FF2B5EF4-FFF2-40B4-BE49-F238E27FC236}">
                <a16:creationId xmlns:a16="http://schemas.microsoft.com/office/drawing/2014/main" id="{FB98D413-4196-B49D-71B4-7CED7EED69F2}"/>
              </a:ext>
            </a:extLst>
          </p:cNvPr>
          <p:cNvSpPr>
            <a:spLocks noGrp="1"/>
          </p:cNvSpPr>
          <p:nvPr>
            <p:ph type="pic" sz="quarter" idx="14" hasCustomPrompt="1"/>
          </p:nvPr>
        </p:nvSpPr>
        <p:spPr>
          <a:xfrm>
            <a:off x="8040688" y="1449389"/>
            <a:ext cx="3455986"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9" name="Inhaltsplatzhalter 2">
            <a:extLst>
              <a:ext uri="{FF2B5EF4-FFF2-40B4-BE49-F238E27FC236}">
                <a16:creationId xmlns:a16="http://schemas.microsoft.com/office/drawing/2014/main" id="{C5A45EC1-6C70-C75B-70A0-557B1FE6DA34}"/>
              </a:ext>
            </a:extLst>
          </p:cNvPr>
          <p:cNvSpPr>
            <a:spLocks noGrp="1"/>
          </p:cNvSpPr>
          <p:nvPr>
            <p:ph idx="1" hasCustomPrompt="1"/>
          </p:nvPr>
        </p:nvSpPr>
        <p:spPr>
          <a:xfrm>
            <a:off x="695326" y="1376773"/>
            <a:ext cx="3455988"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33724320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three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ED776DF5-436D-EC44-B303-23EA95880CFC}" type="datetime1">
              <a:rPr lang="de-CH" noProof="0" smtClean="0"/>
              <a:t>04.10.24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4367213" y="1449388"/>
            <a:ext cx="3457575" cy="217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3" name="Bildplatzhalter 4">
            <a:extLst>
              <a:ext uri="{FF2B5EF4-FFF2-40B4-BE49-F238E27FC236}">
                <a16:creationId xmlns:a16="http://schemas.microsoft.com/office/drawing/2014/main" id="{FB98D413-4196-B49D-71B4-7CED7EED69F2}"/>
              </a:ext>
            </a:extLst>
          </p:cNvPr>
          <p:cNvSpPr>
            <a:spLocks noGrp="1"/>
          </p:cNvSpPr>
          <p:nvPr>
            <p:ph type="pic" sz="quarter" idx="14" hasCustomPrompt="1"/>
          </p:nvPr>
        </p:nvSpPr>
        <p:spPr>
          <a:xfrm>
            <a:off x="8040688" y="1449389"/>
            <a:ext cx="3455986"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1" name="Bildplatzhalter 4">
            <a:extLst>
              <a:ext uri="{FF2B5EF4-FFF2-40B4-BE49-F238E27FC236}">
                <a16:creationId xmlns:a16="http://schemas.microsoft.com/office/drawing/2014/main" id="{FDF6C985-A691-B0CD-8A11-7C955F324589}"/>
              </a:ext>
            </a:extLst>
          </p:cNvPr>
          <p:cNvSpPr>
            <a:spLocks noGrp="1"/>
          </p:cNvSpPr>
          <p:nvPr>
            <p:ph type="pic" sz="quarter" idx="15" hasCustomPrompt="1"/>
          </p:nvPr>
        </p:nvSpPr>
        <p:spPr>
          <a:xfrm>
            <a:off x="4367213" y="3843389"/>
            <a:ext cx="3457575" cy="217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2" name="Inhaltsplatzhalter 2">
            <a:extLst>
              <a:ext uri="{FF2B5EF4-FFF2-40B4-BE49-F238E27FC236}">
                <a16:creationId xmlns:a16="http://schemas.microsoft.com/office/drawing/2014/main" id="{C772A35F-591D-5A80-72BC-28B068C3A562}"/>
              </a:ext>
            </a:extLst>
          </p:cNvPr>
          <p:cNvSpPr>
            <a:spLocks noGrp="1"/>
          </p:cNvSpPr>
          <p:nvPr>
            <p:ph idx="1" hasCustomPrompt="1"/>
          </p:nvPr>
        </p:nvSpPr>
        <p:spPr>
          <a:xfrm>
            <a:off x="695326" y="1376773"/>
            <a:ext cx="3455988"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1792042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four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7B4EEA68-D35F-D242-B094-A447627D2746}" type="datetime1">
              <a:rPr lang="de-CH" noProof="0" smtClean="0"/>
              <a:t>04.10.24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4367213" y="1449388"/>
            <a:ext cx="3457575" cy="217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3" name="Bildplatzhalter 4">
            <a:extLst>
              <a:ext uri="{FF2B5EF4-FFF2-40B4-BE49-F238E27FC236}">
                <a16:creationId xmlns:a16="http://schemas.microsoft.com/office/drawing/2014/main" id="{FB98D413-4196-B49D-71B4-7CED7EED69F2}"/>
              </a:ext>
            </a:extLst>
          </p:cNvPr>
          <p:cNvSpPr>
            <a:spLocks noGrp="1"/>
          </p:cNvSpPr>
          <p:nvPr>
            <p:ph type="pic" sz="quarter" idx="14" hasCustomPrompt="1"/>
          </p:nvPr>
        </p:nvSpPr>
        <p:spPr>
          <a:xfrm>
            <a:off x="8040688" y="1449389"/>
            <a:ext cx="3455986" cy="217799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1" name="Bildplatzhalter 4">
            <a:extLst>
              <a:ext uri="{FF2B5EF4-FFF2-40B4-BE49-F238E27FC236}">
                <a16:creationId xmlns:a16="http://schemas.microsoft.com/office/drawing/2014/main" id="{FDF6C985-A691-B0CD-8A11-7C955F324589}"/>
              </a:ext>
            </a:extLst>
          </p:cNvPr>
          <p:cNvSpPr>
            <a:spLocks noGrp="1"/>
          </p:cNvSpPr>
          <p:nvPr>
            <p:ph type="pic" sz="quarter" idx="15" hasCustomPrompt="1"/>
          </p:nvPr>
        </p:nvSpPr>
        <p:spPr>
          <a:xfrm>
            <a:off x="4367213" y="3843389"/>
            <a:ext cx="3457575" cy="217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9" name="Bildplatzhalter 4">
            <a:extLst>
              <a:ext uri="{FF2B5EF4-FFF2-40B4-BE49-F238E27FC236}">
                <a16:creationId xmlns:a16="http://schemas.microsoft.com/office/drawing/2014/main" id="{CE065AA4-86F5-4BAD-ED9D-98129FDEFEF4}"/>
              </a:ext>
            </a:extLst>
          </p:cNvPr>
          <p:cNvSpPr>
            <a:spLocks noGrp="1"/>
          </p:cNvSpPr>
          <p:nvPr>
            <p:ph type="pic" sz="quarter" idx="16" hasCustomPrompt="1"/>
          </p:nvPr>
        </p:nvSpPr>
        <p:spPr>
          <a:xfrm>
            <a:off x="8040688" y="3843387"/>
            <a:ext cx="3455986" cy="2178001"/>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2" name="Inhaltsplatzhalter 2">
            <a:extLst>
              <a:ext uri="{FF2B5EF4-FFF2-40B4-BE49-F238E27FC236}">
                <a16:creationId xmlns:a16="http://schemas.microsoft.com/office/drawing/2014/main" id="{089D7F61-76FC-5B15-D914-2BB427BF7163}"/>
              </a:ext>
            </a:extLst>
          </p:cNvPr>
          <p:cNvSpPr>
            <a:spLocks noGrp="1"/>
          </p:cNvSpPr>
          <p:nvPr>
            <p:ph idx="1" hasCustomPrompt="1"/>
          </p:nvPr>
        </p:nvSpPr>
        <p:spPr>
          <a:xfrm>
            <a:off x="695326" y="1376773"/>
            <a:ext cx="3455988"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27138349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and tall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388F0AEC-3EF8-0E41-A2F1-F7F1783B251B}" type="datetime1">
              <a:rPr lang="de-CH" noProof="0" smtClean="0"/>
              <a:t>04.10.24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12" name="Inhaltsplatzhalter 2">
            <a:extLst>
              <a:ext uri="{FF2B5EF4-FFF2-40B4-BE49-F238E27FC236}">
                <a16:creationId xmlns:a16="http://schemas.microsoft.com/office/drawing/2014/main" id="{EED849DD-27BF-60D5-0E2A-BC6C9A827ACC}"/>
              </a:ext>
            </a:extLst>
          </p:cNvPr>
          <p:cNvSpPr>
            <a:spLocks noGrp="1"/>
          </p:cNvSpPr>
          <p:nvPr>
            <p:ph idx="1" hasCustomPrompt="1"/>
          </p:nvPr>
        </p:nvSpPr>
        <p:spPr>
          <a:xfrm>
            <a:off x="695325" y="1376773"/>
            <a:ext cx="7129463"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
        <p:nvSpPr>
          <p:cNvPr id="13" name="Bildplatzhalter 4">
            <a:extLst>
              <a:ext uri="{FF2B5EF4-FFF2-40B4-BE49-F238E27FC236}">
                <a16:creationId xmlns:a16="http://schemas.microsoft.com/office/drawing/2014/main" id="{8CA68BBC-536B-0C49-B239-F2A8A8ACBAAC}"/>
              </a:ext>
            </a:extLst>
          </p:cNvPr>
          <p:cNvSpPr>
            <a:spLocks noGrp="1"/>
          </p:cNvSpPr>
          <p:nvPr>
            <p:ph type="pic" sz="quarter" idx="14" hasCustomPrompt="1"/>
          </p:nvPr>
        </p:nvSpPr>
        <p:spPr>
          <a:xfrm>
            <a:off x="8040688" y="1449389"/>
            <a:ext cx="3455986"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10008472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and two wide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6A959479-C9AB-CC49-89A5-A78738799AC4}" type="datetime1">
              <a:rPr lang="de-CH" noProof="0" smtClean="0"/>
              <a:t>04.10.24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3" name="Bildplatzhalter 4">
            <a:extLst>
              <a:ext uri="{FF2B5EF4-FFF2-40B4-BE49-F238E27FC236}">
                <a16:creationId xmlns:a16="http://schemas.microsoft.com/office/drawing/2014/main" id="{FB98D413-4196-B49D-71B4-7CED7EED69F2}"/>
              </a:ext>
            </a:extLst>
          </p:cNvPr>
          <p:cNvSpPr>
            <a:spLocks noGrp="1"/>
          </p:cNvSpPr>
          <p:nvPr>
            <p:ph type="pic" sz="quarter" idx="14" hasCustomPrompt="1"/>
          </p:nvPr>
        </p:nvSpPr>
        <p:spPr>
          <a:xfrm>
            <a:off x="8040688" y="1449389"/>
            <a:ext cx="3455986" cy="217799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9" name="Bildplatzhalter 4">
            <a:extLst>
              <a:ext uri="{FF2B5EF4-FFF2-40B4-BE49-F238E27FC236}">
                <a16:creationId xmlns:a16="http://schemas.microsoft.com/office/drawing/2014/main" id="{CE065AA4-86F5-4BAD-ED9D-98129FDEFEF4}"/>
              </a:ext>
            </a:extLst>
          </p:cNvPr>
          <p:cNvSpPr>
            <a:spLocks noGrp="1"/>
          </p:cNvSpPr>
          <p:nvPr>
            <p:ph type="pic" sz="quarter" idx="16" hasCustomPrompt="1"/>
          </p:nvPr>
        </p:nvSpPr>
        <p:spPr>
          <a:xfrm>
            <a:off x="8040688" y="3843387"/>
            <a:ext cx="3455986" cy="2178001"/>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2" name="Inhaltsplatzhalter 2">
            <a:extLst>
              <a:ext uri="{FF2B5EF4-FFF2-40B4-BE49-F238E27FC236}">
                <a16:creationId xmlns:a16="http://schemas.microsoft.com/office/drawing/2014/main" id="{EED849DD-27BF-60D5-0E2A-BC6C9A827ACC}"/>
              </a:ext>
            </a:extLst>
          </p:cNvPr>
          <p:cNvSpPr>
            <a:spLocks noGrp="1"/>
          </p:cNvSpPr>
          <p:nvPr>
            <p:ph idx="1" hasCustomPrompt="1"/>
          </p:nvPr>
        </p:nvSpPr>
        <p:spPr>
          <a:xfrm>
            <a:off x="695325" y="1376773"/>
            <a:ext cx="7129463"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1391598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A8620780-7119-AA43-A65F-D6CB8A010FB3}" type="datetime1">
              <a:rPr lang="de-CH" noProof="0" smtClean="0"/>
              <a:t>04.10.24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695326" y="1449389"/>
            <a:ext cx="5292724"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8" name="Bildplatzhalter 4">
            <a:extLst>
              <a:ext uri="{FF2B5EF4-FFF2-40B4-BE49-F238E27FC236}">
                <a16:creationId xmlns:a16="http://schemas.microsoft.com/office/drawing/2014/main" id="{17580FB4-DD13-1B0D-5A9E-15F0A7CB65B4}"/>
              </a:ext>
            </a:extLst>
          </p:cNvPr>
          <p:cNvSpPr>
            <a:spLocks noGrp="1"/>
          </p:cNvSpPr>
          <p:nvPr>
            <p:ph type="pic" sz="quarter" idx="14" hasCustomPrompt="1"/>
          </p:nvPr>
        </p:nvSpPr>
        <p:spPr>
          <a:xfrm>
            <a:off x="6203948" y="1449389"/>
            <a:ext cx="5292725"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1" name="Inhaltsplatzhalter 2">
            <a:extLst>
              <a:ext uri="{FF2B5EF4-FFF2-40B4-BE49-F238E27FC236}">
                <a16:creationId xmlns:a16="http://schemas.microsoft.com/office/drawing/2014/main" id="{747A0213-C397-B258-EE3A-69DBB54DD3B9}"/>
              </a:ext>
            </a:extLst>
          </p:cNvPr>
          <p:cNvSpPr>
            <a:spLocks noGrp="1"/>
          </p:cNvSpPr>
          <p:nvPr>
            <p:ph idx="1" hasCustomPrompt="1"/>
          </p:nvPr>
        </p:nvSpPr>
        <p:spPr>
          <a:xfrm>
            <a:off x="695326" y="4553982"/>
            <a:ext cx="5291476" cy="1467406"/>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
        <p:nvSpPr>
          <p:cNvPr id="12" name="Inhaltsplatzhalter 2">
            <a:extLst>
              <a:ext uri="{FF2B5EF4-FFF2-40B4-BE49-F238E27FC236}">
                <a16:creationId xmlns:a16="http://schemas.microsoft.com/office/drawing/2014/main" id="{7DE0905A-F588-783E-2408-3EEBCC47B7C5}"/>
              </a:ext>
            </a:extLst>
          </p:cNvPr>
          <p:cNvSpPr>
            <a:spLocks noGrp="1"/>
          </p:cNvSpPr>
          <p:nvPr>
            <p:ph idx="15" hasCustomPrompt="1"/>
          </p:nvPr>
        </p:nvSpPr>
        <p:spPr>
          <a:xfrm>
            <a:off x="6205201" y="4553982"/>
            <a:ext cx="5291474" cy="1467406"/>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8212682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87B3F202-8BFC-0845-A5B7-A4FDB576FF18}" type="datetime1">
              <a:rPr lang="de-CH" noProof="0" smtClean="0"/>
              <a:t>04.10.24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4367213" y="1449388"/>
            <a:ext cx="3457575" cy="2987724"/>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8" name="Inhaltsplatzhalter 2">
            <a:extLst>
              <a:ext uri="{FF2B5EF4-FFF2-40B4-BE49-F238E27FC236}">
                <a16:creationId xmlns:a16="http://schemas.microsoft.com/office/drawing/2014/main" id="{11B3F6C3-759F-AE0A-F24C-FF78D18C5F8E}"/>
              </a:ext>
            </a:extLst>
          </p:cNvPr>
          <p:cNvSpPr>
            <a:spLocks noGrp="1"/>
          </p:cNvSpPr>
          <p:nvPr>
            <p:ph idx="1" hasCustomPrompt="1"/>
          </p:nvPr>
        </p:nvSpPr>
        <p:spPr>
          <a:xfrm>
            <a:off x="695326" y="4545123"/>
            <a:ext cx="3455987" cy="1476265"/>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
        <p:nvSpPr>
          <p:cNvPr id="3" name="Bildplatzhalter 4">
            <a:extLst>
              <a:ext uri="{FF2B5EF4-FFF2-40B4-BE49-F238E27FC236}">
                <a16:creationId xmlns:a16="http://schemas.microsoft.com/office/drawing/2014/main" id="{FB98D413-4196-B49D-71B4-7CED7EED69F2}"/>
              </a:ext>
            </a:extLst>
          </p:cNvPr>
          <p:cNvSpPr>
            <a:spLocks noGrp="1"/>
          </p:cNvSpPr>
          <p:nvPr>
            <p:ph type="pic" sz="quarter" idx="14" hasCustomPrompt="1"/>
          </p:nvPr>
        </p:nvSpPr>
        <p:spPr>
          <a:xfrm>
            <a:off x="8040688" y="1449389"/>
            <a:ext cx="3455986"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1" name="Bildplatzhalter 4">
            <a:extLst>
              <a:ext uri="{FF2B5EF4-FFF2-40B4-BE49-F238E27FC236}">
                <a16:creationId xmlns:a16="http://schemas.microsoft.com/office/drawing/2014/main" id="{FDF6C985-A691-B0CD-8A11-7C955F324589}"/>
              </a:ext>
            </a:extLst>
          </p:cNvPr>
          <p:cNvSpPr>
            <a:spLocks noGrp="1"/>
          </p:cNvSpPr>
          <p:nvPr>
            <p:ph type="pic" sz="quarter" idx="15" hasCustomPrompt="1"/>
          </p:nvPr>
        </p:nvSpPr>
        <p:spPr>
          <a:xfrm>
            <a:off x="695325" y="1449388"/>
            <a:ext cx="3457575" cy="2987724"/>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2" name="Inhaltsplatzhalter 2">
            <a:extLst>
              <a:ext uri="{FF2B5EF4-FFF2-40B4-BE49-F238E27FC236}">
                <a16:creationId xmlns:a16="http://schemas.microsoft.com/office/drawing/2014/main" id="{7D982B28-131F-0EF1-DBEF-7E5426DA6F8C}"/>
              </a:ext>
            </a:extLst>
          </p:cNvPr>
          <p:cNvSpPr>
            <a:spLocks noGrp="1"/>
          </p:cNvSpPr>
          <p:nvPr>
            <p:ph idx="16" hasCustomPrompt="1"/>
          </p:nvPr>
        </p:nvSpPr>
        <p:spPr>
          <a:xfrm>
            <a:off x="4368801" y="4545123"/>
            <a:ext cx="3455987" cy="1476265"/>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
        <p:nvSpPr>
          <p:cNvPr id="13" name="Inhaltsplatzhalter 2">
            <a:extLst>
              <a:ext uri="{FF2B5EF4-FFF2-40B4-BE49-F238E27FC236}">
                <a16:creationId xmlns:a16="http://schemas.microsoft.com/office/drawing/2014/main" id="{3A5C3130-D9C4-9998-9902-8B054B641165}"/>
              </a:ext>
            </a:extLst>
          </p:cNvPr>
          <p:cNvSpPr>
            <a:spLocks noGrp="1"/>
          </p:cNvSpPr>
          <p:nvPr>
            <p:ph idx="17" hasCustomPrompt="1"/>
          </p:nvPr>
        </p:nvSpPr>
        <p:spPr>
          <a:xfrm>
            <a:off x="8040688" y="4545123"/>
            <a:ext cx="3455987" cy="1476265"/>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12258806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7CA5BB4A-4C40-404A-9293-347FDC7DB96E}" type="datetime1">
              <a:rPr lang="de-CH" noProof="0" smtClean="0"/>
              <a:t>04.10.24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9" name="Bildplatzhalter 4">
            <a:extLst>
              <a:ext uri="{FF2B5EF4-FFF2-40B4-BE49-F238E27FC236}">
                <a16:creationId xmlns:a16="http://schemas.microsoft.com/office/drawing/2014/main" id="{12784F6E-FB73-D6E4-8C2C-41F75D7C7223}"/>
              </a:ext>
            </a:extLst>
          </p:cNvPr>
          <p:cNvSpPr>
            <a:spLocks noGrp="1"/>
          </p:cNvSpPr>
          <p:nvPr>
            <p:ph type="pic" sz="quarter" idx="18" hasCustomPrompt="1"/>
          </p:nvPr>
        </p:nvSpPr>
        <p:spPr>
          <a:xfrm>
            <a:off x="695327" y="1449389"/>
            <a:ext cx="2538000"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0" name="Bildplatzhalter 4">
            <a:extLst>
              <a:ext uri="{FF2B5EF4-FFF2-40B4-BE49-F238E27FC236}">
                <a16:creationId xmlns:a16="http://schemas.microsoft.com/office/drawing/2014/main" id="{2EA8E577-195E-4B1A-BC32-FE3D591B8C38}"/>
              </a:ext>
            </a:extLst>
          </p:cNvPr>
          <p:cNvSpPr>
            <a:spLocks noGrp="1"/>
          </p:cNvSpPr>
          <p:nvPr>
            <p:ph type="pic" sz="quarter" idx="14" hasCustomPrompt="1"/>
          </p:nvPr>
        </p:nvSpPr>
        <p:spPr>
          <a:xfrm>
            <a:off x="8958673" y="1449389"/>
            <a:ext cx="2538000"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4" name="Bildplatzhalter 4">
            <a:extLst>
              <a:ext uri="{FF2B5EF4-FFF2-40B4-BE49-F238E27FC236}">
                <a16:creationId xmlns:a16="http://schemas.microsoft.com/office/drawing/2014/main" id="{0646FBB3-9915-B3D3-1716-7B2E4AB38A58}"/>
              </a:ext>
            </a:extLst>
          </p:cNvPr>
          <p:cNvSpPr>
            <a:spLocks noGrp="1"/>
          </p:cNvSpPr>
          <p:nvPr>
            <p:ph type="pic" sz="quarter" idx="19" hasCustomPrompt="1"/>
          </p:nvPr>
        </p:nvSpPr>
        <p:spPr>
          <a:xfrm>
            <a:off x="3450050" y="1449389"/>
            <a:ext cx="2538000"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5" name="Bildplatzhalter 4">
            <a:extLst>
              <a:ext uri="{FF2B5EF4-FFF2-40B4-BE49-F238E27FC236}">
                <a16:creationId xmlns:a16="http://schemas.microsoft.com/office/drawing/2014/main" id="{B3FC8EB0-667A-22B3-F4B0-8DFF68655699}"/>
              </a:ext>
            </a:extLst>
          </p:cNvPr>
          <p:cNvSpPr>
            <a:spLocks noGrp="1"/>
          </p:cNvSpPr>
          <p:nvPr>
            <p:ph type="pic" sz="quarter" idx="20" hasCustomPrompt="1"/>
          </p:nvPr>
        </p:nvSpPr>
        <p:spPr>
          <a:xfrm>
            <a:off x="6203950" y="1449389"/>
            <a:ext cx="2538000"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21" name="Textplatzhalter 19">
            <a:extLst>
              <a:ext uri="{FF2B5EF4-FFF2-40B4-BE49-F238E27FC236}">
                <a16:creationId xmlns:a16="http://schemas.microsoft.com/office/drawing/2014/main" id="{2B3EE353-935F-47F2-890E-86D599D69C34}"/>
              </a:ext>
            </a:extLst>
          </p:cNvPr>
          <p:cNvSpPr>
            <a:spLocks noGrp="1"/>
          </p:cNvSpPr>
          <p:nvPr>
            <p:ph type="body" sz="quarter" idx="22" hasCustomPrompt="1"/>
          </p:nvPr>
        </p:nvSpPr>
        <p:spPr>
          <a:xfrm>
            <a:off x="695325" y="4545013"/>
            <a:ext cx="2533650" cy="1476375"/>
          </a:xfrm>
        </p:spPr>
        <p:txBody>
          <a:bodyPr/>
          <a:lstStyle>
            <a:lvl1pPr>
              <a:spcBef>
                <a:spcPts val="40"/>
              </a:spcBef>
              <a:defRPr sz="1600"/>
            </a:lvl1pPr>
            <a:lvl2pPr marL="179388" indent="-179388">
              <a:spcBef>
                <a:spcPts val="40"/>
              </a:spcBef>
              <a:defRPr sz="1600"/>
            </a:lvl2pPr>
            <a:lvl3pPr marL="360363" indent="-180975">
              <a:spcBef>
                <a:spcPts val="40"/>
              </a:spcBef>
              <a:defRPr sz="16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a:p>
            <a:pPr lvl="2"/>
            <a:r>
              <a:rPr lang="en-GB" noProof="0" dirty="0"/>
              <a:t>Third Level</a:t>
            </a:r>
          </a:p>
        </p:txBody>
      </p:sp>
      <p:sp>
        <p:nvSpPr>
          <p:cNvPr id="22" name="Textplatzhalter 19">
            <a:extLst>
              <a:ext uri="{FF2B5EF4-FFF2-40B4-BE49-F238E27FC236}">
                <a16:creationId xmlns:a16="http://schemas.microsoft.com/office/drawing/2014/main" id="{7650EC49-433E-6552-2740-6B65EFF94806}"/>
              </a:ext>
            </a:extLst>
          </p:cNvPr>
          <p:cNvSpPr>
            <a:spLocks noGrp="1"/>
          </p:cNvSpPr>
          <p:nvPr>
            <p:ph type="body" sz="quarter" idx="23" hasCustomPrompt="1"/>
          </p:nvPr>
        </p:nvSpPr>
        <p:spPr>
          <a:xfrm>
            <a:off x="3449108" y="4545013"/>
            <a:ext cx="2533650" cy="1476375"/>
          </a:xfrm>
        </p:spPr>
        <p:txBody>
          <a:bodyPr/>
          <a:lstStyle>
            <a:lvl1pPr>
              <a:spcBef>
                <a:spcPts val="40"/>
              </a:spcBef>
              <a:defRPr sz="1600"/>
            </a:lvl1pPr>
            <a:lvl2pPr marL="179388" indent="-179388">
              <a:spcBef>
                <a:spcPts val="40"/>
              </a:spcBef>
              <a:defRPr sz="1600"/>
            </a:lvl2pPr>
            <a:lvl3pPr marL="360363" indent="-180975">
              <a:spcBef>
                <a:spcPts val="40"/>
              </a:spcBef>
              <a:defRPr sz="16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a:p>
            <a:pPr lvl="2"/>
            <a:r>
              <a:rPr lang="en-GB" noProof="0" dirty="0"/>
              <a:t>Third Level</a:t>
            </a:r>
          </a:p>
        </p:txBody>
      </p:sp>
      <p:sp>
        <p:nvSpPr>
          <p:cNvPr id="23" name="Textplatzhalter 19">
            <a:extLst>
              <a:ext uri="{FF2B5EF4-FFF2-40B4-BE49-F238E27FC236}">
                <a16:creationId xmlns:a16="http://schemas.microsoft.com/office/drawing/2014/main" id="{38A397CC-14F5-DD8F-565D-CB576CCEF0AC}"/>
              </a:ext>
            </a:extLst>
          </p:cNvPr>
          <p:cNvSpPr>
            <a:spLocks noGrp="1"/>
          </p:cNvSpPr>
          <p:nvPr>
            <p:ph type="body" sz="quarter" idx="24" hasCustomPrompt="1"/>
          </p:nvPr>
        </p:nvSpPr>
        <p:spPr>
          <a:xfrm>
            <a:off x="6202891" y="4545013"/>
            <a:ext cx="2533650" cy="1476375"/>
          </a:xfrm>
        </p:spPr>
        <p:txBody>
          <a:bodyPr/>
          <a:lstStyle>
            <a:lvl1pPr>
              <a:spcBef>
                <a:spcPts val="40"/>
              </a:spcBef>
              <a:defRPr sz="1600"/>
            </a:lvl1pPr>
            <a:lvl2pPr marL="179388" indent="-179388">
              <a:spcBef>
                <a:spcPts val="40"/>
              </a:spcBef>
              <a:defRPr sz="1600"/>
            </a:lvl2pPr>
            <a:lvl3pPr marL="360363" indent="-180975">
              <a:spcBef>
                <a:spcPts val="40"/>
              </a:spcBef>
              <a:defRPr sz="16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a:p>
            <a:pPr lvl="2"/>
            <a:r>
              <a:rPr lang="en-GB" noProof="0" dirty="0"/>
              <a:t>Third Level</a:t>
            </a:r>
          </a:p>
        </p:txBody>
      </p:sp>
      <p:sp>
        <p:nvSpPr>
          <p:cNvPr id="24" name="Textplatzhalter 19">
            <a:extLst>
              <a:ext uri="{FF2B5EF4-FFF2-40B4-BE49-F238E27FC236}">
                <a16:creationId xmlns:a16="http://schemas.microsoft.com/office/drawing/2014/main" id="{52C714DB-CD94-62D4-DBCC-363F77E96BFD}"/>
              </a:ext>
            </a:extLst>
          </p:cNvPr>
          <p:cNvSpPr>
            <a:spLocks noGrp="1"/>
          </p:cNvSpPr>
          <p:nvPr>
            <p:ph type="body" sz="quarter" idx="25" hasCustomPrompt="1"/>
          </p:nvPr>
        </p:nvSpPr>
        <p:spPr>
          <a:xfrm>
            <a:off x="8956675" y="4545013"/>
            <a:ext cx="2533650" cy="1476375"/>
          </a:xfrm>
        </p:spPr>
        <p:txBody>
          <a:bodyPr/>
          <a:lstStyle>
            <a:lvl1pPr>
              <a:spcBef>
                <a:spcPts val="40"/>
              </a:spcBef>
              <a:defRPr sz="1600"/>
            </a:lvl1pPr>
            <a:lvl2pPr marL="179388" indent="-179388">
              <a:spcBef>
                <a:spcPts val="40"/>
              </a:spcBef>
              <a:defRPr sz="1600"/>
            </a:lvl2pPr>
            <a:lvl3pPr marL="360363" indent="-180975">
              <a:spcBef>
                <a:spcPts val="40"/>
              </a:spcBef>
              <a:defRPr sz="16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18021725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x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580C8241-66E0-D142-B873-70711EA19333}" type="datetime1">
              <a:rPr lang="de-CH" noProof="0" smtClean="0"/>
              <a:t>04.10.24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10" name="Bildplatzhalter 4">
            <a:extLst>
              <a:ext uri="{FF2B5EF4-FFF2-40B4-BE49-F238E27FC236}">
                <a16:creationId xmlns:a16="http://schemas.microsoft.com/office/drawing/2014/main" id="{18983A1D-4D6A-20A1-246F-D90E834D6804}"/>
              </a:ext>
            </a:extLst>
          </p:cNvPr>
          <p:cNvSpPr>
            <a:spLocks noGrp="1"/>
          </p:cNvSpPr>
          <p:nvPr>
            <p:ph type="pic" sz="quarter" idx="13" hasCustomPrompt="1"/>
          </p:nvPr>
        </p:nvSpPr>
        <p:spPr>
          <a:xfrm>
            <a:off x="4367213" y="1449388"/>
            <a:ext cx="3457575" cy="179959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4" name="Bildplatzhalter 4">
            <a:extLst>
              <a:ext uri="{FF2B5EF4-FFF2-40B4-BE49-F238E27FC236}">
                <a16:creationId xmlns:a16="http://schemas.microsoft.com/office/drawing/2014/main" id="{1EC548A2-BD24-9227-A6CD-523677F543BD}"/>
              </a:ext>
            </a:extLst>
          </p:cNvPr>
          <p:cNvSpPr>
            <a:spLocks noGrp="1"/>
          </p:cNvSpPr>
          <p:nvPr>
            <p:ph type="pic" sz="quarter" idx="14" hasCustomPrompt="1"/>
          </p:nvPr>
        </p:nvSpPr>
        <p:spPr>
          <a:xfrm>
            <a:off x="8040688" y="1449389"/>
            <a:ext cx="3455986"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5" name="Bildplatzhalter 4">
            <a:extLst>
              <a:ext uri="{FF2B5EF4-FFF2-40B4-BE49-F238E27FC236}">
                <a16:creationId xmlns:a16="http://schemas.microsoft.com/office/drawing/2014/main" id="{B1FDEC21-8808-4E1C-5D07-37DFA5117527}"/>
              </a:ext>
            </a:extLst>
          </p:cNvPr>
          <p:cNvSpPr>
            <a:spLocks noGrp="1"/>
          </p:cNvSpPr>
          <p:nvPr>
            <p:ph type="pic" sz="quarter" idx="15" hasCustomPrompt="1"/>
          </p:nvPr>
        </p:nvSpPr>
        <p:spPr>
          <a:xfrm>
            <a:off x="695325" y="1449388"/>
            <a:ext cx="3457575" cy="179959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6" name="Bildplatzhalter 4">
            <a:extLst>
              <a:ext uri="{FF2B5EF4-FFF2-40B4-BE49-F238E27FC236}">
                <a16:creationId xmlns:a16="http://schemas.microsoft.com/office/drawing/2014/main" id="{C093E107-B829-CEE4-9295-B1B84BEAE140}"/>
              </a:ext>
            </a:extLst>
          </p:cNvPr>
          <p:cNvSpPr>
            <a:spLocks noGrp="1"/>
          </p:cNvSpPr>
          <p:nvPr>
            <p:ph type="pic" sz="quarter" idx="18" hasCustomPrompt="1"/>
          </p:nvPr>
        </p:nvSpPr>
        <p:spPr>
          <a:xfrm>
            <a:off x="4367212" y="3852000"/>
            <a:ext cx="3457575" cy="179959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7" name="Bildplatzhalter 4">
            <a:extLst>
              <a:ext uri="{FF2B5EF4-FFF2-40B4-BE49-F238E27FC236}">
                <a16:creationId xmlns:a16="http://schemas.microsoft.com/office/drawing/2014/main" id="{269E9327-75CD-A94E-4F13-6C971DCF19A5}"/>
              </a:ext>
            </a:extLst>
          </p:cNvPr>
          <p:cNvSpPr>
            <a:spLocks noGrp="1"/>
          </p:cNvSpPr>
          <p:nvPr>
            <p:ph type="pic" sz="quarter" idx="19" hasCustomPrompt="1"/>
          </p:nvPr>
        </p:nvSpPr>
        <p:spPr>
          <a:xfrm>
            <a:off x="8040688" y="3852000"/>
            <a:ext cx="3455986"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8" name="Bildplatzhalter 4">
            <a:extLst>
              <a:ext uri="{FF2B5EF4-FFF2-40B4-BE49-F238E27FC236}">
                <a16:creationId xmlns:a16="http://schemas.microsoft.com/office/drawing/2014/main" id="{7B4B6D58-21AF-6B45-2504-E31EDE54A33E}"/>
              </a:ext>
            </a:extLst>
          </p:cNvPr>
          <p:cNvSpPr>
            <a:spLocks noGrp="1"/>
          </p:cNvSpPr>
          <p:nvPr>
            <p:ph type="pic" sz="quarter" idx="20" hasCustomPrompt="1"/>
          </p:nvPr>
        </p:nvSpPr>
        <p:spPr>
          <a:xfrm>
            <a:off x="695325" y="3852000"/>
            <a:ext cx="3457575" cy="179959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20" name="Textplatzhalter 19">
            <a:extLst>
              <a:ext uri="{FF2B5EF4-FFF2-40B4-BE49-F238E27FC236}">
                <a16:creationId xmlns:a16="http://schemas.microsoft.com/office/drawing/2014/main" id="{7EDE1E8A-EFD6-AFE3-8FC8-A8781D081C65}"/>
              </a:ext>
            </a:extLst>
          </p:cNvPr>
          <p:cNvSpPr>
            <a:spLocks noGrp="1"/>
          </p:cNvSpPr>
          <p:nvPr>
            <p:ph type="body" sz="quarter" idx="21" hasCustomPrompt="1"/>
          </p:nvPr>
        </p:nvSpPr>
        <p:spPr>
          <a:xfrm>
            <a:off x="695325" y="5689101"/>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1" name="Textplatzhalter 19">
            <a:extLst>
              <a:ext uri="{FF2B5EF4-FFF2-40B4-BE49-F238E27FC236}">
                <a16:creationId xmlns:a16="http://schemas.microsoft.com/office/drawing/2014/main" id="{90B09162-F170-AF79-446C-2FD12FCF2EF5}"/>
              </a:ext>
            </a:extLst>
          </p:cNvPr>
          <p:cNvSpPr>
            <a:spLocks noGrp="1"/>
          </p:cNvSpPr>
          <p:nvPr>
            <p:ph type="body" sz="quarter" idx="22" hasCustomPrompt="1"/>
          </p:nvPr>
        </p:nvSpPr>
        <p:spPr>
          <a:xfrm>
            <a:off x="4367212" y="5689101"/>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2" name="Textplatzhalter 19">
            <a:extLst>
              <a:ext uri="{FF2B5EF4-FFF2-40B4-BE49-F238E27FC236}">
                <a16:creationId xmlns:a16="http://schemas.microsoft.com/office/drawing/2014/main" id="{B625CAA8-22B4-0491-F50F-A64DB8182052}"/>
              </a:ext>
            </a:extLst>
          </p:cNvPr>
          <p:cNvSpPr>
            <a:spLocks noGrp="1"/>
          </p:cNvSpPr>
          <p:nvPr>
            <p:ph type="body" sz="quarter" idx="23" hasCustomPrompt="1"/>
          </p:nvPr>
        </p:nvSpPr>
        <p:spPr>
          <a:xfrm>
            <a:off x="8040688" y="5689101"/>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3" name="Textplatzhalter 19">
            <a:extLst>
              <a:ext uri="{FF2B5EF4-FFF2-40B4-BE49-F238E27FC236}">
                <a16:creationId xmlns:a16="http://schemas.microsoft.com/office/drawing/2014/main" id="{233B6E2E-EE51-3815-5A82-51C2D0BDCDE9}"/>
              </a:ext>
            </a:extLst>
          </p:cNvPr>
          <p:cNvSpPr>
            <a:spLocks noGrp="1"/>
          </p:cNvSpPr>
          <p:nvPr>
            <p:ph type="body" sz="quarter" idx="24" hasCustomPrompt="1"/>
          </p:nvPr>
        </p:nvSpPr>
        <p:spPr>
          <a:xfrm>
            <a:off x="695325" y="3299877"/>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4" name="Textplatzhalter 19">
            <a:extLst>
              <a:ext uri="{FF2B5EF4-FFF2-40B4-BE49-F238E27FC236}">
                <a16:creationId xmlns:a16="http://schemas.microsoft.com/office/drawing/2014/main" id="{DC029808-0B66-A918-9826-7CF902C7DE37}"/>
              </a:ext>
            </a:extLst>
          </p:cNvPr>
          <p:cNvSpPr>
            <a:spLocks noGrp="1"/>
          </p:cNvSpPr>
          <p:nvPr>
            <p:ph type="body" sz="quarter" idx="25" hasCustomPrompt="1"/>
          </p:nvPr>
        </p:nvSpPr>
        <p:spPr>
          <a:xfrm>
            <a:off x="4367212" y="3299877"/>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5" name="Textplatzhalter 19">
            <a:extLst>
              <a:ext uri="{FF2B5EF4-FFF2-40B4-BE49-F238E27FC236}">
                <a16:creationId xmlns:a16="http://schemas.microsoft.com/office/drawing/2014/main" id="{0C032556-82F7-0D1B-C717-506C730F768B}"/>
              </a:ext>
            </a:extLst>
          </p:cNvPr>
          <p:cNvSpPr>
            <a:spLocks noGrp="1"/>
          </p:cNvSpPr>
          <p:nvPr>
            <p:ph type="body" sz="quarter" idx="26" hasCustomPrompt="1"/>
          </p:nvPr>
        </p:nvSpPr>
        <p:spPr>
          <a:xfrm>
            <a:off x="8040688" y="3299877"/>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Tree>
    <p:extLst>
      <p:ext uri="{BB962C8B-B14F-4D97-AF65-F5344CB8AC3E}">
        <p14:creationId xmlns:p14="http://schemas.microsoft.com/office/powerpoint/2010/main" val="39472543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ight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4183B8AC-E9F1-9147-A96F-C9FA4184B4F9}" type="datetime1">
              <a:rPr lang="de-CH" noProof="0" smtClean="0"/>
              <a:t>04.10.24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9" name="Bildplatzhalter 4">
            <a:extLst>
              <a:ext uri="{FF2B5EF4-FFF2-40B4-BE49-F238E27FC236}">
                <a16:creationId xmlns:a16="http://schemas.microsoft.com/office/drawing/2014/main" id="{12784F6E-FB73-D6E4-8C2C-41F75D7C7223}"/>
              </a:ext>
            </a:extLst>
          </p:cNvPr>
          <p:cNvSpPr>
            <a:spLocks noGrp="1"/>
          </p:cNvSpPr>
          <p:nvPr>
            <p:ph type="pic" sz="quarter" idx="18" hasCustomPrompt="1"/>
          </p:nvPr>
        </p:nvSpPr>
        <p:spPr>
          <a:xfrm>
            <a:off x="695327" y="144939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0" name="Bildplatzhalter 4">
            <a:extLst>
              <a:ext uri="{FF2B5EF4-FFF2-40B4-BE49-F238E27FC236}">
                <a16:creationId xmlns:a16="http://schemas.microsoft.com/office/drawing/2014/main" id="{2EA8E577-195E-4B1A-BC32-FE3D591B8C38}"/>
              </a:ext>
            </a:extLst>
          </p:cNvPr>
          <p:cNvSpPr>
            <a:spLocks noGrp="1"/>
          </p:cNvSpPr>
          <p:nvPr>
            <p:ph type="pic" sz="quarter" idx="14" hasCustomPrompt="1"/>
          </p:nvPr>
        </p:nvSpPr>
        <p:spPr>
          <a:xfrm>
            <a:off x="8958673" y="144939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4" name="Bildplatzhalter 4">
            <a:extLst>
              <a:ext uri="{FF2B5EF4-FFF2-40B4-BE49-F238E27FC236}">
                <a16:creationId xmlns:a16="http://schemas.microsoft.com/office/drawing/2014/main" id="{0646FBB3-9915-B3D3-1716-7B2E4AB38A58}"/>
              </a:ext>
            </a:extLst>
          </p:cNvPr>
          <p:cNvSpPr>
            <a:spLocks noGrp="1"/>
          </p:cNvSpPr>
          <p:nvPr>
            <p:ph type="pic" sz="quarter" idx="19" hasCustomPrompt="1"/>
          </p:nvPr>
        </p:nvSpPr>
        <p:spPr>
          <a:xfrm>
            <a:off x="3450050" y="144939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5" name="Bildplatzhalter 4">
            <a:extLst>
              <a:ext uri="{FF2B5EF4-FFF2-40B4-BE49-F238E27FC236}">
                <a16:creationId xmlns:a16="http://schemas.microsoft.com/office/drawing/2014/main" id="{B3FC8EB0-667A-22B3-F4B0-8DFF68655699}"/>
              </a:ext>
            </a:extLst>
          </p:cNvPr>
          <p:cNvSpPr>
            <a:spLocks noGrp="1"/>
          </p:cNvSpPr>
          <p:nvPr>
            <p:ph type="pic" sz="quarter" idx="20" hasCustomPrompt="1"/>
          </p:nvPr>
        </p:nvSpPr>
        <p:spPr>
          <a:xfrm>
            <a:off x="6203950" y="144939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22" name="Textplatzhalter 19">
            <a:extLst>
              <a:ext uri="{FF2B5EF4-FFF2-40B4-BE49-F238E27FC236}">
                <a16:creationId xmlns:a16="http://schemas.microsoft.com/office/drawing/2014/main" id="{7650EC49-433E-6552-2740-6B65EFF94806}"/>
              </a:ext>
            </a:extLst>
          </p:cNvPr>
          <p:cNvSpPr>
            <a:spLocks noGrp="1"/>
          </p:cNvSpPr>
          <p:nvPr>
            <p:ph type="body" sz="quarter" idx="23" hasCustomPrompt="1"/>
          </p:nvPr>
        </p:nvSpPr>
        <p:spPr>
          <a:xfrm>
            <a:off x="3449108" y="5689100"/>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23" name="Textplatzhalter 19">
            <a:extLst>
              <a:ext uri="{FF2B5EF4-FFF2-40B4-BE49-F238E27FC236}">
                <a16:creationId xmlns:a16="http://schemas.microsoft.com/office/drawing/2014/main" id="{38A397CC-14F5-DD8F-565D-CB576CCEF0AC}"/>
              </a:ext>
            </a:extLst>
          </p:cNvPr>
          <p:cNvSpPr>
            <a:spLocks noGrp="1"/>
          </p:cNvSpPr>
          <p:nvPr>
            <p:ph type="body" sz="quarter" idx="24" hasCustomPrompt="1"/>
          </p:nvPr>
        </p:nvSpPr>
        <p:spPr>
          <a:xfrm>
            <a:off x="6208300" y="5689100"/>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24" name="Textplatzhalter 19">
            <a:extLst>
              <a:ext uri="{FF2B5EF4-FFF2-40B4-BE49-F238E27FC236}">
                <a16:creationId xmlns:a16="http://schemas.microsoft.com/office/drawing/2014/main" id="{52C714DB-CD94-62D4-DBCC-363F77E96BFD}"/>
              </a:ext>
            </a:extLst>
          </p:cNvPr>
          <p:cNvSpPr>
            <a:spLocks noGrp="1"/>
          </p:cNvSpPr>
          <p:nvPr>
            <p:ph type="body" sz="quarter" idx="25" hasCustomPrompt="1"/>
          </p:nvPr>
        </p:nvSpPr>
        <p:spPr>
          <a:xfrm>
            <a:off x="8956675" y="5689100"/>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7" name="Bildplatzhalter 4">
            <a:extLst>
              <a:ext uri="{FF2B5EF4-FFF2-40B4-BE49-F238E27FC236}">
                <a16:creationId xmlns:a16="http://schemas.microsoft.com/office/drawing/2014/main" id="{FF900A0F-DD38-976A-BFC1-92B5ACB7395B}"/>
              </a:ext>
            </a:extLst>
          </p:cNvPr>
          <p:cNvSpPr>
            <a:spLocks noGrp="1"/>
          </p:cNvSpPr>
          <p:nvPr>
            <p:ph type="pic" sz="quarter" idx="26" hasCustomPrompt="1"/>
          </p:nvPr>
        </p:nvSpPr>
        <p:spPr>
          <a:xfrm>
            <a:off x="695325" y="3852000"/>
            <a:ext cx="2538000" cy="179959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8" name="Textplatzhalter 19">
            <a:extLst>
              <a:ext uri="{FF2B5EF4-FFF2-40B4-BE49-F238E27FC236}">
                <a16:creationId xmlns:a16="http://schemas.microsoft.com/office/drawing/2014/main" id="{530B9B83-A2E6-A97A-6B7B-389BCDC2C8CF}"/>
              </a:ext>
            </a:extLst>
          </p:cNvPr>
          <p:cNvSpPr>
            <a:spLocks noGrp="1"/>
          </p:cNvSpPr>
          <p:nvPr>
            <p:ph type="body" sz="quarter" idx="27" hasCustomPrompt="1"/>
          </p:nvPr>
        </p:nvSpPr>
        <p:spPr>
          <a:xfrm>
            <a:off x="695325" y="3299877"/>
            <a:ext cx="253682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11" name="Textplatzhalter 19">
            <a:extLst>
              <a:ext uri="{FF2B5EF4-FFF2-40B4-BE49-F238E27FC236}">
                <a16:creationId xmlns:a16="http://schemas.microsoft.com/office/drawing/2014/main" id="{CD6A5AE7-8194-069E-96C6-A9A19A691F17}"/>
              </a:ext>
            </a:extLst>
          </p:cNvPr>
          <p:cNvSpPr>
            <a:spLocks noGrp="1"/>
          </p:cNvSpPr>
          <p:nvPr>
            <p:ph type="body" sz="quarter" idx="21" hasCustomPrompt="1"/>
          </p:nvPr>
        </p:nvSpPr>
        <p:spPr>
          <a:xfrm>
            <a:off x="695325" y="5689101"/>
            <a:ext cx="2540001"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12" name="Textplatzhalter 19">
            <a:extLst>
              <a:ext uri="{FF2B5EF4-FFF2-40B4-BE49-F238E27FC236}">
                <a16:creationId xmlns:a16="http://schemas.microsoft.com/office/drawing/2014/main" id="{E33B1E40-AEE0-028C-74FA-4DA2F2785C86}"/>
              </a:ext>
            </a:extLst>
          </p:cNvPr>
          <p:cNvSpPr>
            <a:spLocks noGrp="1"/>
          </p:cNvSpPr>
          <p:nvPr>
            <p:ph type="body" sz="quarter" idx="28" hasCustomPrompt="1"/>
          </p:nvPr>
        </p:nvSpPr>
        <p:spPr>
          <a:xfrm>
            <a:off x="3448050" y="3299877"/>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13" name="Textplatzhalter 19">
            <a:extLst>
              <a:ext uri="{FF2B5EF4-FFF2-40B4-BE49-F238E27FC236}">
                <a16:creationId xmlns:a16="http://schemas.microsoft.com/office/drawing/2014/main" id="{6CF8C6E7-2EBA-0F42-5F97-0B15A298F57D}"/>
              </a:ext>
            </a:extLst>
          </p:cNvPr>
          <p:cNvSpPr>
            <a:spLocks noGrp="1"/>
          </p:cNvSpPr>
          <p:nvPr>
            <p:ph type="body" sz="quarter" idx="29" hasCustomPrompt="1"/>
          </p:nvPr>
        </p:nvSpPr>
        <p:spPr>
          <a:xfrm>
            <a:off x="6208300" y="3299877"/>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16" name="Textplatzhalter 19">
            <a:extLst>
              <a:ext uri="{FF2B5EF4-FFF2-40B4-BE49-F238E27FC236}">
                <a16:creationId xmlns:a16="http://schemas.microsoft.com/office/drawing/2014/main" id="{A8581B57-63E2-3060-2AF6-9711ABA14922}"/>
              </a:ext>
            </a:extLst>
          </p:cNvPr>
          <p:cNvSpPr>
            <a:spLocks noGrp="1"/>
          </p:cNvSpPr>
          <p:nvPr>
            <p:ph type="body" sz="quarter" idx="30" hasCustomPrompt="1"/>
          </p:nvPr>
        </p:nvSpPr>
        <p:spPr>
          <a:xfrm>
            <a:off x="8955617" y="3299877"/>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17" name="Bildplatzhalter 4">
            <a:extLst>
              <a:ext uri="{FF2B5EF4-FFF2-40B4-BE49-F238E27FC236}">
                <a16:creationId xmlns:a16="http://schemas.microsoft.com/office/drawing/2014/main" id="{615C431B-993D-61F7-28CB-6E9C6E916B27}"/>
              </a:ext>
            </a:extLst>
          </p:cNvPr>
          <p:cNvSpPr>
            <a:spLocks noGrp="1"/>
          </p:cNvSpPr>
          <p:nvPr>
            <p:ph type="pic" sz="quarter" idx="31" hasCustomPrompt="1"/>
          </p:nvPr>
        </p:nvSpPr>
        <p:spPr>
          <a:xfrm>
            <a:off x="8957560" y="385200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8" name="Bildplatzhalter 4">
            <a:extLst>
              <a:ext uri="{FF2B5EF4-FFF2-40B4-BE49-F238E27FC236}">
                <a16:creationId xmlns:a16="http://schemas.microsoft.com/office/drawing/2014/main" id="{5F9CC3CC-2D09-5169-EE63-2F307DD025AE}"/>
              </a:ext>
            </a:extLst>
          </p:cNvPr>
          <p:cNvSpPr>
            <a:spLocks noGrp="1"/>
          </p:cNvSpPr>
          <p:nvPr>
            <p:ph type="pic" sz="quarter" idx="32" hasCustomPrompt="1"/>
          </p:nvPr>
        </p:nvSpPr>
        <p:spPr>
          <a:xfrm>
            <a:off x="3448937" y="385200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9" name="Bildplatzhalter 4">
            <a:extLst>
              <a:ext uri="{FF2B5EF4-FFF2-40B4-BE49-F238E27FC236}">
                <a16:creationId xmlns:a16="http://schemas.microsoft.com/office/drawing/2014/main" id="{05CD9CF5-8030-A2FA-B5F1-BDE8A3AB64FE}"/>
              </a:ext>
            </a:extLst>
          </p:cNvPr>
          <p:cNvSpPr>
            <a:spLocks noGrp="1"/>
          </p:cNvSpPr>
          <p:nvPr>
            <p:ph type="pic" sz="quarter" idx="33" hasCustomPrompt="1"/>
          </p:nvPr>
        </p:nvSpPr>
        <p:spPr>
          <a:xfrm>
            <a:off x="6202837" y="385200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2331809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Red">
    <p:bg>
      <p:bgPr>
        <a:solidFill>
          <a:schemeClr val="accent3"/>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E6538B63-A40B-2238-426D-2D6DC8B5A9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84" y="1948"/>
            <a:ext cx="12190615" cy="6855662"/>
          </a:xfrm>
          <a:prstGeom prst="rect">
            <a:avLst/>
          </a:prstGeom>
        </p:spPr>
      </p:pic>
      <p:sp>
        <p:nvSpPr>
          <p:cNvPr id="2" name="Titel 1"/>
          <p:cNvSpPr>
            <a:spLocks noGrp="1"/>
          </p:cNvSpPr>
          <p:nvPr>
            <p:ph type="ctrTitle" hasCustomPrompt="1"/>
          </p:nvPr>
        </p:nvSpPr>
        <p:spPr>
          <a:xfrm>
            <a:off x="695325" y="1445464"/>
            <a:ext cx="8045451" cy="2008384"/>
          </a:xfrm>
        </p:spPr>
        <p:txBody>
          <a:bodyPr anchor="b"/>
          <a:lstStyle>
            <a:lvl1pPr algn="l">
              <a:lnSpc>
                <a:spcPct val="92000"/>
              </a:lnSpc>
              <a:defRPr sz="4200">
                <a:solidFill>
                  <a:schemeClr val="bg1"/>
                </a:solidFill>
              </a:defRPr>
            </a:lvl1pPr>
          </a:lstStyle>
          <a:p>
            <a:r>
              <a:rPr lang="en-GB" noProof="0" dirty="0"/>
              <a:t>Add Title</a:t>
            </a:r>
          </a:p>
        </p:txBody>
      </p:sp>
      <p:sp>
        <p:nvSpPr>
          <p:cNvPr id="3" name="Untertitel 2"/>
          <p:cNvSpPr>
            <a:spLocks noGrp="1"/>
          </p:cNvSpPr>
          <p:nvPr>
            <p:ph type="subTitle" idx="1" hasCustomPrompt="1"/>
          </p:nvPr>
        </p:nvSpPr>
        <p:spPr>
          <a:xfrm>
            <a:off x="695325" y="3789040"/>
            <a:ext cx="8045451" cy="1080120"/>
          </a:xfrm>
        </p:spPr>
        <p:txBody>
          <a:bodyPr/>
          <a:lstStyle>
            <a:lvl1pPr marL="0" indent="0" algn="l">
              <a:lnSpc>
                <a:spcPct val="92000"/>
              </a:lnSpc>
              <a:buNone/>
              <a:defRPr sz="2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bg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bg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31137" y="358671"/>
            <a:ext cx="1773820" cy="730070"/>
          </a:xfrm>
          <a:prstGeom prst="rect">
            <a:avLst/>
          </a:prstGeom>
        </p:spPr>
      </p:pic>
      <p:pic>
        <p:nvPicPr>
          <p:cNvPr id="5" name="Grafik 4">
            <a:extLst>
              <a:ext uri="{FF2B5EF4-FFF2-40B4-BE49-F238E27FC236}">
                <a16:creationId xmlns:a16="http://schemas.microsoft.com/office/drawing/2014/main" id="{C8D0CA88-6CB9-96EF-A545-083000EA4E6B}"/>
              </a:ext>
            </a:extLst>
          </p:cNvPr>
          <p:cNvPicPr>
            <a:picLocks/>
          </p:cNvPicPr>
          <p:nvPr userDrawn="1"/>
        </p:nvPicPr>
        <p:blipFill rotWithShape="1">
          <a:blip r:embed="rId4" cstate="print">
            <a:extLst>
              <a:ext uri="{28A0092B-C50C-407E-A947-70E740481C1C}">
                <a14:useLocalDpi xmlns:a14="http://schemas.microsoft.com/office/drawing/2010/main" val="0"/>
              </a:ext>
            </a:extLst>
          </a:blip>
          <a:srcRect l="33768"/>
          <a:stretch/>
        </p:blipFill>
        <p:spPr>
          <a:xfrm>
            <a:off x="2532062" y="536044"/>
            <a:ext cx="1690509" cy="379384"/>
          </a:xfrm>
          <a:prstGeom prst="rect">
            <a:avLst/>
          </a:prstGeom>
        </p:spPr>
      </p:pic>
    </p:spTree>
    <p:extLst>
      <p:ext uri="{BB962C8B-B14F-4D97-AF65-F5344CB8AC3E}">
        <p14:creationId xmlns:p14="http://schemas.microsoft.com/office/powerpoint/2010/main" val="2825589320"/>
      </p:ext>
    </p:extLst>
  </p:cSld>
  <p:clrMapOvr>
    <a:masterClrMapping/>
  </p:clrMapOvr>
  <p:extLst>
    <p:ext uri="{DCECCB84-F9BA-43D5-87BE-67443E8EF086}">
      <p15:sldGuideLst xmlns:p15="http://schemas.microsoft.com/office/powerpoint/2012/main">
        <p15:guide id="2" pos="7106">
          <p15:clr>
            <a:srgbClr val="A4A3A4"/>
          </p15:clr>
        </p15:guide>
        <p15:guide id="3" orient="horz" pos="3181">
          <p15:clr>
            <a:srgbClr val="A4A3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elve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EBBE285A-C2B2-5940-A1BA-1EBCE4DA3057}" type="datetime1">
              <a:rPr lang="de-CH" noProof="0" smtClean="0"/>
              <a:t>04.10.24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10" name="Bildplatzhalter 4">
            <a:extLst>
              <a:ext uri="{FF2B5EF4-FFF2-40B4-BE49-F238E27FC236}">
                <a16:creationId xmlns:a16="http://schemas.microsoft.com/office/drawing/2014/main" id="{18983A1D-4D6A-20A1-246F-D90E834D6804}"/>
              </a:ext>
            </a:extLst>
          </p:cNvPr>
          <p:cNvSpPr>
            <a:spLocks noGrp="1"/>
          </p:cNvSpPr>
          <p:nvPr>
            <p:ph type="pic" sz="quarter" idx="13" hasCustomPrompt="1"/>
          </p:nvPr>
        </p:nvSpPr>
        <p:spPr>
          <a:xfrm>
            <a:off x="4367213" y="1449389"/>
            <a:ext cx="1620837"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4" name="Bildplatzhalter 4">
            <a:extLst>
              <a:ext uri="{FF2B5EF4-FFF2-40B4-BE49-F238E27FC236}">
                <a16:creationId xmlns:a16="http://schemas.microsoft.com/office/drawing/2014/main" id="{1EC548A2-BD24-9227-A6CD-523677F543BD}"/>
              </a:ext>
            </a:extLst>
          </p:cNvPr>
          <p:cNvSpPr>
            <a:spLocks noGrp="1"/>
          </p:cNvSpPr>
          <p:nvPr>
            <p:ph type="pic" sz="quarter" idx="14" hasCustomPrompt="1"/>
          </p:nvPr>
        </p:nvSpPr>
        <p:spPr>
          <a:xfrm>
            <a:off x="9874248" y="1449389"/>
            <a:ext cx="1622425"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5" name="Bildplatzhalter 4">
            <a:extLst>
              <a:ext uri="{FF2B5EF4-FFF2-40B4-BE49-F238E27FC236}">
                <a16:creationId xmlns:a16="http://schemas.microsoft.com/office/drawing/2014/main" id="{B1FDEC21-8808-4E1C-5D07-37DFA5117527}"/>
              </a:ext>
            </a:extLst>
          </p:cNvPr>
          <p:cNvSpPr>
            <a:spLocks noGrp="1"/>
          </p:cNvSpPr>
          <p:nvPr>
            <p:ph type="pic" sz="quarter" idx="15" hasCustomPrompt="1"/>
          </p:nvPr>
        </p:nvSpPr>
        <p:spPr>
          <a:xfrm>
            <a:off x="695326" y="1449389"/>
            <a:ext cx="1620838"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6" name="Bildplatzhalter 4">
            <a:extLst>
              <a:ext uri="{FF2B5EF4-FFF2-40B4-BE49-F238E27FC236}">
                <a16:creationId xmlns:a16="http://schemas.microsoft.com/office/drawing/2014/main" id="{C093E107-B829-CEE4-9295-B1B84BEAE140}"/>
              </a:ext>
            </a:extLst>
          </p:cNvPr>
          <p:cNvSpPr>
            <a:spLocks noGrp="1"/>
          </p:cNvSpPr>
          <p:nvPr>
            <p:ph type="pic" sz="quarter" idx="18" hasCustomPrompt="1"/>
          </p:nvPr>
        </p:nvSpPr>
        <p:spPr>
          <a:xfrm>
            <a:off x="4367212" y="3851999"/>
            <a:ext cx="1620837"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7" name="Bildplatzhalter 4">
            <a:extLst>
              <a:ext uri="{FF2B5EF4-FFF2-40B4-BE49-F238E27FC236}">
                <a16:creationId xmlns:a16="http://schemas.microsoft.com/office/drawing/2014/main" id="{269E9327-75CD-A94E-4F13-6C971DCF19A5}"/>
              </a:ext>
            </a:extLst>
          </p:cNvPr>
          <p:cNvSpPr>
            <a:spLocks noGrp="1"/>
          </p:cNvSpPr>
          <p:nvPr>
            <p:ph type="pic" sz="quarter" idx="19" hasCustomPrompt="1"/>
          </p:nvPr>
        </p:nvSpPr>
        <p:spPr>
          <a:xfrm>
            <a:off x="8040688" y="3852000"/>
            <a:ext cx="1619250"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8" name="Bildplatzhalter 4">
            <a:extLst>
              <a:ext uri="{FF2B5EF4-FFF2-40B4-BE49-F238E27FC236}">
                <a16:creationId xmlns:a16="http://schemas.microsoft.com/office/drawing/2014/main" id="{7B4B6D58-21AF-6B45-2504-E31EDE54A33E}"/>
              </a:ext>
            </a:extLst>
          </p:cNvPr>
          <p:cNvSpPr>
            <a:spLocks noGrp="1"/>
          </p:cNvSpPr>
          <p:nvPr>
            <p:ph type="pic" sz="quarter" idx="20" hasCustomPrompt="1"/>
          </p:nvPr>
        </p:nvSpPr>
        <p:spPr>
          <a:xfrm>
            <a:off x="695326" y="3851999"/>
            <a:ext cx="1620838"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20" name="Textplatzhalter 19">
            <a:extLst>
              <a:ext uri="{FF2B5EF4-FFF2-40B4-BE49-F238E27FC236}">
                <a16:creationId xmlns:a16="http://schemas.microsoft.com/office/drawing/2014/main" id="{7EDE1E8A-EFD6-AFE3-8FC8-A8781D081C65}"/>
              </a:ext>
            </a:extLst>
          </p:cNvPr>
          <p:cNvSpPr>
            <a:spLocks noGrp="1"/>
          </p:cNvSpPr>
          <p:nvPr>
            <p:ph type="body" sz="quarter" idx="21" hasCustomPrompt="1"/>
          </p:nvPr>
        </p:nvSpPr>
        <p:spPr>
          <a:xfrm>
            <a:off x="695326" y="5589240"/>
            <a:ext cx="1620838"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1" name="Textplatzhalter 19">
            <a:extLst>
              <a:ext uri="{FF2B5EF4-FFF2-40B4-BE49-F238E27FC236}">
                <a16:creationId xmlns:a16="http://schemas.microsoft.com/office/drawing/2014/main" id="{90B09162-F170-AF79-446C-2FD12FCF2EF5}"/>
              </a:ext>
            </a:extLst>
          </p:cNvPr>
          <p:cNvSpPr>
            <a:spLocks noGrp="1"/>
          </p:cNvSpPr>
          <p:nvPr>
            <p:ph type="body" sz="quarter" idx="22" hasCustomPrompt="1"/>
          </p:nvPr>
        </p:nvSpPr>
        <p:spPr>
          <a:xfrm>
            <a:off x="4367212" y="5589240"/>
            <a:ext cx="1620837"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2" name="Textplatzhalter 19">
            <a:extLst>
              <a:ext uri="{FF2B5EF4-FFF2-40B4-BE49-F238E27FC236}">
                <a16:creationId xmlns:a16="http://schemas.microsoft.com/office/drawing/2014/main" id="{B625CAA8-22B4-0491-F50F-A64DB8182052}"/>
              </a:ext>
            </a:extLst>
          </p:cNvPr>
          <p:cNvSpPr>
            <a:spLocks noGrp="1"/>
          </p:cNvSpPr>
          <p:nvPr>
            <p:ph type="body" sz="quarter" idx="23" hasCustomPrompt="1"/>
          </p:nvPr>
        </p:nvSpPr>
        <p:spPr>
          <a:xfrm>
            <a:off x="8040688" y="5589240"/>
            <a:ext cx="1619995"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3" name="Textplatzhalter 19">
            <a:extLst>
              <a:ext uri="{FF2B5EF4-FFF2-40B4-BE49-F238E27FC236}">
                <a16:creationId xmlns:a16="http://schemas.microsoft.com/office/drawing/2014/main" id="{233B6E2E-EE51-3815-5A82-51C2D0BDCDE9}"/>
              </a:ext>
            </a:extLst>
          </p:cNvPr>
          <p:cNvSpPr>
            <a:spLocks noGrp="1"/>
          </p:cNvSpPr>
          <p:nvPr>
            <p:ph type="body" sz="quarter" idx="24" hasCustomPrompt="1"/>
          </p:nvPr>
        </p:nvSpPr>
        <p:spPr>
          <a:xfrm>
            <a:off x="695326" y="3204724"/>
            <a:ext cx="1620838"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4" name="Textplatzhalter 19">
            <a:extLst>
              <a:ext uri="{FF2B5EF4-FFF2-40B4-BE49-F238E27FC236}">
                <a16:creationId xmlns:a16="http://schemas.microsoft.com/office/drawing/2014/main" id="{DC029808-0B66-A918-9826-7CF902C7DE37}"/>
              </a:ext>
            </a:extLst>
          </p:cNvPr>
          <p:cNvSpPr>
            <a:spLocks noGrp="1"/>
          </p:cNvSpPr>
          <p:nvPr>
            <p:ph type="body" sz="quarter" idx="25" hasCustomPrompt="1"/>
          </p:nvPr>
        </p:nvSpPr>
        <p:spPr>
          <a:xfrm>
            <a:off x="4367212" y="3204724"/>
            <a:ext cx="1620837"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5" name="Textplatzhalter 19">
            <a:extLst>
              <a:ext uri="{FF2B5EF4-FFF2-40B4-BE49-F238E27FC236}">
                <a16:creationId xmlns:a16="http://schemas.microsoft.com/office/drawing/2014/main" id="{0C032556-82F7-0D1B-C717-506C730F768B}"/>
              </a:ext>
            </a:extLst>
          </p:cNvPr>
          <p:cNvSpPr>
            <a:spLocks noGrp="1"/>
          </p:cNvSpPr>
          <p:nvPr>
            <p:ph type="body" sz="quarter" idx="26" hasCustomPrompt="1"/>
          </p:nvPr>
        </p:nvSpPr>
        <p:spPr>
          <a:xfrm>
            <a:off x="9875092" y="3204724"/>
            <a:ext cx="1623171"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3" name="Bildplatzhalter 4">
            <a:extLst>
              <a:ext uri="{FF2B5EF4-FFF2-40B4-BE49-F238E27FC236}">
                <a16:creationId xmlns:a16="http://schemas.microsoft.com/office/drawing/2014/main" id="{1C50D6C7-B8FE-16E3-A56F-215DF2E7FD00}"/>
              </a:ext>
            </a:extLst>
          </p:cNvPr>
          <p:cNvSpPr>
            <a:spLocks noGrp="1"/>
          </p:cNvSpPr>
          <p:nvPr>
            <p:ph type="pic" sz="quarter" idx="27" hasCustomPrompt="1"/>
          </p:nvPr>
        </p:nvSpPr>
        <p:spPr>
          <a:xfrm>
            <a:off x="2532062" y="1449389"/>
            <a:ext cx="1620838"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7" name="Textplatzhalter 19">
            <a:extLst>
              <a:ext uri="{FF2B5EF4-FFF2-40B4-BE49-F238E27FC236}">
                <a16:creationId xmlns:a16="http://schemas.microsoft.com/office/drawing/2014/main" id="{F254DC50-8CC2-CE50-0FB2-B9D82F2F6FB7}"/>
              </a:ext>
            </a:extLst>
          </p:cNvPr>
          <p:cNvSpPr>
            <a:spLocks noGrp="1"/>
          </p:cNvSpPr>
          <p:nvPr>
            <p:ph type="body" sz="quarter" idx="28" hasCustomPrompt="1"/>
          </p:nvPr>
        </p:nvSpPr>
        <p:spPr>
          <a:xfrm>
            <a:off x="2532062" y="3204724"/>
            <a:ext cx="1620838"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9" name="Bildplatzhalter 4">
            <a:extLst>
              <a:ext uri="{FF2B5EF4-FFF2-40B4-BE49-F238E27FC236}">
                <a16:creationId xmlns:a16="http://schemas.microsoft.com/office/drawing/2014/main" id="{4356FD2E-817C-6008-A624-C0ED226EC77F}"/>
              </a:ext>
            </a:extLst>
          </p:cNvPr>
          <p:cNvSpPr>
            <a:spLocks noGrp="1"/>
          </p:cNvSpPr>
          <p:nvPr>
            <p:ph type="pic" sz="quarter" idx="29" hasCustomPrompt="1"/>
          </p:nvPr>
        </p:nvSpPr>
        <p:spPr>
          <a:xfrm>
            <a:off x="6202363" y="1449389"/>
            <a:ext cx="1622425"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1" name="Textplatzhalter 19">
            <a:extLst>
              <a:ext uri="{FF2B5EF4-FFF2-40B4-BE49-F238E27FC236}">
                <a16:creationId xmlns:a16="http://schemas.microsoft.com/office/drawing/2014/main" id="{B844240D-6410-EAE1-FBFE-02793B43B596}"/>
              </a:ext>
            </a:extLst>
          </p:cNvPr>
          <p:cNvSpPr>
            <a:spLocks noGrp="1"/>
          </p:cNvSpPr>
          <p:nvPr>
            <p:ph type="body" sz="quarter" idx="30" hasCustomPrompt="1"/>
          </p:nvPr>
        </p:nvSpPr>
        <p:spPr>
          <a:xfrm>
            <a:off x="6202362" y="3204724"/>
            <a:ext cx="1622425"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12" name="Bildplatzhalter 4">
            <a:extLst>
              <a:ext uri="{FF2B5EF4-FFF2-40B4-BE49-F238E27FC236}">
                <a16:creationId xmlns:a16="http://schemas.microsoft.com/office/drawing/2014/main" id="{4729A6D7-E881-5FD5-1C1E-FD7A660187BE}"/>
              </a:ext>
            </a:extLst>
          </p:cNvPr>
          <p:cNvSpPr>
            <a:spLocks noGrp="1"/>
          </p:cNvSpPr>
          <p:nvPr>
            <p:ph type="pic" sz="quarter" idx="31" hasCustomPrompt="1"/>
          </p:nvPr>
        </p:nvSpPr>
        <p:spPr>
          <a:xfrm>
            <a:off x="8040688" y="1449389"/>
            <a:ext cx="1619250"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3" name="Textplatzhalter 19">
            <a:extLst>
              <a:ext uri="{FF2B5EF4-FFF2-40B4-BE49-F238E27FC236}">
                <a16:creationId xmlns:a16="http://schemas.microsoft.com/office/drawing/2014/main" id="{86799E5C-45B4-E8EF-0A33-26FADBDA89C8}"/>
              </a:ext>
            </a:extLst>
          </p:cNvPr>
          <p:cNvSpPr>
            <a:spLocks noGrp="1"/>
          </p:cNvSpPr>
          <p:nvPr>
            <p:ph type="body" sz="quarter" idx="32" hasCustomPrompt="1"/>
          </p:nvPr>
        </p:nvSpPr>
        <p:spPr>
          <a:xfrm>
            <a:off x="8040688" y="3204724"/>
            <a:ext cx="1619995"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19" name="Bildplatzhalter 4">
            <a:extLst>
              <a:ext uri="{FF2B5EF4-FFF2-40B4-BE49-F238E27FC236}">
                <a16:creationId xmlns:a16="http://schemas.microsoft.com/office/drawing/2014/main" id="{20480596-0358-6167-AD5A-A43149936E4D}"/>
              </a:ext>
            </a:extLst>
          </p:cNvPr>
          <p:cNvSpPr>
            <a:spLocks noGrp="1"/>
          </p:cNvSpPr>
          <p:nvPr>
            <p:ph type="pic" sz="quarter" idx="33" hasCustomPrompt="1"/>
          </p:nvPr>
        </p:nvSpPr>
        <p:spPr>
          <a:xfrm>
            <a:off x="2532062" y="3851999"/>
            <a:ext cx="1620838"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26" name="Textplatzhalter 19">
            <a:extLst>
              <a:ext uri="{FF2B5EF4-FFF2-40B4-BE49-F238E27FC236}">
                <a16:creationId xmlns:a16="http://schemas.microsoft.com/office/drawing/2014/main" id="{99EB327B-0262-FA88-4B41-185878FCDBA4}"/>
              </a:ext>
            </a:extLst>
          </p:cNvPr>
          <p:cNvSpPr>
            <a:spLocks noGrp="1"/>
          </p:cNvSpPr>
          <p:nvPr>
            <p:ph type="body" sz="quarter" idx="34" hasCustomPrompt="1"/>
          </p:nvPr>
        </p:nvSpPr>
        <p:spPr>
          <a:xfrm>
            <a:off x="2532062" y="5589240"/>
            <a:ext cx="1620838"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7" name="Bildplatzhalter 4">
            <a:extLst>
              <a:ext uri="{FF2B5EF4-FFF2-40B4-BE49-F238E27FC236}">
                <a16:creationId xmlns:a16="http://schemas.microsoft.com/office/drawing/2014/main" id="{7383DAC6-063E-B185-1200-CBEAF6F1917B}"/>
              </a:ext>
            </a:extLst>
          </p:cNvPr>
          <p:cNvSpPr>
            <a:spLocks noGrp="1"/>
          </p:cNvSpPr>
          <p:nvPr>
            <p:ph type="pic" sz="quarter" idx="35" hasCustomPrompt="1"/>
          </p:nvPr>
        </p:nvSpPr>
        <p:spPr>
          <a:xfrm>
            <a:off x="6203950" y="3851999"/>
            <a:ext cx="1620837"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28" name="Textplatzhalter 19">
            <a:extLst>
              <a:ext uri="{FF2B5EF4-FFF2-40B4-BE49-F238E27FC236}">
                <a16:creationId xmlns:a16="http://schemas.microsoft.com/office/drawing/2014/main" id="{814D2A83-C214-5D3D-33E5-499378F10FD0}"/>
              </a:ext>
            </a:extLst>
          </p:cNvPr>
          <p:cNvSpPr>
            <a:spLocks noGrp="1"/>
          </p:cNvSpPr>
          <p:nvPr>
            <p:ph type="body" sz="quarter" idx="36" hasCustomPrompt="1"/>
          </p:nvPr>
        </p:nvSpPr>
        <p:spPr>
          <a:xfrm>
            <a:off x="6203950" y="5589240"/>
            <a:ext cx="1620837"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9" name="Bildplatzhalter 4">
            <a:extLst>
              <a:ext uri="{FF2B5EF4-FFF2-40B4-BE49-F238E27FC236}">
                <a16:creationId xmlns:a16="http://schemas.microsoft.com/office/drawing/2014/main" id="{0C7EA178-EA7E-CEB6-BCCA-A6C695A390C4}"/>
              </a:ext>
            </a:extLst>
          </p:cNvPr>
          <p:cNvSpPr>
            <a:spLocks noGrp="1"/>
          </p:cNvSpPr>
          <p:nvPr>
            <p:ph type="pic" sz="quarter" idx="37" hasCustomPrompt="1"/>
          </p:nvPr>
        </p:nvSpPr>
        <p:spPr>
          <a:xfrm>
            <a:off x="9873502" y="3852000"/>
            <a:ext cx="1623171"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30" name="Textplatzhalter 19">
            <a:extLst>
              <a:ext uri="{FF2B5EF4-FFF2-40B4-BE49-F238E27FC236}">
                <a16:creationId xmlns:a16="http://schemas.microsoft.com/office/drawing/2014/main" id="{67FC58FF-0434-E3CF-0015-FA751A6F2C40}"/>
              </a:ext>
            </a:extLst>
          </p:cNvPr>
          <p:cNvSpPr>
            <a:spLocks noGrp="1"/>
          </p:cNvSpPr>
          <p:nvPr>
            <p:ph type="body" sz="quarter" idx="38" hasCustomPrompt="1"/>
          </p:nvPr>
        </p:nvSpPr>
        <p:spPr>
          <a:xfrm>
            <a:off x="9874346" y="5589240"/>
            <a:ext cx="1623917"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Tree>
    <p:extLst>
      <p:ext uri="{BB962C8B-B14F-4D97-AF65-F5344CB8AC3E}">
        <p14:creationId xmlns:p14="http://schemas.microsoft.com/office/powerpoint/2010/main" val="30221216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full sized Images">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23741E83-BB30-B047-80E3-5AFA66909767}" type="datetime1">
              <a:rPr lang="de-CH" noProof="0" smtClean="0"/>
              <a:t>04.10.24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8" name="Bildplatzhalter 4">
            <a:extLst>
              <a:ext uri="{FF2B5EF4-FFF2-40B4-BE49-F238E27FC236}">
                <a16:creationId xmlns:a16="http://schemas.microsoft.com/office/drawing/2014/main" id="{17580FB4-DD13-1B0D-5A9E-15F0A7CB65B4}"/>
              </a:ext>
            </a:extLst>
          </p:cNvPr>
          <p:cNvSpPr>
            <a:spLocks noGrp="1"/>
          </p:cNvSpPr>
          <p:nvPr>
            <p:ph type="pic" sz="quarter" idx="14" hasCustomPrompt="1"/>
          </p:nvPr>
        </p:nvSpPr>
        <p:spPr>
          <a:xfrm>
            <a:off x="6203948" y="0"/>
            <a:ext cx="5988052" cy="685799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0" y="1"/>
            <a:ext cx="5988050" cy="685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41314079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sized Imag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E92906FF-7054-164F-8B4B-58D42021A3A3}" type="datetime1">
              <a:rPr lang="de-CH" noProof="0" smtClean="0"/>
              <a:t>04.10.24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0" y="1"/>
            <a:ext cx="12192000" cy="685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36847926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3" name="Datumsplatzhalter 2">
            <a:extLst>
              <a:ext uri="{FF2B5EF4-FFF2-40B4-BE49-F238E27FC236}">
                <a16:creationId xmlns:a16="http://schemas.microsoft.com/office/drawing/2014/main" id="{9846EAAB-E9CC-4FBB-A777-DFD68618EF51}"/>
              </a:ext>
            </a:extLst>
          </p:cNvPr>
          <p:cNvSpPr>
            <a:spLocks noGrp="1"/>
          </p:cNvSpPr>
          <p:nvPr>
            <p:ph type="dt" sz="half" idx="10"/>
          </p:nvPr>
        </p:nvSpPr>
        <p:spPr/>
        <p:txBody>
          <a:bodyPr/>
          <a:lstStyle/>
          <a:p>
            <a:fld id="{21CE4D77-99D2-A045-A75F-A80F74448C4B}" type="datetime1">
              <a:rPr lang="de-CH" noProof="0" smtClean="0"/>
              <a:t>04.10.24</a:t>
            </a:fld>
            <a:endParaRPr lang="en-GB" noProof="0" dirty="0"/>
          </a:p>
        </p:txBody>
      </p:sp>
      <p:sp>
        <p:nvSpPr>
          <p:cNvPr id="4" name="Fußzeilenplatzhalter 3">
            <a:extLst>
              <a:ext uri="{FF2B5EF4-FFF2-40B4-BE49-F238E27FC236}">
                <a16:creationId xmlns:a16="http://schemas.microsoft.com/office/drawing/2014/main" id="{4490A60D-3123-4534-B4E1-1B214E40238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5" name="Foliennummernplatzhalter 4">
            <a:extLst>
              <a:ext uri="{FF2B5EF4-FFF2-40B4-BE49-F238E27FC236}">
                <a16:creationId xmlns:a16="http://schemas.microsoft.com/office/drawing/2014/main" id="{9CA66DD1-3165-483D-99FB-202ADC04E1F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Tree>
    <p:extLst>
      <p:ext uri="{BB962C8B-B14F-4D97-AF65-F5344CB8AC3E}">
        <p14:creationId xmlns:p14="http://schemas.microsoft.com/office/powerpoint/2010/main" val="38379844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84E75BB-61FF-4F7E-9CDB-A5E34775C9B4}"/>
              </a:ext>
            </a:extLst>
          </p:cNvPr>
          <p:cNvSpPr>
            <a:spLocks noGrp="1"/>
          </p:cNvSpPr>
          <p:nvPr>
            <p:ph type="dt" sz="half" idx="10"/>
          </p:nvPr>
        </p:nvSpPr>
        <p:spPr/>
        <p:txBody>
          <a:bodyPr/>
          <a:lstStyle/>
          <a:p>
            <a:fld id="{CD8DDFD9-AABC-954B-9818-FDF9A4DE612B}" type="datetime1">
              <a:rPr lang="de-CH" noProof="0" smtClean="0"/>
              <a:t>04.10.24</a:t>
            </a:fld>
            <a:endParaRPr lang="en-GB" noProof="0" dirty="0"/>
          </a:p>
        </p:txBody>
      </p:sp>
      <p:sp>
        <p:nvSpPr>
          <p:cNvPr id="3" name="Fußzeilenplatzhalter 2">
            <a:extLst>
              <a:ext uri="{FF2B5EF4-FFF2-40B4-BE49-F238E27FC236}">
                <a16:creationId xmlns:a16="http://schemas.microsoft.com/office/drawing/2014/main" id="{B909AB7D-DBAB-4FFF-BA65-85B952116264}"/>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4" name="Foliennummernplatzhalter 3">
            <a:extLst>
              <a:ext uri="{FF2B5EF4-FFF2-40B4-BE49-F238E27FC236}">
                <a16:creationId xmlns:a16="http://schemas.microsoft.com/office/drawing/2014/main" id="{EB9B7570-0B3E-4F91-B744-978CA7BDE965}"/>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Tree>
    <p:extLst>
      <p:ext uri="{BB962C8B-B14F-4D97-AF65-F5344CB8AC3E}">
        <p14:creationId xmlns:p14="http://schemas.microsoft.com/office/powerpoint/2010/main" val="40054461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Full_Width Text">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B2840450-2944-8D42-AF64-5D110D3CD9CF}"/>
              </a:ext>
            </a:extLst>
          </p:cNvPr>
          <p:cNvSpPr>
            <a:spLocks noGrp="1"/>
          </p:cNvSpPr>
          <p:nvPr>
            <p:ph type="title" hasCustomPrompt="1"/>
          </p:nvPr>
        </p:nvSpPr>
        <p:spPr>
          <a:xfrm>
            <a:off x="360000" y="360000"/>
            <a:ext cx="11510008" cy="492443"/>
          </a:xfrm>
          <a:prstGeom prst="rect">
            <a:avLst/>
          </a:prstGeom>
        </p:spPr>
        <p:txBody>
          <a:bodyPr vert="horz" lIns="0" tIns="0" rIns="0" bIns="0" rtlCol="0" anchor="t" anchorCtr="0">
            <a:normAutofit/>
          </a:bodyPr>
          <a:lstStyle/>
          <a:p>
            <a:r>
              <a:rPr lang="en-US" dirty="0"/>
              <a:t>TITLE</a:t>
            </a:r>
            <a:endParaRPr lang="en-GB" dirty="0"/>
          </a:p>
        </p:txBody>
      </p:sp>
      <p:sp>
        <p:nvSpPr>
          <p:cNvPr id="2" name="Slide Number Placeholder 1">
            <a:extLst>
              <a:ext uri="{FF2B5EF4-FFF2-40B4-BE49-F238E27FC236}">
                <a16:creationId xmlns:a16="http://schemas.microsoft.com/office/drawing/2014/main" id="{47C8DEEE-6B2C-884B-907C-0BC6929126E9}"/>
              </a:ext>
            </a:extLst>
          </p:cNvPr>
          <p:cNvSpPr>
            <a:spLocks noGrp="1"/>
          </p:cNvSpPr>
          <p:nvPr>
            <p:ph type="sldNum" sz="quarter" idx="19"/>
          </p:nvPr>
        </p:nvSpPr>
        <p:spPr/>
        <p:txBody>
          <a:bodyPr/>
          <a:lstStyle/>
          <a:p>
            <a:fld id="{28A3D32B-9EE4-634E-8394-5B7C42BAEC12}" type="slidenum">
              <a:rPr lang="en-US" smtClean="0"/>
              <a:t>‹#›</a:t>
            </a:fld>
            <a:endParaRPr lang="en-US"/>
          </a:p>
        </p:txBody>
      </p:sp>
      <p:sp>
        <p:nvSpPr>
          <p:cNvPr id="4" name="Content Placeholder 3">
            <a:extLst>
              <a:ext uri="{FF2B5EF4-FFF2-40B4-BE49-F238E27FC236}">
                <a16:creationId xmlns:a16="http://schemas.microsoft.com/office/drawing/2014/main" id="{046F6CD0-AB2A-C63F-84BF-6C8D4D9CA27A}"/>
              </a:ext>
            </a:extLst>
          </p:cNvPr>
          <p:cNvSpPr>
            <a:spLocks noGrp="1"/>
          </p:cNvSpPr>
          <p:nvPr>
            <p:ph sz="quarter" idx="20"/>
          </p:nvPr>
        </p:nvSpPr>
        <p:spPr>
          <a:xfrm>
            <a:off x="359731" y="1270000"/>
            <a:ext cx="11510007" cy="4699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a:extLst>
              <a:ext uri="{FF2B5EF4-FFF2-40B4-BE49-F238E27FC236}">
                <a16:creationId xmlns:a16="http://schemas.microsoft.com/office/drawing/2014/main" id="{134BBB2A-4CA5-2A14-2D45-07108D824470}"/>
              </a:ext>
            </a:extLst>
          </p:cNvPr>
          <p:cNvSpPr txBox="1"/>
          <p:nvPr userDrawn="1"/>
        </p:nvSpPr>
        <p:spPr>
          <a:xfrm>
            <a:off x="2364828" y="6589986"/>
            <a:ext cx="184731" cy="369332"/>
          </a:xfrm>
          <a:prstGeom prst="rect">
            <a:avLst/>
          </a:prstGeom>
          <a:noFill/>
        </p:spPr>
        <p:txBody>
          <a:bodyPr wrap="none" rtlCol="0">
            <a:spAutoFit/>
          </a:bodyPr>
          <a:lstStyle/>
          <a:p>
            <a:endParaRPr lang="en-CH" dirty="0"/>
          </a:p>
        </p:txBody>
      </p:sp>
    </p:spTree>
    <p:extLst>
      <p:ext uri="{BB962C8B-B14F-4D97-AF65-F5344CB8AC3E}">
        <p14:creationId xmlns:p14="http://schemas.microsoft.com/office/powerpoint/2010/main" val="28313561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ext 2 Columns">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B2840450-2944-8D42-AF64-5D110D3CD9CF}"/>
              </a:ext>
            </a:extLst>
          </p:cNvPr>
          <p:cNvSpPr>
            <a:spLocks noGrp="1"/>
          </p:cNvSpPr>
          <p:nvPr>
            <p:ph type="title" hasCustomPrompt="1"/>
          </p:nvPr>
        </p:nvSpPr>
        <p:spPr>
          <a:xfrm>
            <a:off x="360000" y="360000"/>
            <a:ext cx="11510008" cy="492443"/>
          </a:xfrm>
          <a:prstGeom prst="rect">
            <a:avLst/>
          </a:prstGeom>
        </p:spPr>
        <p:txBody>
          <a:bodyPr vert="horz" lIns="0" tIns="0" rIns="0" bIns="0" rtlCol="0" anchor="t" anchorCtr="0">
            <a:normAutofit/>
          </a:bodyPr>
          <a:lstStyle/>
          <a:p>
            <a:r>
              <a:rPr lang="en-US" dirty="0"/>
              <a:t>TITLE</a:t>
            </a:r>
            <a:endParaRPr lang="en-GB" dirty="0"/>
          </a:p>
        </p:txBody>
      </p:sp>
      <p:sp>
        <p:nvSpPr>
          <p:cNvPr id="2" name="Slide Number Placeholder 1">
            <a:extLst>
              <a:ext uri="{FF2B5EF4-FFF2-40B4-BE49-F238E27FC236}">
                <a16:creationId xmlns:a16="http://schemas.microsoft.com/office/drawing/2014/main" id="{47C8DEEE-6B2C-884B-907C-0BC6929126E9}"/>
              </a:ext>
            </a:extLst>
          </p:cNvPr>
          <p:cNvSpPr>
            <a:spLocks noGrp="1"/>
          </p:cNvSpPr>
          <p:nvPr>
            <p:ph type="sldNum" sz="quarter" idx="19"/>
          </p:nvPr>
        </p:nvSpPr>
        <p:spPr/>
        <p:txBody>
          <a:bodyPr/>
          <a:lstStyle/>
          <a:p>
            <a:fld id="{28A3D32B-9EE4-634E-8394-5B7C42BAEC12}" type="slidenum">
              <a:rPr lang="en-US" smtClean="0"/>
              <a:t>‹#›</a:t>
            </a:fld>
            <a:endParaRPr lang="en-US"/>
          </a:p>
        </p:txBody>
      </p:sp>
      <p:sp>
        <p:nvSpPr>
          <p:cNvPr id="4" name="Content Placeholder 3">
            <a:extLst>
              <a:ext uri="{FF2B5EF4-FFF2-40B4-BE49-F238E27FC236}">
                <a16:creationId xmlns:a16="http://schemas.microsoft.com/office/drawing/2014/main" id="{046F6CD0-AB2A-C63F-84BF-6C8D4D9CA27A}"/>
              </a:ext>
            </a:extLst>
          </p:cNvPr>
          <p:cNvSpPr>
            <a:spLocks noGrp="1"/>
          </p:cNvSpPr>
          <p:nvPr>
            <p:ph sz="quarter" idx="20"/>
          </p:nvPr>
        </p:nvSpPr>
        <p:spPr>
          <a:xfrm>
            <a:off x="359731" y="1270000"/>
            <a:ext cx="5736269" cy="4699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3">
            <a:extLst>
              <a:ext uri="{FF2B5EF4-FFF2-40B4-BE49-F238E27FC236}">
                <a16:creationId xmlns:a16="http://schemas.microsoft.com/office/drawing/2014/main" id="{C0FA4AEA-9FF5-A3E7-83C3-97D6554BA956}"/>
              </a:ext>
            </a:extLst>
          </p:cNvPr>
          <p:cNvSpPr>
            <a:spLocks noGrp="1"/>
          </p:cNvSpPr>
          <p:nvPr>
            <p:ph sz="quarter" idx="21"/>
          </p:nvPr>
        </p:nvSpPr>
        <p:spPr>
          <a:xfrm>
            <a:off x="6133739" y="1270000"/>
            <a:ext cx="5736269" cy="4699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18040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5997"/>
            </a:lvl1pPr>
          </a:lstStyle>
          <a:p>
            <a:r>
              <a:rPr lang="en-US"/>
              <a:t>Click to edit Master title style</a:t>
            </a:r>
          </a:p>
        </p:txBody>
      </p:sp>
      <p:sp>
        <p:nvSpPr>
          <p:cNvPr id="3" name="Subtitle 2"/>
          <p:cNvSpPr>
            <a:spLocks noGrp="1"/>
          </p:cNvSpPr>
          <p:nvPr>
            <p:ph type="subTitle" idx="1"/>
          </p:nvPr>
        </p:nvSpPr>
        <p:spPr>
          <a:xfrm>
            <a:off x="1524001" y="3602038"/>
            <a:ext cx="9144000" cy="1655762"/>
          </a:xfrm>
        </p:spPr>
        <p:txBody>
          <a:bodyPr/>
          <a:lstStyle>
            <a:lvl1pPr marL="0" indent="0" algn="ctr">
              <a:buNone/>
              <a:defRPr sz="2399"/>
            </a:lvl1pPr>
            <a:lvl2pPr marL="456971" indent="0" algn="ctr">
              <a:buNone/>
              <a:defRPr sz="1999"/>
            </a:lvl2pPr>
            <a:lvl3pPr marL="913943" indent="0" algn="ctr">
              <a:buNone/>
              <a:defRPr sz="1799"/>
            </a:lvl3pPr>
            <a:lvl4pPr marL="1370914" indent="0" algn="ctr">
              <a:buNone/>
              <a:defRPr sz="1599"/>
            </a:lvl4pPr>
            <a:lvl5pPr marL="1827886" indent="0" algn="ctr">
              <a:buNone/>
              <a:defRPr sz="1599"/>
            </a:lvl5pPr>
            <a:lvl6pPr marL="2284857" indent="0" algn="ctr">
              <a:buNone/>
              <a:defRPr sz="1599"/>
            </a:lvl6pPr>
            <a:lvl7pPr marL="2741828" indent="0" algn="ctr">
              <a:buNone/>
              <a:defRPr sz="1599"/>
            </a:lvl7pPr>
            <a:lvl8pPr marL="3198800" indent="0" algn="ctr">
              <a:buNone/>
              <a:defRPr sz="1599"/>
            </a:lvl8pPr>
            <a:lvl9pPr marL="3655771" indent="0" algn="ctr">
              <a:buNone/>
              <a:defRPr sz="1599"/>
            </a:lvl9pPr>
          </a:lstStyle>
          <a:p>
            <a:r>
              <a:rPr lang="en-US"/>
              <a:t>Click to edit Master subtitle style</a:t>
            </a:r>
          </a:p>
        </p:txBody>
      </p:sp>
      <p:sp>
        <p:nvSpPr>
          <p:cNvPr id="6" name="Slide Number Placeholder 5"/>
          <p:cNvSpPr>
            <a:spLocks noGrp="1"/>
          </p:cNvSpPr>
          <p:nvPr>
            <p:ph type="sldNum" sz="quarter" idx="12"/>
          </p:nvPr>
        </p:nvSpPr>
        <p:spPr/>
        <p:txBody>
          <a:bodyPr/>
          <a:lstStyle/>
          <a:p>
            <a:fld id="{AC5AAF23-B1E3-4AE5-95B0-7F034DD1AB5C}" type="slidenum">
              <a:rPr lang="en-US" smtClean="0"/>
              <a:t>‹#›</a:t>
            </a:fld>
            <a:endParaRPr lang="en-US"/>
          </a:p>
        </p:txBody>
      </p:sp>
      <p:sp>
        <p:nvSpPr>
          <p:cNvPr id="7" name="Date Placeholder 6">
            <a:extLst>
              <a:ext uri="{FF2B5EF4-FFF2-40B4-BE49-F238E27FC236}">
                <a16:creationId xmlns:a16="http://schemas.microsoft.com/office/drawing/2014/main" id="{E8C6BEF6-E304-48B7-9D07-A55EEBCAD06F}"/>
              </a:ext>
            </a:extLst>
          </p:cNvPr>
          <p:cNvSpPr>
            <a:spLocks noGrp="1"/>
          </p:cNvSpPr>
          <p:nvPr>
            <p:ph type="dt" sz="half" idx="13"/>
          </p:nvPr>
        </p:nvSpPr>
        <p:spPr/>
        <p:txBody>
          <a:bodyPr/>
          <a:lstStyle/>
          <a:p>
            <a:r>
              <a:rPr lang="en-US"/>
              <a:t>6 March 2024</a:t>
            </a:r>
          </a:p>
        </p:txBody>
      </p:sp>
      <p:sp>
        <p:nvSpPr>
          <p:cNvPr id="8" name="Footer Placeholder 7">
            <a:extLst>
              <a:ext uri="{FF2B5EF4-FFF2-40B4-BE49-F238E27FC236}">
                <a16:creationId xmlns:a16="http://schemas.microsoft.com/office/drawing/2014/main" id="{D23F65A2-812E-477C-BA10-FE3E55110649}"/>
              </a:ext>
            </a:extLst>
          </p:cNvPr>
          <p:cNvSpPr>
            <a:spLocks noGrp="1"/>
          </p:cNvSpPr>
          <p:nvPr>
            <p:ph type="ftr" sz="quarter" idx="14"/>
          </p:nvPr>
        </p:nvSpPr>
        <p:spPr/>
        <p:txBody>
          <a:bodyPr/>
          <a:lstStyle/>
          <a:p>
            <a:r>
              <a:rPr lang="en-US"/>
              <a:t>Bernhard Steubing and Romain Sacchi</a:t>
            </a:r>
          </a:p>
        </p:txBody>
      </p:sp>
    </p:spTree>
    <p:extLst>
      <p:ext uri="{BB962C8B-B14F-4D97-AF65-F5344CB8AC3E}">
        <p14:creationId xmlns:p14="http://schemas.microsoft.com/office/powerpoint/2010/main" val="22738600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B2840450-2944-8D42-AF64-5D110D3CD9CF}"/>
              </a:ext>
            </a:extLst>
          </p:cNvPr>
          <p:cNvSpPr>
            <a:spLocks noGrp="1"/>
          </p:cNvSpPr>
          <p:nvPr>
            <p:ph type="title" hasCustomPrompt="1"/>
          </p:nvPr>
        </p:nvSpPr>
        <p:spPr>
          <a:xfrm>
            <a:off x="360000" y="360000"/>
            <a:ext cx="11510008" cy="492443"/>
          </a:xfrm>
          <a:prstGeom prst="rect">
            <a:avLst/>
          </a:prstGeom>
        </p:spPr>
        <p:txBody>
          <a:bodyPr vert="horz" lIns="0" tIns="0" rIns="0" bIns="0" rtlCol="0" anchor="t" anchorCtr="0">
            <a:normAutofit/>
          </a:bodyPr>
          <a:lstStyle/>
          <a:p>
            <a:r>
              <a:rPr lang="en-US" dirty="0"/>
              <a:t>TITLE</a:t>
            </a:r>
            <a:endParaRPr lang="en-GB" dirty="0"/>
          </a:p>
        </p:txBody>
      </p:sp>
      <p:sp>
        <p:nvSpPr>
          <p:cNvPr id="2" name="Slide Number Placeholder 1">
            <a:extLst>
              <a:ext uri="{FF2B5EF4-FFF2-40B4-BE49-F238E27FC236}">
                <a16:creationId xmlns:a16="http://schemas.microsoft.com/office/drawing/2014/main" id="{47C8DEEE-6B2C-884B-907C-0BC6929126E9}"/>
              </a:ext>
            </a:extLst>
          </p:cNvPr>
          <p:cNvSpPr>
            <a:spLocks noGrp="1"/>
          </p:cNvSpPr>
          <p:nvPr>
            <p:ph type="sldNum" sz="quarter" idx="19"/>
          </p:nvPr>
        </p:nvSpPr>
        <p:spPr/>
        <p:txBody>
          <a:bodyPr/>
          <a:lstStyle/>
          <a:p>
            <a:fld id="{28A3D32B-9EE4-634E-8394-5B7C42BAEC12}" type="slidenum">
              <a:rPr lang="en-US" smtClean="0"/>
              <a:t>‹#›</a:t>
            </a:fld>
            <a:endParaRPr lang="en-US"/>
          </a:p>
        </p:txBody>
      </p:sp>
    </p:spTree>
    <p:extLst>
      <p:ext uri="{BB962C8B-B14F-4D97-AF65-F5344CB8AC3E}">
        <p14:creationId xmlns:p14="http://schemas.microsoft.com/office/powerpoint/2010/main" val="3536726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3 Text">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B2840450-2944-8D42-AF64-5D110D3CD9CF}"/>
              </a:ext>
            </a:extLst>
          </p:cNvPr>
          <p:cNvSpPr>
            <a:spLocks noGrp="1"/>
          </p:cNvSpPr>
          <p:nvPr>
            <p:ph type="title" hasCustomPrompt="1"/>
          </p:nvPr>
        </p:nvSpPr>
        <p:spPr>
          <a:xfrm>
            <a:off x="360000" y="360000"/>
            <a:ext cx="11510008" cy="492443"/>
          </a:xfrm>
          <a:prstGeom prst="rect">
            <a:avLst/>
          </a:prstGeom>
        </p:spPr>
        <p:txBody>
          <a:bodyPr vert="horz" lIns="0" tIns="0" rIns="0" bIns="0" rtlCol="0" anchor="t" anchorCtr="0">
            <a:normAutofit/>
          </a:bodyPr>
          <a:lstStyle/>
          <a:p>
            <a:r>
              <a:rPr lang="en-US" dirty="0"/>
              <a:t>TITLE</a:t>
            </a:r>
            <a:endParaRPr lang="en-GB" dirty="0"/>
          </a:p>
        </p:txBody>
      </p:sp>
      <p:sp>
        <p:nvSpPr>
          <p:cNvPr id="2" name="Slide Number Placeholder 1">
            <a:extLst>
              <a:ext uri="{FF2B5EF4-FFF2-40B4-BE49-F238E27FC236}">
                <a16:creationId xmlns:a16="http://schemas.microsoft.com/office/drawing/2014/main" id="{47C8DEEE-6B2C-884B-907C-0BC6929126E9}"/>
              </a:ext>
            </a:extLst>
          </p:cNvPr>
          <p:cNvSpPr>
            <a:spLocks noGrp="1"/>
          </p:cNvSpPr>
          <p:nvPr>
            <p:ph type="sldNum" sz="quarter" idx="19"/>
          </p:nvPr>
        </p:nvSpPr>
        <p:spPr/>
        <p:txBody>
          <a:bodyPr/>
          <a:lstStyle/>
          <a:p>
            <a:fld id="{28A3D32B-9EE4-634E-8394-5B7C42BAEC12}" type="slidenum">
              <a:rPr lang="en-US" smtClean="0"/>
              <a:t>‹#›</a:t>
            </a:fld>
            <a:endParaRPr lang="en-US"/>
          </a:p>
        </p:txBody>
      </p:sp>
      <p:sp>
        <p:nvSpPr>
          <p:cNvPr id="4" name="Content Placeholder 3">
            <a:extLst>
              <a:ext uri="{FF2B5EF4-FFF2-40B4-BE49-F238E27FC236}">
                <a16:creationId xmlns:a16="http://schemas.microsoft.com/office/drawing/2014/main" id="{046F6CD0-AB2A-C63F-84BF-6C8D4D9CA27A}"/>
              </a:ext>
            </a:extLst>
          </p:cNvPr>
          <p:cNvSpPr>
            <a:spLocks noGrp="1"/>
          </p:cNvSpPr>
          <p:nvPr>
            <p:ph sz="quarter" idx="20"/>
          </p:nvPr>
        </p:nvSpPr>
        <p:spPr>
          <a:xfrm>
            <a:off x="359731" y="1270000"/>
            <a:ext cx="4249591" cy="4699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7288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Red">
    <p:bg>
      <p:bgPr>
        <a:solidFill>
          <a:schemeClr val="accent3"/>
        </a:solidFill>
        <a:effectLst/>
      </p:bgPr>
    </p:bg>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8BDEC662-E6F5-15D3-BB36-ED6F08201703}"/>
              </a:ext>
            </a:extLst>
          </p:cNvPr>
          <p:cNvSpPr/>
          <p:nvPr userDrawn="1"/>
        </p:nvSpPr>
        <p:spPr>
          <a:xfrm>
            <a:off x="0" y="0"/>
            <a:ext cx="12192000" cy="504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pic>
        <p:nvPicPr>
          <p:cNvPr id="16" name="Grafik 15">
            <a:extLst>
              <a:ext uri="{FF2B5EF4-FFF2-40B4-BE49-F238E27FC236}">
                <a16:creationId xmlns:a16="http://schemas.microsoft.com/office/drawing/2014/main" id="{6BA2BBC0-91C4-A383-E617-A518199B85E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3825"/>
          <a:stretch/>
        </p:blipFill>
        <p:spPr>
          <a:xfrm>
            <a:off x="2532062" y="534553"/>
            <a:ext cx="1691446" cy="384804"/>
          </a:xfrm>
          <a:prstGeom prst="rect">
            <a:avLst/>
          </a:prstGeom>
        </p:spPr>
      </p:pic>
      <p:sp>
        <p:nvSpPr>
          <p:cNvPr id="2" name="Titel 1"/>
          <p:cNvSpPr>
            <a:spLocks noGrp="1"/>
          </p:cNvSpPr>
          <p:nvPr>
            <p:ph type="ctrTitle" hasCustomPrompt="1"/>
          </p:nvPr>
        </p:nvSpPr>
        <p:spPr>
          <a:xfrm>
            <a:off x="695325" y="1447412"/>
            <a:ext cx="5292725" cy="2006436"/>
          </a:xfrm>
        </p:spPr>
        <p:txBody>
          <a:bodyPr anchor="b"/>
          <a:lstStyle>
            <a:lvl1pPr algn="l">
              <a:lnSpc>
                <a:spcPct val="92000"/>
              </a:lnSpc>
              <a:defRPr sz="4200"/>
            </a:lvl1pPr>
          </a:lstStyle>
          <a:p>
            <a:r>
              <a:rPr lang="en-GB" noProof="0" dirty="0"/>
              <a:t>Add Title</a:t>
            </a:r>
          </a:p>
        </p:txBody>
      </p:sp>
      <p:sp>
        <p:nvSpPr>
          <p:cNvPr id="3" name="Untertitel 2"/>
          <p:cNvSpPr>
            <a:spLocks noGrp="1"/>
          </p:cNvSpPr>
          <p:nvPr>
            <p:ph type="subTitle" idx="1" hasCustomPrompt="1"/>
          </p:nvPr>
        </p:nvSpPr>
        <p:spPr>
          <a:xfrm>
            <a:off x="695325" y="3789040"/>
            <a:ext cx="5292725" cy="1080120"/>
          </a:xfrm>
        </p:spPr>
        <p:txBody>
          <a:bodyPr/>
          <a:lstStyle>
            <a:lvl1pPr marL="0" indent="0" algn="l">
              <a:lnSpc>
                <a:spcPct val="92000"/>
              </a:lnSpc>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bg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bg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1135" y="358671"/>
            <a:ext cx="1773825" cy="730070"/>
          </a:xfrm>
          <a:prstGeom prst="rect">
            <a:avLst/>
          </a:prstGeom>
        </p:spPr>
      </p:pic>
      <p:sp>
        <p:nvSpPr>
          <p:cNvPr id="15" name="Bildplatzhalter 4">
            <a:extLst>
              <a:ext uri="{FF2B5EF4-FFF2-40B4-BE49-F238E27FC236}">
                <a16:creationId xmlns:a16="http://schemas.microsoft.com/office/drawing/2014/main" id="{918345C2-B555-CE5A-CF14-EC753A31EDBB}"/>
              </a:ext>
            </a:extLst>
          </p:cNvPr>
          <p:cNvSpPr>
            <a:spLocks noGrp="1"/>
          </p:cNvSpPr>
          <p:nvPr>
            <p:ph type="pic" sz="quarter" idx="15" hasCustomPrompt="1"/>
          </p:nvPr>
        </p:nvSpPr>
        <p:spPr>
          <a:xfrm>
            <a:off x="6203948" y="549275"/>
            <a:ext cx="5076827" cy="543600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2781309914"/>
      </p:ext>
    </p:extLst>
  </p:cSld>
  <p:clrMapOvr>
    <a:masterClrMapping/>
  </p:clrMapOvr>
  <p:extLst>
    <p:ext uri="{DCECCB84-F9BA-43D5-87BE-67443E8EF086}">
      <p15:sldGuideLst xmlns:p15="http://schemas.microsoft.com/office/powerpoint/2012/main">
        <p15:guide id="1" orient="horz" pos="346">
          <p15:clr>
            <a:srgbClr val="A4A3A4"/>
          </p15:clr>
        </p15:guide>
        <p15:guide id="2" pos="7106">
          <p15:clr>
            <a:srgbClr val="A4A3A4"/>
          </p15:clr>
        </p15:guide>
        <p15:guide id="3" orient="horz" pos="3181">
          <p15:clr>
            <a:srgbClr val="A4A3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2 Text">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B2840450-2944-8D42-AF64-5D110D3CD9CF}"/>
              </a:ext>
            </a:extLst>
          </p:cNvPr>
          <p:cNvSpPr>
            <a:spLocks noGrp="1"/>
          </p:cNvSpPr>
          <p:nvPr>
            <p:ph type="title" hasCustomPrompt="1"/>
          </p:nvPr>
        </p:nvSpPr>
        <p:spPr>
          <a:xfrm>
            <a:off x="360000" y="360000"/>
            <a:ext cx="11510008" cy="492443"/>
          </a:xfrm>
          <a:prstGeom prst="rect">
            <a:avLst/>
          </a:prstGeom>
        </p:spPr>
        <p:txBody>
          <a:bodyPr vert="horz" lIns="0" tIns="0" rIns="0" bIns="0" rtlCol="0" anchor="t" anchorCtr="0">
            <a:normAutofit/>
          </a:bodyPr>
          <a:lstStyle/>
          <a:p>
            <a:r>
              <a:rPr lang="en-US" dirty="0"/>
              <a:t>TITLE</a:t>
            </a:r>
            <a:endParaRPr lang="en-GB" dirty="0"/>
          </a:p>
        </p:txBody>
      </p:sp>
      <p:sp>
        <p:nvSpPr>
          <p:cNvPr id="2" name="Slide Number Placeholder 1">
            <a:extLst>
              <a:ext uri="{FF2B5EF4-FFF2-40B4-BE49-F238E27FC236}">
                <a16:creationId xmlns:a16="http://schemas.microsoft.com/office/drawing/2014/main" id="{47C8DEEE-6B2C-884B-907C-0BC6929126E9}"/>
              </a:ext>
            </a:extLst>
          </p:cNvPr>
          <p:cNvSpPr>
            <a:spLocks noGrp="1"/>
          </p:cNvSpPr>
          <p:nvPr>
            <p:ph type="sldNum" sz="quarter" idx="19"/>
          </p:nvPr>
        </p:nvSpPr>
        <p:spPr/>
        <p:txBody>
          <a:bodyPr/>
          <a:lstStyle/>
          <a:p>
            <a:fld id="{28A3D32B-9EE4-634E-8394-5B7C42BAEC12}" type="slidenum">
              <a:rPr lang="en-US" smtClean="0"/>
              <a:t>‹#›</a:t>
            </a:fld>
            <a:endParaRPr lang="en-US"/>
          </a:p>
        </p:txBody>
      </p:sp>
      <p:sp>
        <p:nvSpPr>
          <p:cNvPr id="4" name="Content Placeholder 3">
            <a:extLst>
              <a:ext uri="{FF2B5EF4-FFF2-40B4-BE49-F238E27FC236}">
                <a16:creationId xmlns:a16="http://schemas.microsoft.com/office/drawing/2014/main" id="{046F6CD0-AB2A-C63F-84BF-6C8D4D9CA27A}"/>
              </a:ext>
            </a:extLst>
          </p:cNvPr>
          <p:cNvSpPr>
            <a:spLocks noGrp="1"/>
          </p:cNvSpPr>
          <p:nvPr>
            <p:ph sz="quarter" idx="20"/>
          </p:nvPr>
        </p:nvSpPr>
        <p:spPr>
          <a:xfrm>
            <a:off x="359731" y="1270000"/>
            <a:ext cx="5736269" cy="4699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18880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3 Text">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B2840450-2944-8D42-AF64-5D110D3CD9CF}"/>
              </a:ext>
            </a:extLst>
          </p:cNvPr>
          <p:cNvSpPr>
            <a:spLocks noGrp="1"/>
          </p:cNvSpPr>
          <p:nvPr>
            <p:ph type="title" hasCustomPrompt="1"/>
          </p:nvPr>
        </p:nvSpPr>
        <p:spPr>
          <a:xfrm>
            <a:off x="360000" y="360000"/>
            <a:ext cx="11510008" cy="492443"/>
          </a:xfrm>
          <a:prstGeom prst="rect">
            <a:avLst/>
          </a:prstGeom>
        </p:spPr>
        <p:txBody>
          <a:bodyPr vert="horz" lIns="0" tIns="0" rIns="0" bIns="0" rtlCol="0" anchor="t" anchorCtr="0">
            <a:normAutofit/>
          </a:bodyPr>
          <a:lstStyle/>
          <a:p>
            <a:r>
              <a:rPr lang="en-US" dirty="0"/>
              <a:t>TITLE</a:t>
            </a:r>
            <a:endParaRPr lang="en-GB" dirty="0"/>
          </a:p>
        </p:txBody>
      </p:sp>
      <p:sp>
        <p:nvSpPr>
          <p:cNvPr id="2" name="Slide Number Placeholder 1">
            <a:extLst>
              <a:ext uri="{FF2B5EF4-FFF2-40B4-BE49-F238E27FC236}">
                <a16:creationId xmlns:a16="http://schemas.microsoft.com/office/drawing/2014/main" id="{47C8DEEE-6B2C-884B-907C-0BC6929126E9}"/>
              </a:ext>
            </a:extLst>
          </p:cNvPr>
          <p:cNvSpPr>
            <a:spLocks noGrp="1"/>
          </p:cNvSpPr>
          <p:nvPr>
            <p:ph type="sldNum" sz="quarter" idx="19"/>
          </p:nvPr>
        </p:nvSpPr>
        <p:spPr/>
        <p:txBody>
          <a:bodyPr/>
          <a:lstStyle/>
          <a:p>
            <a:fld id="{28A3D32B-9EE4-634E-8394-5B7C42BAEC12}" type="slidenum">
              <a:rPr lang="en-US" smtClean="0"/>
              <a:t>‹#›</a:t>
            </a:fld>
            <a:endParaRPr lang="en-US"/>
          </a:p>
        </p:txBody>
      </p:sp>
      <p:sp>
        <p:nvSpPr>
          <p:cNvPr id="4" name="Content Placeholder 3">
            <a:extLst>
              <a:ext uri="{FF2B5EF4-FFF2-40B4-BE49-F238E27FC236}">
                <a16:creationId xmlns:a16="http://schemas.microsoft.com/office/drawing/2014/main" id="{046F6CD0-AB2A-C63F-84BF-6C8D4D9CA27A}"/>
              </a:ext>
            </a:extLst>
          </p:cNvPr>
          <p:cNvSpPr>
            <a:spLocks noGrp="1"/>
          </p:cNvSpPr>
          <p:nvPr>
            <p:ph sz="quarter" idx="20"/>
          </p:nvPr>
        </p:nvSpPr>
        <p:spPr>
          <a:xfrm>
            <a:off x="359731" y="1270000"/>
            <a:ext cx="7291371" cy="4699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42856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ext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a:t>Title</a:t>
            </a:r>
          </a:p>
        </p:txBody>
      </p:sp>
      <p:sp>
        <p:nvSpPr>
          <p:cNvPr id="7" name="Date Placeholder 6">
            <a:extLst>
              <a:ext uri="{FF2B5EF4-FFF2-40B4-BE49-F238E27FC236}">
                <a16:creationId xmlns:a16="http://schemas.microsoft.com/office/drawing/2014/main" id="{70B591B6-3651-44B2-A796-C287E79C6EE5}"/>
              </a:ext>
            </a:extLst>
          </p:cNvPr>
          <p:cNvSpPr>
            <a:spLocks noGrp="1"/>
          </p:cNvSpPr>
          <p:nvPr>
            <p:ph type="dt" sz="half" idx="10"/>
          </p:nvPr>
        </p:nvSpPr>
        <p:spPr/>
        <p:txBody>
          <a:bodyPr/>
          <a:lstStyle/>
          <a:p>
            <a:r>
              <a:rPr lang="en-US"/>
              <a:t>6 March 2024</a:t>
            </a:r>
          </a:p>
        </p:txBody>
      </p:sp>
      <p:sp>
        <p:nvSpPr>
          <p:cNvPr id="8" name="Footer Placeholder 7">
            <a:extLst>
              <a:ext uri="{FF2B5EF4-FFF2-40B4-BE49-F238E27FC236}">
                <a16:creationId xmlns:a16="http://schemas.microsoft.com/office/drawing/2014/main" id="{73548153-CB09-446C-B745-75BE407FF76E}"/>
              </a:ext>
            </a:extLst>
          </p:cNvPr>
          <p:cNvSpPr>
            <a:spLocks noGrp="1"/>
          </p:cNvSpPr>
          <p:nvPr>
            <p:ph type="ftr" sz="quarter" idx="11"/>
          </p:nvPr>
        </p:nvSpPr>
        <p:spPr/>
        <p:txBody>
          <a:bodyPr/>
          <a:lstStyle/>
          <a:p>
            <a:r>
              <a:rPr lang="en-US"/>
              <a:t>Bernhard Steubing and Romain Sacchi</a:t>
            </a:r>
          </a:p>
        </p:txBody>
      </p:sp>
      <p:sp>
        <p:nvSpPr>
          <p:cNvPr id="9" name="Slide Number Placeholder 8">
            <a:extLst>
              <a:ext uri="{FF2B5EF4-FFF2-40B4-BE49-F238E27FC236}">
                <a16:creationId xmlns:a16="http://schemas.microsoft.com/office/drawing/2014/main" id="{A8F282C2-D2BE-4846-BFA5-AE5CCC48E3E2}"/>
              </a:ext>
            </a:extLst>
          </p:cNvPr>
          <p:cNvSpPr>
            <a:spLocks noGrp="1"/>
          </p:cNvSpPr>
          <p:nvPr>
            <p:ph type="sldNum" sz="quarter" idx="12"/>
          </p:nvPr>
        </p:nvSpPr>
        <p:spPr/>
        <p:txBody>
          <a:bodyPr/>
          <a:lstStyle/>
          <a:p>
            <a:fld id="{5EE7099E-8998-4851-915A-4F4831808297}" type="slidenum">
              <a:rPr lang="nl-NL" smtClean="0"/>
              <a:pPr/>
              <a:t>‹#›</a:t>
            </a:fld>
            <a:endParaRPr lang="nl-NL"/>
          </a:p>
        </p:txBody>
      </p:sp>
    </p:spTree>
    <p:extLst>
      <p:ext uri="{BB962C8B-B14F-4D97-AF65-F5344CB8AC3E}">
        <p14:creationId xmlns:p14="http://schemas.microsoft.com/office/powerpoint/2010/main" val="1727863356"/>
      </p:ext>
    </p:extLst>
  </p:cSld>
  <p:clrMapOvr>
    <a:masterClrMapping/>
  </p:clrMapOvr>
  <p:transition spd="slow">
    <p:wipe dir="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ext &amp; Image 50%/5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1"/>
            </a:lvl1pPr>
          </a:lstStyle>
          <a:p>
            <a:r>
              <a:rPr lang="en-GB" noProof="0"/>
              <a:t>Title</a:t>
            </a:r>
          </a:p>
        </p:txBody>
      </p:sp>
      <p:sp>
        <p:nvSpPr>
          <p:cNvPr id="3" name="Tijdelijke aanduiding voor verticale tekst 2"/>
          <p:cNvSpPr>
            <a:spLocks noGrp="1"/>
          </p:cNvSpPr>
          <p:nvPr>
            <p:ph type="body" orient="vert" idx="1" hasCustomPrompt="1"/>
          </p:nvPr>
        </p:nvSpPr>
        <p:spPr>
          <a:xfrm>
            <a:off x="404452" y="1252836"/>
            <a:ext cx="5590435" cy="4795836"/>
          </a:xfrm>
        </p:spPr>
        <p:txBody>
          <a:bodyPr vert="horz"/>
          <a:lstStyle/>
          <a:p>
            <a:pPr lvl="0"/>
            <a:r>
              <a:rPr lang="en-GB" noProof="0"/>
              <a:t>Bullet</a:t>
            </a:r>
          </a:p>
          <a:p>
            <a:pPr lvl="1"/>
            <a:r>
              <a:rPr lang="en-GB" noProof="0"/>
              <a:t>Sub-bullet</a:t>
            </a:r>
          </a:p>
          <a:p>
            <a:pPr lvl="2"/>
            <a:r>
              <a:rPr lang="en-GB" noProof="0"/>
              <a:t>Plain text</a:t>
            </a:r>
          </a:p>
          <a:p>
            <a:pPr lvl="3"/>
            <a:r>
              <a:rPr lang="en-GB" noProof="0"/>
              <a:t>Header dark blue</a:t>
            </a:r>
          </a:p>
          <a:p>
            <a:pPr lvl="4"/>
            <a:r>
              <a:rPr lang="en-GB" noProof="0"/>
              <a:t>Header light blue</a:t>
            </a:r>
          </a:p>
          <a:p>
            <a:pPr lvl="5"/>
            <a:r>
              <a:rPr lang="en-GB" noProof="0"/>
              <a:t>Bullet</a:t>
            </a:r>
          </a:p>
          <a:p>
            <a:pPr lvl="6"/>
            <a:r>
              <a:rPr lang="en-GB" noProof="0"/>
              <a:t>Sub-bullet</a:t>
            </a:r>
          </a:p>
          <a:p>
            <a:pPr lvl="7"/>
            <a:r>
              <a:rPr lang="en-GB" sz="1799" noProof="0"/>
              <a:t>Plain text</a:t>
            </a:r>
          </a:p>
          <a:p>
            <a:pPr lvl="8"/>
            <a:r>
              <a:rPr lang="en-GB" noProof="0"/>
              <a:t>Header dark blue</a:t>
            </a:r>
          </a:p>
        </p:txBody>
      </p:sp>
      <p:grpSp>
        <p:nvGrpSpPr>
          <p:cNvPr id="7" name="Grid" hidden="1"/>
          <p:cNvGrpSpPr/>
          <p:nvPr userDrawn="1"/>
        </p:nvGrpSpPr>
        <p:grpSpPr>
          <a:xfrm>
            <a:off x="-2" y="-1"/>
            <a:ext cx="1219200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Arial" panose="020B0604020202020204" pitchFamily="34"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Arial" panose="020B0604020202020204" pitchFamily="34"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Arial" panose="020B0604020202020204" pitchFamily="34"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Arial" panose="020B0604020202020204" pitchFamily="34"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Arial" panose="020B0604020202020204" pitchFamily="34"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Arial" panose="020B0604020202020204" pitchFamily="34" charset="0"/>
              </a:endParaRPr>
            </a:p>
          </p:txBody>
        </p:sp>
      </p:grpSp>
      <p:sp>
        <p:nvSpPr>
          <p:cNvPr id="14" name="Tijdelijke aanduiding voor afbeelding 13"/>
          <p:cNvSpPr>
            <a:spLocks noGrp="1"/>
          </p:cNvSpPr>
          <p:nvPr>
            <p:ph type="pic" sz="quarter" idx="13" hasCustomPrompt="1"/>
          </p:nvPr>
        </p:nvSpPr>
        <p:spPr>
          <a:xfrm>
            <a:off x="6197547" y="1252539"/>
            <a:ext cx="5589852" cy="4795837"/>
          </a:xfrm>
          <a:solidFill>
            <a:schemeClr val="tx2">
              <a:lumMod val="20000"/>
              <a:lumOff val="80000"/>
            </a:schemeClr>
          </a:solidFill>
        </p:spPr>
        <p:txBody>
          <a:bodyPr bIns="180000" anchor="ctr">
            <a:normAutofit/>
          </a:bodyPr>
          <a:lstStyle>
            <a:lvl1pPr marL="0" indent="0" algn="ctr">
              <a:lnSpc>
                <a:spcPct val="250000"/>
              </a:lnSpc>
              <a:buNone/>
              <a:defRPr sz="1399" baseline="0"/>
            </a:lvl1pPr>
          </a:lstStyle>
          <a:p>
            <a:r>
              <a:rPr lang="en-GB" noProof="0"/>
              <a:t>Click here to insert</a:t>
            </a:r>
            <a:br>
              <a:rPr lang="en-GB" noProof="0"/>
            </a:br>
            <a:r>
              <a:rPr lang="en-GB" noProof="0"/>
              <a:t>an image</a:t>
            </a:r>
          </a:p>
        </p:txBody>
      </p:sp>
      <p:sp>
        <p:nvSpPr>
          <p:cNvPr id="15" name="Tijdelijke aanduiding voor dianummer 5"/>
          <p:cNvSpPr>
            <a:spLocks noGrp="1"/>
          </p:cNvSpPr>
          <p:nvPr>
            <p:ph type="sldNum" sz="quarter" idx="4"/>
          </p:nvPr>
        </p:nvSpPr>
        <p:spPr>
          <a:xfrm>
            <a:off x="9128030" y="6473106"/>
            <a:ext cx="2743358" cy="365125"/>
          </a:xfrm>
          <a:prstGeom prst="rect">
            <a:avLst/>
          </a:prstGeom>
        </p:spPr>
        <p:txBody>
          <a:bodyPr vert="horz" lIns="91440" tIns="45720" rIns="91440" bIns="45720" rtlCol="0" anchor="ctr"/>
          <a:lstStyle>
            <a:lvl1pPr algn="r">
              <a:defRPr sz="1199">
                <a:solidFill>
                  <a:schemeClr val="bg1"/>
                </a:solidFill>
              </a:defRPr>
            </a:lvl1pPr>
          </a:lstStyle>
          <a:p>
            <a:fld id="{5EE7099E-8998-4851-915A-4F4831808297}" type="slidenum">
              <a:rPr lang="nl-NL" smtClean="0"/>
              <a:pPr/>
              <a:t>‹#›</a:t>
            </a:fld>
            <a:endParaRPr lang="nl-NL"/>
          </a:p>
        </p:txBody>
      </p:sp>
      <p:sp>
        <p:nvSpPr>
          <p:cNvPr id="4" name="Date Placeholder 3">
            <a:extLst>
              <a:ext uri="{FF2B5EF4-FFF2-40B4-BE49-F238E27FC236}">
                <a16:creationId xmlns:a16="http://schemas.microsoft.com/office/drawing/2014/main" id="{6CCA42B7-AC61-49AB-95F7-B5C49F72D7CE}"/>
              </a:ext>
            </a:extLst>
          </p:cNvPr>
          <p:cNvSpPr>
            <a:spLocks noGrp="1"/>
          </p:cNvSpPr>
          <p:nvPr>
            <p:ph type="dt" sz="half" idx="14"/>
          </p:nvPr>
        </p:nvSpPr>
        <p:spPr/>
        <p:txBody>
          <a:bodyPr/>
          <a:lstStyle/>
          <a:p>
            <a:r>
              <a:rPr lang="en-US"/>
              <a:t>6 March 2024</a:t>
            </a:r>
          </a:p>
        </p:txBody>
      </p:sp>
      <p:sp>
        <p:nvSpPr>
          <p:cNvPr id="5" name="Footer Placeholder 4">
            <a:extLst>
              <a:ext uri="{FF2B5EF4-FFF2-40B4-BE49-F238E27FC236}">
                <a16:creationId xmlns:a16="http://schemas.microsoft.com/office/drawing/2014/main" id="{541B3F1E-1243-4674-A9D3-764B1BEDD2E0}"/>
              </a:ext>
            </a:extLst>
          </p:cNvPr>
          <p:cNvSpPr>
            <a:spLocks noGrp="1"/>
          </p:cNvSpPr>
          <p:nvPr>
            <p:ph type="ftr" sz="quarter" idx="15"/>
          </p:nvPr>
        </p:nvSpPr>
        <p:spPr/>
        <p:txBody>
          <a:bodyPr/>
          <a:lstStyle/>
          <a:p>
            <a:r>
              <a:rPr lang="en-US"/>
              <a:t>Bernhard Steubing and Romain Sacchi</a:t>
            </a:r>
          </a:p>
        </p:txBody>
      </p:sp>
    </p:spTree>
    <p:extLst>
      <p:ext uri="{BB962C8B-B14F-4D97-AF65-F5344CB8AC3E}">
        <p14:creationId xmlns:p14="http://schemas.microsoft.com/office/powerpoint/2010/main" val="1911672971"/>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Image Blue">
    <p:bg>
      <p:bgPr>
        <a:solidFill>
          <a:schemeClr val="accent1"/>
        </a:solidFill>
        <a:effectLst/>
      </p:bgPr>
    </p:bg>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8BDEC662-E6F5-15D3-BB36-ED6F08201703}"/>
              </a:ext>
            </a:extLst>
          </p:cNvPr>
          <p:cNvSpPr/>
          <p:nvPr userDrawn="1"/>
        </p:nvSpPr>
        <p:spPr>
          <a:xfrm>
            <a:off x="0" y="0"/>
            <a:ext cx="12192000" cy="504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sp>
        <p:nvSpPr>
          <p:cNvPr id="2" name="Titel 1"/>
          <p:cNvSpPr>
            <a:spLocks noGrp="1"/>
          </p:cNvSpPr>
          <p:nvPr>
            <p:ph type="ctrTitle" hasCustomPrompt="1"/>
          </p:nvPr>
        </p:nvSpPr>
        <p:spPr>
          <a:xfrm>
            <a:off x="695325" y="1449388"/>
            <a:ext cx="5292725" cy="2004460"/>
          </a:xfrm>
        </p:spPr>
        <p:txBody>
          <a:bodyPr anchor="b"/>
          <a:lstStyle>
            <a:lvl1pPr algn="l">
              <a:lnSpc>
                <a:spcPct val="92000"/>
              </a:lnSpc>
              <a:defRPr sz="4200"/>
            </a:lvl1pPr>
          </a:lstStyle>
          <a:p>
            <a:r>
              <a:rPr lang="en-GB" noProof="0" dirty="0"/>
              <a:t>Add Title</a:t>
            </a:r>
          </a:p>
        </p:txBody>
      </p:sp>
      <p:sp>
        <p:nvSpPr>
          <p:cNvPr id="3" name="Untertitel 2"/>
          <p:cNvSpPr>
            <a:spLocks noGrp="1"/>
          </p:cNvSpPr>
          <p:nvPr>
            <p:ph type="subTitle" idx="1" hasCustomPrompt="1"/>
          </p:nvPr>
        </p:nvSpPr>
        <p:spPr>
          <a:xfrm>
            <a:off x="695325" y="3789040"/>
            <a:ext cx="5292725" cy="1080120"/>
          </a:xfrm>
        </p:spPr>
        <p:txBody>
          <a:bodyPr/>
          <a:lstStyle>
            <a:lvl1pPr marL="0" indent="0" algn="l">
              <a:lnSpc>
                <a:spcPct val="92000"/>
              </a:lnSpc>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bg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bg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1135" y="358671"/>
            <a:ext cx="1773825" cy="730070"/>
          </a:xfrm>
          <a:prstGeom prst="rect">
            <a:avLst/>
          </a:prstGeom>
        </p:spPr>
      </p:pic>
      <p:sp>
        <p:nvSpPr>
          <p:cNvPr id="15" name="Bildplatzhalter 4">
            <a:extLst>
              <a:ext uri="{FF2B5EF4-FFF2-40B4-BE49-F238E27FC236}">
                <a16:creationId xmlns:a16="http://schemas.microsoft.com/office/drawing/2014/main" id="{918345C2-B555-CE5A-CF14-EC753A31EDBB}"/>
              </a:ext>
            </a:extLst>
          </p:cNvPr>
          <p:cNvSpPr>
            <a:spLocks noGrp="1"/>
          </p:cNvSpPr>
          <p:nvPr>
            <p:ph type="pic" sz="quarter" idx="15" hasCustomPrompt="1"/>
          </p:nvPr>
        </p:nvSpPr>
        <p:spPr>
          <a:xfrm>
            <a:off x="6203948" y="549275"/>
            <a:ext cx="5076827" cy="543600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pic>
        <p:nvPicPr>
          <p:cNvPr id="4" name="Grafik 3">
            <a:extLst>
              <a:ext uri="{FF2B5EF4-FFF2-40B4-BE49-F238E27FC236}">
                <a16:creationId xmlns:a16="http://schemas.microsoft.com/office/drawing/2014/main" id="{B8FD507A-2C45-F79E-8E9E-9BA37C97234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3825"/>
          <a:stretch/>
        </p:blipFill>
        <p:spPr>
          <a:xfrm>
            <a:off x="2532062" y="534553"/>
            <a:ext cx="1691446" cy="384804"/>
          </a:xfrm>
          <a:prstGeom prst="rect">
            <a:avLst/>
          </a:prstGeom>
        </p:spPr>
      </p:pic>
    </p:spTree>
    <p:extLst>
      <p:ext uri="{BB962C8B-B14F-4D97-AF65-F5344CB8AC3E}">
        <p14:creationId xmlns:p14="http://schemas.microsoft.com/office/powerpoint/2010/main" val="3079849328"/>
      </p:ext>
    </p:extLst>
  </p:cSld>
  <p:clrMapOvr>
    <a:masterClrMapping/>
  </p:clrMapOvr>
  <p:extLst>
    <p:ext uri="{DCECCB84-F9BA-43D5-87BE-67443E8EF086}">
      <p15:sldGuideLst xmlns:p15="http://schemas.microsoft.com/office/powerpoint/2012/main">
        <p15:guide id="1" orient="horz" pos="346">
          <p15:clr>
            <a:srgbClr val="A4A3A4"/>
          </p15:clr>
        </p15:guide>
        <p15:guide id="2" pos="7106">
          <p15:clr>
            <a:srgbClr val="A4A3A4"/>
          </p15:clr>
        </p15:guide>
        <p15:guide id="3" orient="horz" pos="3181">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Image Green">
    <p:bg>
      <p:bgPr>
        <a:solidFill>
          <a:schemeClr val="accent2"/>
        </a:solidFill>
        <a:effectLst/>
      </p:bgPr>
    </p:bg>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8BDEC662-E6F5-15D3-BB36-ED6F08201703}"/>
              </a:ext>
            </a:extLst>
          </p:cNvPr>
          <p:cNvSpPr/>
          <p:nvPr userDrawn="1"/>
        </p:nvSpPr>
        <p:spPr>
          <a:xfrm>
            <a:off x="0" y="0"/>
            <a:ext cx="12192000" cy="504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sp>
        <p:nvSpPr>
          <p:cNvPr id="2" name="Titel 1"/>
          <p:cNvSpPr>
            <a:spLocks noGrp="1"/>
          </p:cNvSpPr>
          <p:nvPr>
            <p:ph type="ctrTitle" hasCustomPrompt="1"/>
          </p:nvPr>
        </p:nvSpPr>
        <p:spPr>
          <a:xfrm>
            <a:off x="695325" y="1449388"/>
            <a:ext cx="5292725" cy="2004460"/>
          </a:xfrm>
        </p:spPr>
        <p:txBody>
          <a:bodyPr anchor="b"/>
          <a:lstStyle>
            <a:lvl1pPr algn="l">
              <a:lnSpc>
                <a:spcPct val="92000"/>
              </a:lnSpc>
              <a:defRPr sz="4200"/>
            </a:lvl1pPr>
          </a:lstStyle>
          <a:p>
            <a:r>
              <a:rPr lang="en-GB" noProof="0" dirty="0"/>
              <a:t>Add Title</a:t>
            </a:r>
          </a:p>
        </p:txBody>
      </p:sp>
      <p:sp>
        <p:nvSpPr>
          <p:cNvPr id="3" name="Untertitel 2"/>
          <p:cNvSpPr>
            <a:spLocks noGrp="1"/>
          </p:cNvSpPr>
          <p:nvPr>
            <p:ph type="subTitle" idx="1" hasCustomPrompt="1"/>
          </p:nvPr>
        </p:nvSpPr>
        <p:spPr>
          <a:xfrm>
            <a:off x="695325" y="3789040"/>
            <a:ext cx="5292725" cy="1080120"/>
          </a:xfrm>
        </p:spPr>
        <p:txBody>
          <a:bodyPr/>
          <a:lstStyle>
            <a:lvl1pPr marL="0" indent="0" algn="l">
              <a:lnSpc>
                <a:spcPct val="92000"/>
              </a:lnSpc>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tx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tx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1135" y="358671"/>
            <a:ext cx="1773825" cy="730070"/>
          </a:xfrm>
          <a:prstGeom prst="rect">
            <a:avLst/>
          </a:prstGeom>
        </p:spPr>
      </p:pic>
      <p:sp>
        <p:nvSpPr>
          <p:cNvPr id="15" name="Bildplatzhalter 4">
            <a:extLst>
              <a:ext uri="{FF2B5EF4-FFF2-40B4-BE49-F238E27FC236}">
                <a16:creationId xmlns:a16="http://schemas.microsoft.com/office/drawing/2014/main" id="{918345C2-B555-CE5A-CF14-EC753A31EDBB}"/>
              </a:ext>
            </a:extLst>
          </p:cNvPr>
          <p:cNvSpPr>
            <a:spLocks noGrp="1"/>
          </p:cNvSpPr>
          <p:nvPr>
            <p:ph type="pic" sz="quarter" idx="15" hasCustomPrompt="1"/>
          </p:nvPr>
        </p:nvSpPr>
        <p:spPr>
          <a:xfrm>
            <a:off x="6203948" y="549275"/>
            <a:ext cx="5076827" cy="543600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pic>
        <p:nvPicPr>
          <p:cNvPr id="4" name="Grafik 3">
            <a:extLst>
              <a:ext uri="{FF2B5EF4-FFF2-40B4-BE49-F238E27FC236}">
                <a16:creationId xmlns:a16="http://schemas.microsoft.com/office/drawing/2014/main" id="{140AB248-B157-35A3-8FF9-E4767AB9012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3825"/>
          <a:stretch/>
        </p:blipFill>
        <p:spPr>
          <a:xfrm>
            <a:off x="2532062" y="534553"/>
            <a:ext cx="1691446" cy="384804"/>
          </a:xfrm>
          <a:prstGeom prst="rect">
            <a:avLst/>
          </a:prstGeom>
        </p:spPr>
      </p:pic>
    </p:spTree>
    <p:extLst>
      <p:ext uri="{BB962C8B-B14F-4D97-AF65-F5344CB8AC3E}">
        <p14:creationId xmlns:p14="http://schemas.microsoft.com/office/powerpoint/2010/main" val="2906675576"/>
      </p:ext>
    </p:extLst>
  </p:cSld>
  <p:clrMapOvr>
    <a:masterClrMapping/>
  </p:clrMapOvr>
  <p:extLst>
    <p:ext uri="{DCECCB84-F9BA-43D5-87BE-67443E8EF086}">
      <p15:sldGuideLst xmlns:p15="http://schemas.microsoft.com/office/powerpoint/2012/main">
        <p15:guide id="1" orient="horz" pos="346">
          <p15:clr>
            <a:srgbClr val="A4A3A4"/>
          </p15:clr>
        </p15:guide>
        <p15:guide id="2" pos="7106">
          <p15:clr>
            <a:srgbClr val="A4A3A4"/>
          </p15:clr>
        </p15:guide>
        <p15:guide id="3" orient="horz" pos="3181">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Image Pink">
    <p:bg>
      <p:bgPr>
        <a:solidFill>
          <a:schemeClr val="accent6"/>
        </a:solidFill>
        <a:effectLst/>
      </p:bgPr>
    </p:bg>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8BDEC662-E6F5-15D3-BB36-ED6F08201703}"/>
              </a:ext>
            </a:extLst>
          </p:cNvPr>
          <p:cNvSpPr/>
          <p:nvPr userDrawn="1"/>
        </p:nvSpPr>
        <p:spPr>
          <a:xfrm>
            <a:off x="0" y="0"/>
            <a:ext cx="12192000" cy="504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sp>
        <p:nvSpPr>
          <p:cNvPr id="2" name="Titel 1"/>
          <p:cNvSpPr>
            <a:spLocks noGrp="1"/>
          </p:cNvSpPr>
          <p:nvPr>
            <p:ph type="ctrTitle" hasCustomPrompt="1"/>
          </p:nvPr>
        </p:nvSpPr>
        <p:spPr>
          <a:xfrm>
            <a:off x="695325" y="1449388"/>
            <a:ext cx="5292725" cy="2004460"/>
          </a:xfrm>
        </p:spPr>
        <p:txBody>
          <a:bodyPr anchor="b"/>
          <a:lstStyle>
            <a:lvl1pPr algn="l">
              <a:lnSpc>
                <a:spcPct val="92000"/>
              </a:lnSpc>
              <a:defRPr sz="4200"/>
            </a:lvl1pPr>
          </a:lstStyle>
          <a:p>
            <a:r>
              <a:rPr lang="en-GB" noProof="0" dirty="0"/>
              <a:t>Add Title</a:t>
            </a:r>
          </a:p>
        </p:txBody>
      </p:sp>
      <p:sp>
        <p:nvSpPr>
          <p:cNvPr id="3" name="Untertitel 2"/>
          <p:cNvSpPr>
            <a:spLocks noGrp="1"/>
          </p:cNvSpPr>
          <p:nvPr>
            <p:ph type="subTitle" idx="1" hasCustomPrompt="1"/>
          </p:nvPr>
        </p:nvSpPr>
        <p:spPr>
          <a:xfrm>
            <a:off x="695325" y="3789040"/>
            <a:ext cx="5292725" cy="1080120"/>
          </a:xfrm>
        </p:spPr>
        <p:txBody>
          <a:bodyPr/>
          <a:lstStyle>
            <a:lvl1pPr marL="0" indent="0" algn="l">
              <a:lnSpc>
                <a:spcPct val="92000"/>
              </a:lnSpc>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tx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tx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1135" y="358671"/>
            <a:ext cx="1773825" cy="730070"/>
          </a:xfrm>
          <a:prstGeom prst="rect">
            <a:avLst/>
          </a:prstGeom>
        </p:spPr>
      </p:pic>
      <p:sp>
        <p:nvSpPr>
          <p:cNvPr id="15" name="Bildplatzhalter 4">
            <a:extLst>
              <a:ext uri="{FF2B5EF4-FFF2-40B4-BE49-F238E27FC236}">
                <a16:creationId xmlns:a16="http://schemas.microsoft.com/office/drawing/2014/main" id="{918345C2-B555-CE5A-CF14-EC753A31EDBB}"/>
              </a:ext>
            </a:extLst>
          </p:cNvPr>
          <p:cNvSpPr>
            <a:spLocks noGrp="1"/>
          </p:cNvSpPr>
          <p:nvPr>
            <p:ph type="pic" sz="quarter" idx="15" hasCustomPrompt="1"/>
          </p:nvPr>
        </p:nvSpPr>
        <p:spPr>
          <a:xfrm>
            <a:off x="6203948" y="549275"/>
            <a:ext cx="5076827" cy="543600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pic>
        <p:nvPicPr>
          <p:cNvPr id="4" name="Grafik 3">
            <a:extLst>
              <a:ext uri="{FF2B5EF4-FFF2-40B4-BE49-F238E27FC236}">
                <a16:creationId xmlns:a16="http://schemas.microsoft.com/office/drawing/2014/main" id="{E77F36C0-0DD8-2E8F-7E45-9499E236E2A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3825"/>
          <a:stretch/>
        </p:blipFill>
        <p:spPr>
          <a:xfrm>
            <a:off x="2532062" y="534553"/>
            <a:ext cx="1691446" cy="384804"/>
          </a:xfrm>
          <a:prstGeom prst="rect">
            <a:avLst/>
          </a:prstGeom>
        </p:spPr>
      </p:pic>
    </p:spTree>
    <p:extLst>
      <p:ext uri="{BB962C8B-B14F-4D97-AF65-F5344CB8AC3E}">
        <p14:creationId xmlns:p14="http://schemas.microsoft.com/office/powerpoint/2010/main" val="2569151155"/>
      </p:ext>
    </p:extLst>
  </p:cSld>
  <p:clrMapOvr>
    <a:masterClrMapping/>
  </p:clrMapOvr>
  <p:extLst>
    <p:ext uri="{DCECCB84-F9BA-43D5-87BE-67443E8EF086}">
      <p15:sldGuideLst xmlns:p15="http://schemas.microsoft.com/office/powerpoint/2012/main">
        <p15:guide id="1" orient="horz" pos="346">
          <p15:clr>
            <a:srgbClr val="A4A3A4"/>
          </p15:clr>
        </p15:guide>
        <p15:guide id="2" pos="7106">
          <p15:clr>
            <a:srgbClr val="A4A3A4"/>
          </p15:clr>
        </p15:guide>
        <p15:guide id="3" orient="horz" pos="3181">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ing Blue">
    <p:bg>
      <p:bgPr>
        <a:solidFill>
          <a:schemeClr val="accent1"/>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lvl1pPr>
              <a:defRPr>
                <a:solidFill>
                  <a:schemeClr val="bg1"/>
                </a:solidFill>
              </a:defRPr>
            </a:lvl1pPr>
          </a:lstStyle>
          <a:p>
            <a:fld id="{51C94346-BA24-6E4A-9B6F-2CB8298CA283}" type="datetime1">
              <a:rPr lang="de-CH" noProof="0" smtClean="0"/>
              <a:t>04.10.24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lvl1pPr>
              <a:defRPr>
                <a:solidFill>
                  <a:schemeClr val="bg1"/>
                </a:solidFill>
              </a:defRPr>
            </a:lvl1p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lvl1pPr>
              <a:defRPr>
                <a:solidFill>
                  <a:schemeClr val="bg1"/>
                </a:solidFill>
              </a:defRPr>
            </a:lvl1pPr>
          </a:lstStyle>
          <a:p>
            <a:fld id="{442AD375-037F-43D0-B059-5172DA06796A}" type="slidenum">
              <a:rPr lang="en-GB" noProof="0" smtClean="0"/>
              <a:pPr/>
              <a:t>‹#›</a:t>
            </a:fld>
            <a:endParaRPr lang="en-GB" noProof="0" dirty="0"/>
          </a:p>
        </p:txBody>
      </p:sp>
      <p:sp>
        <p:nvSpPr>
          <p:cNvPr id="10" name="Textplatzhalter 9">
            <a:extLst>
              <a:ext uri="{FF2B5EF4-FFF2-40B4-BE49-F238E27FC236}">
                <a16:creationId xmlns:a16="http://schemas.microsoft.com/office/drawing/2014/main" id="{38A5E6FE-0D37-3DFF-F3B7-73A91BE84605}"/>
              </a:ext>
            </a:extLst>
          </p:cNvPr>
          <p:cNvSpPr>
            <a:spLocks noGrp="1"/>
          </p:cNvSpPr>
          <p:nvPr>
            <p:ph type="body" sz="quarter" idx="13" hasCustomPrompt="1"/>
          </p:nvPr>
        </p:nvSpPr>
        <p:spPr>
          <a:xfrm>
            <a:off x="695325" y="1292087"/>
            <a:ext cx="8964613" cy="4729302"/>
          </a:xfrm>
        </p:spPr>
        <p:txBody>
          <a:bodyPr/>
          <a:lstStyle>
            <a:lvl1pPr>
              <a:defRPr sz="4200">
                <a:solidFill>
                  <a:schemeClr val="bg1"/>
                </a:solidFill>
              </a:defRPr>
            </a:lvl1pPr>
            <a:lvl2pPr marL="0" indent="0">
              <a:buFontTx/>
              <a:buNone/>
              <a:defRPr>
                <a:solidFill>
                  <a:schemeClr val="bg1"/>
                </a:solidFill>
              </a:defRPr>
            </a:lvl2pPr>
            <a:lvl3pPr marL="250825" indent="-250825">
              <a:defRPr>
                <a:solidFill>
                  <a:schemeClr val="bg1"/>
                </a:solidFill>
              </a:defRPr>
            </a:lvl3pPr>
          </a:lstStyle>
          <a:p>
            <a:pPr lvl="0"/>
            <a:r>
              <a:rPr lang="en-GB" noProof="0" dirty="0"/>
              <a:t>Section Heading</a:t>
            </a:r>
          </a:p>
          <a:p>
            <a:pPr lvl="1"/>
            <a:r>
              <a:rPr lang="en-GB" noProof="0" dirty="0"/>
              <a:t>Second Level</a:t>
            </a:r>
          </a:p>
          <a:p>
            <a:pPr lvl="2"/>
            <a:r>
              <a:rPr lang="en-GB" noProof="0" dirty="0"/>
              <a:t>Third Level</a:t>
            </a:r>
          </a:p>
        </p:txBody>
      </p:sp>
      <p:pic>
        <p:nvPicPr>
          <p:cNvPr id="2" name="Grafik 1">
            <a:extLst>
              <a:ext uri="{FF2B5EF4-FFF2-40B4-BE49-F238E27FC236}">
                <a16:creationId xmlns:a16="http://schemas.microsoft.com/office/drawing/2014/main" id="{126DA47E-D7F3-07E8-00B3-57D325A007F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615134" y="305378"/>
            <a:ext cx="881465" cy="362794"/>
          </a:xfrm>
          <a:prstGeom prst="rect">
            <a:avLst/>
          </a:prstGeom>
        </p:spPr>
      </p:pic>
    </p:spTree>
    <p:extLst>
      <p:ext uri="{BB962C8B-B14F-4D97-AF65-F5344CB8AC3E}">
        <p14:creationId xmlns:p14="http://schemas.microsoft.com/office/powerpoint/2010/main" val="727755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ing Red">
    <p:bg>
      <p:bgPr>
        <a:solidFill>
          <a:schemeClr val="accent3"/>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lvl1pPr>
              <a:defRPr>
                <a:solidFill>
                  <a:schemeClr val="bg1"/>
                </a:solidFill>
              </a:defRPr>
            </a:lvl1pPr>
          </a:lstStyle>
          <a:p>
            <a:fld id="{60956E3D-57D1-7441-886E-91F07386DBC2}" type="datetime1">
              <a:rPr lang="de-CH" noProof="0" smtClean="0"/>
              <a:t>04.10.24</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lvl1pPr>
              <a:defRPr>
                <a:solidFill>
                  <a:schemeClr val="bg1"/>
                </a:solidFill>
              </a:defRPr>
            </a:lvl1p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lvl1pPr>
              <a:defRPr>
                <a:solidFill>
                  <a:schemeClr val="bg1"/>
                </a:solidFill>
              </a:defRPr>
            </a:lvl1pPr>
          </a:lstStyle>
          <a:p>
            <a:fld id="{442AD375-037F-43D0-B059-5172DA06796A}" type="slidenum">
              <a:rPr lang="en-GB" noProof="0" smtClean="0"/>
              <a:pPr/>
              <a:t>‹#›</a:t>
            </a:fld>
            <a:endParaRPr lang="en-GB" noProof="0" dirty="0"/>
          </a:p>
        </p:txBody>
      </p:sp>
      <p:sp>
        <p:nvSpPr>
          <p:cNvPr id="10" name="Textplatzhalter 9">
            <a:extLst>
              <a:ext uri="{FF2B5EF4-FFF2-40B4-BE49-F238E27FC236}">
                <a16:creationId xmlns:a16="http://schemas.microsoft.com/office/drawing/2014/main" id="{38A5E6FE-0D37-3DFF-F3B7-73A91BE84605}"/>
              </a:ext>
            </a:extLst>
          </p:cNvPr>
          <p:cNvSpPr>
            <a:spLocks noGrp="1"/>
          </p:cNvSpPr>
          <p:nvPr>
            <p:ph type="body" sz="quarter" idx="13" hasCustomPrompt="1"/>
          </p:nvPr>
        </p:nvSpPr>
        <p:spPr>
          <a:xfrm>
            <a:off x="695325" y="1292087"/>
            <a:ext cx="8964613" cy="4729302"/>
          </a:xfrm>
        </p:spPr>
        <p:txBody>
          <a:bodyPr/>
          <a:lstStyle>
            <a:lvl1pPr>
              <a:defRPr sz="4200">
                <a:solidFill>
                  <a:schemeClr val="bg1"/>
                </a:solidFill>
              </a:defRPr>
            </a:lvl1pPr>
            <a:lvl2pPr marL="0" indent="0">
              <a:buFontTx/>
              <a:buNone/>
              <a:defRPr>
                <a:solidFill>
                  <a:schemeClr val="bg1"/>
                </a:solidFill>
              </a:defRPr>
            </a:lvl2pPr>
            <a:lvl3pPr marL="250825" indent="-250825">
              <a:defRPr>
                <a:solidFill>
                  <a:schemeClr val="bg1"/>
                </a:solidFill>
              </a:defRPr>
            </a:lvl3pPr>
          </a:lstStyle>
          <a:p>
            <a:pPr lvl="0"/>
            <a:r>
              <a:rPr lang="en-GB" noProof="0" dirty="0"/>
              <a:t>Section Heading</a:t>
            </a:r>
          </a:p>
          <a:p>
            <a:pPr lvl="1"/>
            <a:r>
              <a:rPr lang="en-GB" noProof="0" dirty="0"/>
              <a:t>Second Level</a:t>
            </a:r>
          </a:p>
          <a:p>
            <a:pPr lvl="2"/>
            <a:r>
              <a:rPr lang="en-GB" noProof="0" dirty="0"/>
              <a:t>Third Level</a:t>
            </a:r>
          </a:p>
        </p:txBody>
      </p:sp>
      <p:pic>
        <p:nvPicPr>
          <p:cNvPr id="2" name="Grafik 1">
            <a:extLst>
              <a:ext uri="{FF2B5EF4-FFF2-40B4-BE49-F238E27FC236}">
                <a16:creationId xmlns:a16="http://schemas.microsoft.com/office/drawing/2014/main" id="{126DA47E-D7F3-07E8-00B3-57D325A007F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615134" y="305378"/>
            <a:ext cx="881465" cy="362794"/>
          </a:xfrm>
          <a:prstGeom prst="rect">
            <a:avLst/>
          </a:prstGeom>
        </p:spPr>
      </p:pic>
    </p:spTree>
    <p:extLst>
      <p:ext uri="{BB962C8B-B14F-4D97-AF65-F5344CB8AC3E}">
        <p14:creationId xmlns:p14="http://schemas.microsoft.com/office/powerpoint/2010/main" val="197964253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95325" y="278296"/>
            <a:ext cx="8964613" cy="810444"/>
          </a:xfrm>
          <a:prstGeom prst="rect">
            <a:avLst/>
          </a:prstGeom>
        </p:spPr>
        <p:txBody>
          <a:bodyPr vert="horz" lIns="0" tIns="0" rIns="0" bIns="0" rtlCol="0" anchor="t">
            <a:noAutofit/>
          </a:bodyPr>
          <a:lstStyle/>
          <a:p>
            <a:r>
              <a:rPr lang="en-GB" noProof="0" dirty="0"/>
              <a:t>Add Title</a:t>
            </a:r>
          </a:p>
        </p:txBody>
      </p:sp>
      <p:sp>
        <p:nvSpPr>
          <p:cNvPr id="3" name="Textplatzhalter 2"/>
          <p:cNvSpPr>
            <a:spLocks noGrp="1"/>
          </p:cNvSpPr>
          <p:nvPr>
            <p:ph type="body" idx="1"/>
          </p:nvPr>
        </p:nvSpPr>
        <p:spPr>
          <a:xfrm>
            <a:off x="695325" y="1376364"/>
            <a:ext cx="10801275" cy="4645024"/>
          </a:xfrm>
          <a:prstGeom prst="rect">
            <a:avLst/>
          </a:prstGeom>
        </p:spPr>
        <p:txBody>
          <a:bodyPr vert="horz" lIns="0" tIns="0" rIns="0" bIns="0" rtlCol="0">
            <a:noAutofit/>
          </a:bodyPr>
          <a:lstStyle/>
          <a:p>
            <a:pPr lvl="0"/>
            <a:r>
              <a:rPr lang="en-GB" noProof="0" dirty="0"/>
              <a:t>Add Content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Datumsplatzhalter 3"/>
          <p:cNvSpPr>
            <a:spLocks noGrp="1"/>
          </p:cNvSpPr>
          <p:nvPr>
            <p:ph type="dt" sz="half" idx="2"/>
          </p:nvPr>
        </p:nvSpPr>
        <p:spPr>
          <a:xfrm>
            <a:off x="9875837" y="6404573"/>
            <a:ext cx="1620837" cy="144016"/>
          </a:xfrm>
          <a:prstGeom prst="rect">
            <a:avLst/>
          </a:prstGeom>
        </p:spPr>
        <p:txBody>
          <a:bodyPr vert="horz" lIns="0" tIns="0" rIns="0" bIns="0" rtlCol="0" anchor="t" anchorCtr="0"/>
          <a:lstStyle>
            <a:lvl1pPr algn="r">
              <a:defRPr sz="1000">
                <a:solidFill>
                  <a:schemeClr val="tx1"/>
                </a:solidFill>
              </a:defRPr>
            </a:lvl1pPr>
          </a:lstStyle>
          <a:p>
            <a:fld id="{87E1E65C-5D2F-5347-A27A-320FC2A7A2F3}" type="datetime1">
              <a:rPr lang="de-CH" noProof="0" smtClean="0"/>
              <a:t>04.10.24</a:t>
            </a:fld>
            <a:endParaRPr lang="en-GB" noProof="0" dirty="0"/>
          </a:p>
        </p:txBody>
      </p:sp>
      <p:sp>
        <p:nvSpPr>
          <p:cNvPr id="5" name="Fußzeilenplatzhalter 4"/>
          <p:cNvSpPr>
            <a:spLocks noGrp="1"/>
          </p:cNvSpPr>
          <p:nvPr>
            <p:ph type="ftr" sz="quarter" idx="3"/>
          </p:nvPr>
        </p:nvSpPr>
        <p:spPr>
          <a:xfrm>
            <a:off x="1614487" y="6404573"/>
            <a:ext cx="8045451" cy="144016"/>
          </a:xfrm>
          <a:prstGeom prst="rect">
            <a:avLst/>
          </a:prstGeom>
        </p:spPr>
        <p:txBody>
          <a:bodyPr vert="horz" lIns="0" tIns="0" rIns="0" bIns="0" rtlCol="0" anchor="t" anchorCtr="0"/>
          <a:lstStyle>
            <a:lvl1pPr algn="l">
              <a:defRPr sz="1000">
                <a:solidFill>
                  <a:schemeClr val="tx1"/>
                </a:solidFill>
              </a:defRPr>
            </a:lvl1pPr>
          </a:lstStyle>
          <a:p>
            <a:r>
              <a:rPr lang="en-US" noProof="0"/>
              <a:t>PSI Centers for Nuclear Engineering and Sciences &amp; Energy and Environmental Sciences</a:t>
            </a:r>
            <a:endParaRPr lang="en-GB" noProof="0" dirty="0"/>
          </a:p>
        </p:txBody>
      </p:sp>
      <p:sp>
        <p:nvSpPr>
          <p:cNvPr id="6" name="Foliennummernplatzhalter 5"/>
          <p:cNvSpPr>
            <a:spLocks noGrp="1"/>
          </p:cNvSpPr>
          <p:nvPr>
            <p:ph type="sldNum" sz="quarter" idx="4"/>
          </p:nvPr>
        </p:nvSpPr>
        <p:spPr>
          <a:xfrm>
            <a:off x="695325" y="6404573"/>
            <a:ext cx="703263" cy="144016"/>
          </a:xfrm>
          <a:prstGeom prst="rect">
            <a:avLst/>
          </a:prstGeom>
        </p:spPr>
        <p:txBody>
          <a:bodyPr vert="horz" lIns="0" tIns="0" rIns="0" bIns="0" rtlCol="0" anchor="t" anchorCtr="0"/>
          <a:lstStyle>
            <a:lvl1pPr algn="l">
              <a:defRPr sz="1000">
                <a:solidFill>
                  <a:schemeClr val="tx1"/>
                </a:solidFill>
              </a:defRPr>
            </a:lvl1pPr>
          </a:lstStyle>
          <a:p>
            <a:fld id="{442AD375-037F-43D0-B059-5172DA06796A}" type="slidenum">
              <a:rPr lang="en-GB" noProof="0" smtClean="0"/>
              <a:pPr/>
              <a:t>‹#›</a:t>
            </a:fld>
            <a:endParaRPr lang="en-GB" noProof="0" dirty="0"/>
          </a:p>
        </p:txBody>
      </p:sp>
      <p:pic>
        <p:nvPicPr>
          <p:cNvPr id="20" name="Grafik 19">
            <a:extLst>
              <a:ext uri="{FF2B5EF4-FFF2-40B4-BE49-F238E27FC236}">
                <a16:creationId xmlns:a16="http://schemas.microsoft.com/office/drawing/2014/main" id="{EC2031EC-4715-FBAB-E65E-0A3E5D91D8E4}"/>
              </a:ext>
            </a:extLst>
          </p:cNvPr>
          <p:cNvPicPr>
            <a:picLocks noChangeAspect="1"/>
          </p:cNvPicPr>
          <p:nvPr userDrawn="1"/>
        </p:nvPicPr>
        <p:blipFill>
          <a:blip r:embed="rId45" cstate="print">
            <a:extLst>
              <a:ext uri="{28A0092B-C50C-407E-A947-70E740481C1C}">
                <a14:useLocalDpi xmlns:a14="http://schemas.microsoft.com/office/drawing/2010/main" val="0"/>
              </a:ext>
            </a:extLst>
          </a:blip>
          <a:stretch>
            <a:fillRect/>
          </a:stretch>
        </p:blipFill>
        <p:spPr>
          <a:xfrm>
            <a:off x="10615133" y="305378"/>
            <a:ext cx="881467" cy="362794"/>
          </a:xfrm>
          <a:prstGeom prst="rect">
            <a:avLst/>
          </a:prstGeom>
        </p:spPr>
      </p:pic>
    </p:spTree>
    <p:extLst>
      <p:ext uri="{BB962C8B-B14F-4D97-AF65-F5344CB8AC3E}">
        <p14:creationId xmlns:p14="http://schemas.microsoft.com/office/powerpoint/2010/main" val="1011663896"/>
      </p:ext>
    </p:extLst>
  </p:cSld>
  <p:clrMap bg1="lt1" tx1="dk1" bg2="lt2" tx2="dk2" accent1="accent1" accent2="accent2" accent3="accent3" accent4="accent4" accent5="accent5" accent6="accent6" hlink="hlink" folHlink="folHlink"/>
  <p:sldLayoutIdLst>
    <p:sldLayoutId id="2147483699" r:id="rId1"/>
    <p:sldLayoutId id="2147483707" r:id="rId2"/>
    <p:sldLayoutId id="2147483715" r:id="rId3"/>
    <p:sldLayoutId id="2147483723" r:id="rId4"/>
    <p:sldLayoutId id="2147483738" r:id="rId5"/>
    <p:sldLayoutId id="2147483739" r:id="rId6"/>
    <p:sldLayoutId id="2147483740" r:id="rId7"/>
    <p:sldLayoutId id="2147483694" r:id="rId8"/>
    <p:sldLayoutId id="2147483737" r:id="rId9"/>
    <p:sldLayoutId id="2147483692" r:id="rId10"/>
    <p:sldLayoutId id="2147483693" r:id="rId11"/>
    <p:sldLayoutId id="2147483659" r:id="rId12"/>
    <p:sldLayoutId id="2147483666" r:id="rId13"/>
    <p:sldLayoutId id="2147483667" r:id="rId14"/>
    <p:sldLayoutId id="2147483668" r:id="rId15"/>
    <p:sldLayoutId id="2147483669" r:id="rId16"/>
    <p:sldLayoutId id="2147483665" r:id="rId17"/>
    <p:sldLayoutId id="2147483670" r:id="rId18"/>
    <p:sldLayoutId id="2147483671" r:id="rId19"/>
    <p:sldLayoutId id="2147483672" r:id="rId20"/>
    <p:sldLayoutId id="2147483673" r:id="rId21"/>
    <p:sldLayoutId id="2147483674" r:id="rId22"/>
    <p:sldLayoutId id="2147483675" r:id="rId23"/>
    <p:sldLayoutId id="2147483676" r:id="rId24"/>
    <p:sldLayoutId id="2147483695" r:id="rId25"/>
    <p:sldLayoutId id="2147483677" r:id="rId26"/>
    <p:sldLayoutId id="2147483679" r:id="rId27"/>
    <p:sldLayoutId id="2147483678" r:id="rId28"/>
    <p:sldLayoutId id="2147483680" r:id="rId29"/>
    <p:sldLayoutId id="2147483681" r:id="rId30"/>
    <p:sldLayoutId id="2147483682" r:id="rId31"/>
    <p:sldLayoutId id="2147483683" r:id="rId32"/>
    <p:sldLayoutId id="2147483663" r:id="rId33"/>
    <p:sldLayoutId id="2147483664" r:id="rId34"/>
    <p:sldLayoutId id="2147483742" r:id="rId35"/>
    <p:sldLayoutId id="2147483743" r:id="rId36"/>
    <p:sldLayoutId id="2147483744" r:id="rId37"/>
    <p:sldLayoutId id="2147483745" r:id="rId38"/>
    <p:sldLayoutId id="2147483746" r:id="rId39"/>
    <p:sldLayoutId id="2147483747" r:id="rId40"/>
    <p:sldLayoutId id="2147483748" r:id="rId41"/>
    <p:sldLayoutId id="2147483749" r:id="rId42"/>
    <p:sldLayoutId id="2147483750" r:id="rId43"/>
  </p:sldLayoutIdLst>
  <p:hf hdr="0"/>
  <p:txStyles>
    <p:titleStyle>
      <a:lvl1pPr algn="l" defTabSz="914400" rtl="0" eaLnBrk="1" latinLnBrk="0" hangingPunct="1">
        <a:lnSpc>
          <a:spcPct val="100000"/>
        </a:lnSpc>
        <a:spcBef>
          <a:spcPct val="0"/>
        </a:spcBef>
        <a:buNone/>
        <a:defRPr sz="26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buFont typeface="+mj-lt"/>
        <a:buNone/>
        <a:defRPr sz="2000" kern="1200">
          <a:solidFill>
            <a:schemeClr val="tx1"/>
          </a:solidFill>
          <a:latin typeface="+mn-lt"/>
          <a:ea typeface="+mn-ea"/>
          <a:cs typeface="+mn-cs"/>
        </a:defRPr>
      </a:lvl1pPr>
      <a:lvl2pPr marL="252000" indent="-252000" algn="l" defTabSz="914400" rtl="0" eaLnBrk="1" latinLnBrk="0" hangingPunct="1">
        <a:lnSpc>
          <a:spcPct val="100000"/>
        </a:lnSpc>
        <a:spcBef>
          <a:spcPts val="600"/>
        </a:spcBef>
        <a:buFont typeface="Aptos" panose="020B0004020202020204" pitchFamily="34" charset="0"/>
        <a:buChar char="•"/>
        <a:defRPr sz="2000" kern="1200">
          <a:solidFill>
            <a:schemeClr val="tx1"/>
          </a:solidFill>
          <a:latin typeface="+mn-lt"/>
          <a:ea typeface="+mn-ea"/>
          <a:cs typeface="+mn-cs"/>
        </a:defRPr>
      </a:lvl2pPr>
      <a:lvl3pPr marL="504000" indent="-252000" algn="l" defTabSz="914400" rtl="0" eaLnBrk="1" latinLnBrk="0" hangingPunct="1">
        <a:lnSpc>
          <a:spcPct val="100000"/>
        </a:lnSpc>
        <a:spcBef>
          <a:spcPts val="600"/>
        </a:spcBef>
        <a:buFont typeface="Aptos" panose="020B0004020202020204" pitchFamily="34" charset="0"/>
        <a:buChar char="•"/>
        <a:defRPr sz="2000" kern="1200">
          <a:solidFill>
            <a:schemeClr val="tx1"/>
          </a:solidFill>
          <a:latin typeface="+mn-lt"/>
          <a:ea typeface="+mn-ea"/>
          <a:cs typeface="+mn-cs"/>
        </a:defRPr>
      </a:lvl3pPr>
      <a:lvl4pPr marL="756000" indent="-252000" algn="l" defTabSz="914400" rtl="0" eaLnBrk="1" latinLnBrk="0" hangingPunct="1">
        <a:lnSpc>
          <a:spcPct val="100000"/>
        </a:lnSpc>
        <a:spcBef>
          <a:spcPts val="400"/>
        </a:spcBef>
        <a:buFont typeface="Aptos" panose="020B0004020202020204" pitchFamily="34" charset="0"/>
        <a:buChar char="•"/>
        <a:defRPr sz="2000" kern="1200">
          <a:solidFill>
            <a:schemeClr val="tx1"/>
          </a:solidFill>
          <a:latin typeface="+mn-lt"/>
          <a:ea typeface="+mn-ea"/>
          <a:cs typeface="+mn-cs"/>
        </a:defRPr>
      </a:lvl4pPr>
      <a:lvl5pPr marL="1008000" indent="-252000" algn="l" defTabSz="914400" rtl="0" eaLnBrk="1" latinLnBrk="0" hangingPunct="1">
        <a:lnSpc>
          <a:spcPct val="100000"/>
        </a:lnSpc>
        <a:spcBef>
          <a:spcPts val="400"/>
        </a:spcBef>
        <a:buFont typeface="Aptos" panose="020B00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userDrawn="1">
          <p15:clr>
            <a:srgbClr val="A4A3A4"/>
          </p15:clr>
        </p15:guide>
        <p15:guide id="2" pos="7242" userDrawn="1">
          <p15:clr>
            <a:srgbClr val="A4A3A4"/>
          </p15:clr>
        </p15:guide>
        <p15:guide id="3" orient="horz" pos="4110" userDrawn="1">
          <p15:clr>
            <a:srgbClr val="A4A3A4"/>
          </p15:clr>
        </p15:guide>
        <p15:guide id="4" orient="horz" pos="913" userDrawn="1">
          <p15:clr>
            <a:srgbClr val="A4A3A4"/>
          </p15:clr>
        </p15:guide>
        <p15:guide id="5" pos="3772" userDrawn="1">
          <p15:clr>
            <a:srgbClr val="A4A3A4"/>
          </p15:clr>
        </p15:guide>
        <p15:guide id="6" pos="3908" userDrawn="1">
          <p15:clr>
            <a:srgbClr val="A4A3A4"/>
          </p15:clr>
        </p15:guide>
        <p15:guide id="7" pos="2751" userDrawn="1">
          <p15:clr>
            <a:srgbClr val="A4A3A4"/>
          </p15:clr>
        </p15:guide>
        <p15:guide id="8" pos="2615" userDrawn="1">
          <p15:clr>
            <a:srgbClr val="A4A3A4"/>
          </p15:clr>
        </p15:guide>
        <p15:guide id="9" pos="1595" userDrawn="1">
          <p15:clr>
            <a:srgbClr val="A4A3A4"/>
          </p15:clr>
        </p15:guide>
        <p15:guide id="10" pos="1459" userDrawn="1">
          <p15:clr>
            <a:srgbClr val="A4A3A4"/>
          </p15:clr>
        </p15:guide>
        <p15:guide id="11" pos="4929" userDrawn="1">
          <p15:clr>
            <a:srgbClr val="A4A3A4"/>
          </p15:clr>
        </p15:guide>
        <p15:guide id="12" pos="5065" userDrawn="1">
          <p15:clr>
            <a:srgbClr val="A4A3A4"/>
          </p15:clr>
        </p15:guide>
        <p15:guide id="13" pos="6085" userDrawn="1">
          <p15:clr>
            <a:srgbClr val="A4A3A4"/>
          </p15:clr>
        </p15:guide>
        <p15:guide id="14" pos="6221" userDrawn="1">
          <p15:clr>
            <a:srgbClr val="A4A3A4"/>
          </p15:clr>
        </p15:guide>
        <p15:guide id="15" pos="2172" userDrawn="1">
          <p15:clr>
            <a:srgbClr val="A4A3A4"/>
          </p15:clr>
        </p15:guide>
        <p15:guide id="16" pos="2036" userDrawn="1">
          <p15:clr>
            <a:srgbClr val="A4A3A4"/>
          </p15:clr>
        </p15:guide>
        <p15:guide id="17" pos="3194" userDrawn="1">
          <p15:clr>
            <a:srgbClr val="A4A3A4"/>
          </p15:clr>
        </p15:guide>
        <p15:guide id="18" pos="3330" userDrawn="1">
          <p15:clr>
            <a:srgbClr val="A4A3A4"/>
          </p15:clr>
        </p15:guide>
        <p15:guide id="19" pos="881" userDrawn="1">
          <p15:clr>
            <a:srgbClr val="A4A3A4"/>
          </p15:clr>
        </p15:guide>
        <p15:guide id="20" pos="1017" userDrawn="1">
          <p15:clr>
            <a:srgbClr val="A4A3A4"/>
          </p15:clr>
        </p15:guide>
        <p15:guide id="21" pos="4351" userDrawn="1">
          <p15:clr>
            <a:srgbClr val="A4A3A4"/>
          </p15:clr>
        </p15:guide>
        <p15:guide id="22" pos="4487" userDrawn="1">
          <p15:clr>
            <a:srgbClr val="A4A3A4"/>
          </p15:clr>
        </p15:guide>
        <p15:guide id="23" pos="5508" userDrawn="1">
          <p15:clr>
            <a:srgbClr val="A4A3A4"/>
          </p15:clr>
        </p15:guide>
        <p15:guide id="24" pos="5642" userDrawn="1">
          <p15:clr>
            <a:srgbClr val="A4A3A4"/>
          </p15:clr>
        </p15:guide>
        <p15:guide id="25" pos="6663" userDrawn="1">
          <p15:clr>
            <a:srgbClr val="A4A3A4"/>
          </p15:clr>
        </p15:guide>
        <p15:guide id="26" pos="6799" userDrawn="1">
          <p15:clr>
            <a:srgbClr val="A4A3A4"/>
          </p15:clr>
        </p15:guide>
        <p15:guide id="27" orient="horz" pos="229" userDrawn="1">
          <p15:clr>
            <a:srgbClr val="A4A3A4"/>
          </p15:clr>
        </p15:guide>
        <p15:guide id="28" orient="horz" pos="867" userDrawn="1">
          <p15:clr>
            <a:srgbClr val="A4A3A4"/>
          </p15:clr>
        </p15:guide>
        <p15:guide id="29" orient="horz" pos="3793"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39.xml"/><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7.xml"/><Relationship Id="rId16" Type="http://schemas.openxmlformats.org/officeDocument/2006/relationships/image" Target="../media/image36.png"/><Relationship Id="rId1" Type="http://schemas.openxmlformats.org/officeDocument/2006/relationships/slideLayout" Target="../slideLayouts/slideLayout40.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41.xml"/><Relationship Id="rId5" Type="http://schemas.openxmlformats.org/officeDocument/2006/relationships/image" Target="../media/image65.svg"/><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jpe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37.xml"/><Relationship Id="rId6" Type="http://schemas.openxmlformats.org/officeDocument/2006/relationships/image" Target="../media/image70.png"/><Relationship Id="rId5" Type="http://schemas.openxmlformats.org/officeDocument/2006/relationships/image" Target="../media/image69.jpeg"/><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40.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2.xml"/><Relationship Id="rId6" Type="http://schemas.openxmlformats.org/officeDocument/2006/relationships/image" Target="../media/image84.emf"/><Relationship Id="rId5" Type="http://schemas.openxmlformats.org/officeDocument/2006/relationships/image" Target="../media/image83.png"/><Relationship Id="rId4" Type="http://schemas.openxmlformats.org/officeDocument/2006/relationships/image" Target="../media/image82.png"/></Relationships>
</file>

<file path=ppt/slides/_rels/slide16.xml.rels><?xml version="1.0" encoding="UTF-8" standalone="yes"?>
<Relationships xmlns="http://schemas.openxmlformats.org/package/2006/relationships"><Relationship Id="rId3" Type="http://schemas.openxmlformats.org/officeDocument/2006/relationships/image" Target="../media/image86.emf"/><Relationship Id="rId7" Type="http://schemas.openxmlformats.org/officeDocument/2006/relationships/hyperlink" Target="https://premisedash-6f5a0259c487.herokuapp.com/" TargetMode="External"/><Relationship Id="rId2" Type="http://schemas.openxmlformats.org/officeDocument/2006/relationships/image" Target="../media/image85.emf"/><Relationship Id="rId1" Type="http://schemas.openxmlformats.org/officeDocument/2006/relationships/slideLayout" Target="../slideLayouts/slideLayout42.xml"/><Relationship Id="rId6" Type="http://schemas.openxmlformats.org/officeDocument/2006/relationships/image" Target="../media/image89.emf"/><Relationship Id="rId5" Type="http://schemas.openxmlformats.org/officeDocument/2006/relationships/image" Target="../media/image88.emf"/><Relationship Id="rId4" Type="http://schemas.openxmlformats.org/officeDocument/2006/relationships/image" Target="../media/image87.emf"/></Relationships>
</file>

<file path=ppt/slides/_rels/slide17.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6.png"/><Relationship Id="rId18" Type="http://schemas.openxmlformats.org/officeDocument/2006/relationships/image" Target="../media/image101.png"/><Relationship Id="rId3" Type="http://schemas.openxmlformats.org/officeDocument/2006/relationships/image" Target="../media/image67.jpeg"/><Relationship Id="rId21" Type="http://schemas.openxmlformats.org/officeDocument/2006/relationships/image" Target="../media/image104.png"/><Relationship Id="rId7" Type="http://schemas.openxmlformats.org/officeDocument/2006/relationships/image" Target="../media/image92.png"/><Relationship Id="rId12" Type="http://schemas.openxmlformats.org/officeDocument/2006/relationships/image" Target="../media/image95.png"/><Relationship Id="rId17" Type="http://schemas.openxmlformats.org/officeDocument/2006/relationships/image" Target="../media/image100.png"/><Relationship Id="rId2" Type="http://schemas.openxmlformats.org/officeDocument/2006/relationships/image" Target="../media/image66.png"/><Relationship Id="rId16" Type="http://schemas.openxmlformats.org/officeDocument/2006/relationships/image" Target="../media/image99.png"/><Relationship Id="rId20" Type="http://schemas.openxmlformats.org/officeDocument/2006/relationships/image" Target="../media/image103.jpeg"/><Relationship Id="rId1" Type="http://schemas.openxmlformats.org/officeDocument/2006/relationships/slideLayout" Target="../slideLayouts/slideLayout39.xml"/><Relationship Id="rId6" Type="http://schemas.microsoft.com/office/2007/relationships/hdphoto" Target="../media/hdphoto1.wdp"/><Relationship Id="rId11" Type="http://schemas.openxmlformats.org/officeDocument/2006/relationships/image" Target="../media/image94.png"/><Relationship Id="rId5" Type="http://schemas.openxmlformats.org/officeDocument/2006/relationships/image" Target="../media/image91.png"/><Relationship Id="rId15" Type="http://schemas.openxmlformats.org/officeDocument/2006/relationships/image" Target="../media/image98.png"/><Relationship Id="rId10" Type="http://schemas.microsoft.com/office/2007/relationships/hdphoto" Target="../media/hdphoto3.wdp"/><Relationship Id="rId19" Type="http://schemas.openxmlformats.org/officeDocument/2006/relationships/image" Target="../media/image102.png"/><Relationship Id="rId4" Type="http://schemas.openxmlformats.org/officeDocument/2006/relationships/image" Target="../media/image90.png"/><Relationship Id="rId9" Type="http://schemas.openxmlformats.org/officeDocument/2006/relationships/image" Target="../media/image93.png"/><Relationship Id="rId14" Type="http://schemas.openxmlformats.org/officeDocument/2006/relationships/image" Target="../media/image97.png"/></Relationships>
</file>

<file path=ppt/slides/_rels/slide18.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6.png"/><Relationship Id="rId18" Type="http://schemas.openxmlformats.org/officeDocument/2006/relationships/image" Target="../media/image101.png"/><Relationship Id="rId3" Type="http://schemas.openxmlformats.org/officeDocument/2006/relationships/image" Target="../media/image67.jpeg"/><Relationship Id="rId21" Type="http://schemas.openxmlformats.org/officeDocument/2006/relationships/image" Target="../media/image104.png"/><Relationship Id="rId7" Type="http://schemas.openxmlformats.org/officeDocument/2006/relationships/image" Target="../media/image92.png"/><Relationship Id="rId12" Type="http://schemas.openxmlformats.org/officeDocument/2006/relationships/image" Target="../media/image95.png"/><Relationship Id="rId17" Type="http://schemas.openxmlformats.org/officeDocument/2006/relationships/image" Target="../media/image100.png"/><Relationship Id="rId2" Type="http://schemas.openxmlformats.org/officeDocument/2006/relationships/image" Target="../media/image66.png"/><Relationship Id="rId16" Type="http://schemas.openxmlformats.org/officeDocument/2006/relationships/image" Target="../media/image99.png"/><Relationship Id="rId20" Type="http://schemas.openxmlformats.org/officeDocument/2006/relationships/image" Target="../media/image103.jpeg"/><Relationship Id="rId1" Type="http://schemas.openxmlformats.org/officeDocument/2006/relationships/slideLayout" Target="../slideLayouts/slideLayout39.xml"/><Relationship Id="rId6" Type="http://schemas.microsoft.com/office/2007/relationships/hdphoto" Target="../media/hdphoto1.wdp"/><Relationship Id="rId11" Type="http://schemas.openxmlformats.org/officeDocument/2006/relationships/image" Target="../media/image94.png"/><Relationship Id="rId5" Type="http://schemas.openxmlformats.org/officeDocument/2006/relationships/image" Target="../media/image91.png"/><Relationship Id="rId15" Type="http://schemas.openxmlformats.org/officeDocument/2006/relationships/image" Target="../media/image98.png"/><Relationship Id="rId10" Type="http://schemas.microsoft.com/office/2007/relationships/hdphoto" Target="../media/hdphoto3.wdp"/><Relationship Id="rId19" Type="http://schemas.openxmlformats.org/officeDocument/2006/relationships/image" Target="../media/image102.png"/><Relationship Id="rId4" Type="http://schemas.openxmlformats.org/officeDocument/2006/relationships/image" Target="../media/image90.png"/><Relationship Id="rId9" Type="http://schemas.openxmlformats.org/officeDocument/2006/relationships/image" Target="../media/image93.png"/><Relationship Id="rId14" Type="http://schemas.openxmlformats.org/officeDocument/2006/relationships/image" Target="../media/image97.png"/></Relationships>
</file>

<file path=ppt/slides/_rels/slide1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image" Target="../media/image106.png"/><Relationship Id="rId1" Type="http://schemas.openxmlformats.org/officeDocument/2006/relationships/slideLayout" Target="../slideLayouts/slideLayout38.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21.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8.png"/><Relationship Id="rId7" Type="http://schemas.openxmlformats.org/officeDocument/2006/relationships/image" Target="../media/image122.png"/><Relationship Id="rId12" Type="http://schemas.openxmlformats.org/officeDocument/2006/relationships/image" Target="../media/image125.png"/><Relationship Id="rId2" Type="http://schemas.openxmlformats.org/officeDocument/2006/relationships/image" Target="../media/image117.png"/><Relationship Id="rId1" Type="http://schemas.openxmlformats.org/officeDocument/2006/relationships/slideLayout" Target="../slideLayouts/slideLayout38.xml"/><Relationship Id="rId6" Type="http://schemas.openxmlformats.org/officeDocument/2006/relationships/image" Target="../media/image121.png"/><Relationship Id="rId11" Type="http://schemas.openxmlformats.org/officeDocument/2006/relationships/image" Target="../media/image124.png"/><Relationship Id="rId5" Type="http://schemas.openxmlformats.org/officeDocument/2006/relationships/image" Target="../media/image120.png"/><Relationship Id="rId10" Type="http://schemas.openxmlformats.org/officeDocument/2006/relationships/image" Target="../media/image123.png"/><Relationship Id="rId4" Type="http://schemas.openxmlformats.org/officeDocument/2006/relationships/image" Target="../media/image119.png"/><Relationship Id="rId9" Type="http://schemas.openxmlformats.org/officeDocument/2006/relationships/image" Target="../media/image14.png"/></Relationships>
</file>

<file path=ppt/slides/_rels/slide22.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5.png"/><Relationship Id="rId3" Type="http://schemas.openxmlformats.org/officeDocument/2006/relationships/image" Target="../media/image127.png"/><Relationship Id="rId7" Type="http://schemas.openxmlformats.org/officeDocument/2006/relationships/image" Target="../media/image122.png"/><Relationship Id="rId12" Type="http://schemas.openxmlformats.org/officeDocument/2006/relationships/image" Target="../media/image134.png"/><Relationship Id="rId17" Type="http://schemas.openxmlformats.org/officeDocument/2006/relationships/image" Target="../media/image139.png"/><Relationship Id="rId2" Type="http://schemas.openxmlformats.org/officeDocument/2006/relationships/image" Target="../media/image126.png"/><Relationship Id="rId16" Type="http://schemas.openxmlformats.org/officeDocument/2006/relationships/image" Target="../media/image138.png"/><Relationship Id="rId1" Type="http://schemas.openxmlformats.org/officeDocument/2006/relationships/slideLayout" Target="../slideLayouts/slideLayout38.xml"/><Relationship Id="rId6" Type="http://schemas.openxmlformats.org/officeDocument/2006/relationships/image" Target="../media/image130.png"/><Relationship Id="rId11" Type="http://schemas.openxmlformats.org/officeDocument/2006/relationships/image" Target="../media/image118.png"/><Relationship Id="rId5" Type="http://schemas.openxmlformats.org/officeDocument/2006/relationships/image" Target="../media/image129.png"/><Relationship Id="rId15" Type="http://schemas.openxmlformats.org/officeDocument/2006/relationships/image" Target="../media/image137.png"/><Relationship Id="rId10" Type="http://schemas.openxmlformats.org/officeDocument/2006/relationships/image" Target="../media/image133.png"/><Relationship Id="rId4" Type="http://schemas.openxmlformats.org/officeDocument/2006/relationships/image" Target="../media/image128.png"/><Relationship Id="rId9" Type="http://schemas.openxmlformats.org/officeDocument/2006/relationships/image" Target="../media/image132.png"/><Relationship Id="rId14" Type="http://schemas.openxmlformats.org/officeDocument/2006/relationships/image" Target="../media/image136.png"/></Relationships>
</file>

<file path=ppt/slides/_rels/slide23.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image" Target="../media/image131.png"/><Relationship Id="rId7" Type="http://schemas.openxmlformats.org/officeDocument/2006/relationships/image" Target="../media/image14.png"/><Relationship Id="rId12" Type="http://schemas.openxmlformats.org/officeDocument/2006/relationships/image" Target="../media/image145.png"/><Relationship Id="rId2" Type="http://schemas.openxmlformats.org/officeDocument/2006/relationships/image" Target="../media/image122.png"/><Relationship Id="rId1" Type="http://schemas.openxmlformats.org/officeDocument/2006/relationships/slideLayout" Target="../slideLayouts/slideLayout38.xml"/><Relationship Id="rId6" Type="http://schemas.openxmlformats.org/officeDocument/2006/relationships/image" Target="../media/image140.png"/><Relationship Id="rId11" Type="http://schemas.openxmlformats.org/officeDocument/2006/relationships/image" Target="../media/image144.png"/><Relationship Id="rId5" Type="http://schemas.openxmlformats.org/officeDocument/2006/relationships/image" Target="../media/image118.png"/><Relationship Id="rId10" Type="http://schemas.openxmlformats.org/officeDocument/2006/relationships/image" Target="../media/image143.png"/><Relationship Id="rId4" Type="http://schemas.openxmlformats.org/officeDocument/2006/relationships/image" Target="../media/image136.png"/><Relationship Id="rId9" Type="http://schemas.openxmlformats.org/officeDocument/2006/relationships/image" Target="../media/image142.png"/><Relationship Id="rId14" Type="http://schemas.openxmlformats.org/officeDocument/2006/relationships/image" Target="../media/image147.png"/></Relationships>
</file>

<file path=ppt/slides/_rels/slide2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notesSlide" Target="../notesSlides/notesSlide10.xml"/><Relationship Id="rId1" Type="http://schemas.openxmlformats.org/officeDocument/2006/relationships/slideLayout" Target="../slideLayouts/slideLayout38.xml"/><Relationship Id="rId4" Type="http://schemas.openxmlformats.org/officeDocument/2006/relationships/image" Target="../media/image153.emf"/></Relationships>
</file>

<file path=ppt/slides/_rels/slide28.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emf"/><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2" Type="http://schemas.openxmlformats.org/officeDocument/2006/relationships/image" Target="../media/image157.emf"/><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2.xml"/><Relationship Id="rId1" Type="http://schemas.openxmlformats.org/officeDocument/2006/relationships/slideLayout" Target="../slideLayouts/slideLayout38.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hyperlink" Target="https://pixabay.com/fr/personnes-ic%C3%B4ne-trois-cercles-1085695/"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43.xml"/><Relationship Id="rId4" Type="http://schemas.openxmlformats.org/officeDocument/2006/relationships/image" Target="../media/image163.png"/></Relationships>
</file>

<file path=ppt/slides/_rels/slide3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75.svg"/><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4.png"/><Relationship Id="rId2" Type="http://schemas.openxmlformats.org/officeDocument/2006/relationships/image" Target="../media/image165.png"/><Relationship Id="rId1" Type="http://schemas.openxmlformats.org/officeDocument/2006/relationships/slideLayout" Target="../slideLayouts/slideLayout12.xml"/><Relationship Id="rId6" Type="http://schemas.openxmlformats.org/officeDocument/2006/relationships/image" Target="../media/image169.png"/><Relationship Id="rId11" Type="http://schemas.openxmlformats.org/officeDocument/2006/relationships/image" Target="../media/image173.tiff"/><Relationship Id="rId5" Type="http://schemas.openxmlformats.org/officeDocument/2006/relationships/image" Target="../media/image168.png"/><Relationship Id="rId10" Type="http://schemas.openxmlformats.org/officeDocument/2006/relationships/image" Target="../media/image172.png"/><Relationship Id="rId4" Type="http://schemas.openxmlformats.org/officeDocument/2006/relationships/image" Target="../media/image167.png"/><Relationship Id="rId9" Type="http://schemas.openxmlformats.org/officeDocument/2006/relationships/image" Target="../media/image171.png"/><Relationship Id="rId14" Type="http://schemas.openxmlformats.org/officeDocument/2006/relationships/image" Target="../media/image176.png"/></Relationships>
</file>

<file path=ppt/slides/_rels/slide3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43.xml"/><Relationship Id="rId6" Type="http://schemas.openxmlformats.org/officeDocument/2006/relationships/image" Target="../media/image165.png"/><Relationship Id="rId5" Type="http://schemas.openxmlformats.org/officeDocument/2006/relationships/image" Target="../media/image173.tiff"/><Relationship Id="rId4" Type="http://schemas.openxmlformats.org/officeDocument/2006/relationships/image" Target="../media/image179.png"/></Relationships>
</file>

<file path=ppt/slides/_rels/slide3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LCA-ActivityBrowser/activity-browser" TargetMode="External"/><Relationship Id="rId2" Type="http://schemas.openxmlformats.org/officeDocument/2006/relationships/hyperlink" Target="https://github.com/brightway-lca" TargetMode="External"/><Relationship Id="rId1" Type="http://schemas.openxmlformats.org/officeDocument/2006/relationships/slideLayout" Target="../slideLayouts/slideLayout35.xml"/><Relationship Id="rId6" Type="http://schemas.openxmlformats.org/officeDocument/2006/relationships/hyperlink" Target="https://github.com/polca/premise" TargetMode="External"/><Relationship Id="rId5" Type="http://schemas.openxmlformats.org/officeDocument/2006/relationships/hyperlink" Target="https://github.com/polca/wurst" TargetMode="External"/><Relationship Id="rId4" Type="http://schemas.openxmlformats.org/officeDocument/2006/relationships/hyperlink" Target="https://github.com/LCA-ActivityBrowser/brightway-superstructur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6.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hyperlink" Target="https://esa.ethz.ch/" TargetMode="External"/><Relationship Id="rId2" Type="http://schemas.openxmlformats.org/officeDocument/2006/relationships/hyperlink" Target="https://www.psi.ch/en/lea" TargetMode="Externa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47.png"/><Relationship Id="rId21" Type="http://schemas.openxmlformats.org/officeDocument/2006/relationships/image" Target="../media/image42.png"/><Relationship Id="rId34" Type="http://schemas.openxmlformats.org/officeDocument/2006/relationships/image" Target="../media/image55.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6.png"/><Relationship Id="rId33" Type="http://schemas.openxmlformats.org/officeDocument/2006/relationships/image" Target="../media/image54.png"/><Relationship Id="rId38" Type="http://schemas.openxmlformats.org/officeDocument/2006/relationships/image" Target="../media/image59.png"/><Relationship Id="rId2" Type="http://schemas.openxmlformats.org/officeDocument/2006/relationships/image" Target="../media/image23.png"/><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50.png"/><Relationship Id="rId1" Type="http://schemas.openxmlformats.org/officeDocument/2006/relationships/slideLayout" Target="../slideLayouts/slideLayout37.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5.png"/><Relationship Id="rId32" Type="http://schemas.openxmlformats.org/officeDocument/2006/relationships/image" Target="../media/image53.png"/><Relationship Id="rId37" Type="http://schemas.openxmlformats.org/officeDocument/2006/relationships/image" Target="../media/image58.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9.png"/><Relationship Id="rId36" Type="http://schemas.openxmlformats.org/officeDocument/2006/relationships/image" Target="../media/image57.png"/><Relationship Id="rId10" Type="http://schemas.openxmlformats.org/officeDocument/2006/relationships/image" Target="../media/image31.png"/><Relationship Id="rId19" Type="http://schemas.openxmlformats.org/officeDocument/2006/relationships/image" Target="../media/image40.png"/><Relationship Id="rId31" Type="http://schemas.openxmlformats.org/officeDocument/2006/relationships/image" Target="../media/image52.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48.png"/><Relationship Id="rId30" Type="http://schemas.openxmlformats.org/officeDocument/2006/relationships/image" Target="../media/image51.png"/><Relationship Id="rId35" Type="http://schemas.openxmlformats.org/officeDocument/2006/relationships/image" Target="../media/image56.png"/><Relationship Id="rId8" Type="http://schemas.openxmlformats.org/officeDocument/2006/relationships/image" Target="../media/image29.png"/><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C900B9-69A9-16D6-9DB4-FE565862D546}"/>
              </a:ext>
            </a:extLst>
          </p:cNvPr>
          <p:cNvSpPr>
            <a:spLocks noGrp="1"/>
          </p:cNvSpPr>
          <p:nvPr>
            <p:ph type="ctrTitle"/>
          </p:nvPr>
        </p:nvSpPr>
        <p:spPr>
          <a:xfrm>
            <a:off x="695326" y="1445854"/>
            <a:ext cx="6427788" cy="2007994"/>
          </a:xfrm>
        </p:spPr>
        <p:txBody>
          <a:bodyPr/>
          <a:lstStyle/>
          <a:p>
            <a:r>
              <a:rPr lang="en-US" dirty="0"/>
              <a:t>Future background scenarios in LCA</a:t>
            </a:r>
            <a:endParaRPr lang="en-GB" noProof="0" dirty="0"/>
          </a:p>
        </p:txBody>
      </p:sp>
      <p:sp>
        <p:nvSpPr>
          <p:cNvPr id="5" name="Textplatzhalter 4">
            <a:extLst>
              <a:ext uri="{FF2B5EF4-FFF2-40B4-BE49-F238E27FC236}">
                <a16:creationId xmlns:a16="http://schemas.microsoft.com/office/drawing/2014/main" id="{B939853F-959A-48E6-ACE2-F62A38A8EDAC}"/>
              </a:ext>
            </a:extLst>
          </p:cNvPr>
          <p:cNvSpPr>
            <a:spLocks noGrp="1"/>
          </p:cNvSpPr>
          <p:nvPr>
            <p:ph type="body" sz="quarter" idx="13"/>
          </p:nvPr>
        </p:nvSpPr>
        <p:spPr/>
        <p:txBody>
          <a:bodyPr/>
          <a:lstStyle/>
          <a:p>
            <a:r>
              <a:rPr lang="en-GB" noProof="0" dirty="0"/>
              <a:t>Romain Sacchi | October 15th 2024</a:t>
            </a:r>
          </a:p>
          <a:p>
            <a:r>
              <a:rPr lang="en-GB" noProof="0" dirty="0"/>
              <a:t>Laboratory for Energy Systems Analysis</a:t>
            </a:r>
          </a:p>
          <a:p>
            <a:r>
              <a:rPr lang="en-GB" noProof="0" dirty="0"/>
              <a:t>Paul Scherrer Institute, Switzerland</a:t>
            </a:r>
          </a:p>
          <a:p>
            <a:endParaRPr lang="en-GB" noProof="0" dirty="0"/>
          </a:p>
        </p:txBody>
      </p:sp>
      <p:sp>
        <p:nvSpPr>
          <p:cNvPr id="6" name="Textplatzhalter 5">
            <a:extLst>
              <a:ext uri="{FF2B5EF4-FFF2-40B4-BE49-F238E27FC236}">
                <a16:creationId xmlns:a16="http://schemas.microsoft.com/office/drawing/2014/main" id="{64E10A4B-A01C-C271-87F1-8054278DB45B}"/>
              </a:ext>
            </a:extLst>
          </p:cNvPr>
          <p:cNvSpPr>
            <a:spLocks noGrp="1"/>
          </p:cNvSpPr>
          <p:nvPr>
            <p:ph type="body" sz="quarter" idx="14"/>
          </p:nvPr>
        </p:nvSpPr>
        <p:spPr/>
        <p:txBody>
          <a:bodyPr/>
          <a:lstStyle/>
          <a:p>
            <a:r>
              <a:rPr lang="en-GB" noProof="0" dirty="0" err="1"/>
              <a:t>Grosshöchstetten</a:t>
            </a:r>
            <a:r>
              <a:rPr lang="en-GB" noProof="0" dirty="0"/>
              <a:t>, 12 November 2024</a:t>
            </a:r>
          </a:p>
        </p:txBody>
      </p:sp>
      <p:sp>
        <p:nvSpPr>
          <p:cNvPr id="3" name="Rectangle 2">
            <a:extLst>
              <a:ext uri="{FF2B5EF4-FFF2-40B4-BE49-F238E27FC236}">
                <a16:creationId xmlns:a16="http://schemas.microsoft.com/office/drawing/2014/main" id="{7769D860-C846-E8B6-467F-BDCF990D07FD}"/>
              </a:ext>
            </a:extLst>
          </p:cNvPr>
          <p:cNvSpPr>
            <a:spLocks noGrp="1" noRot="1" noMove="1" noResize="1" noEditPoints="1" noAdjustHandles="1" noChangeArrowheads="1" noChangeShapeType="1"/>
          </p:cNvSpPr>
          <p:nvPr/>
        </p:nvSpPr>
        <p:spPr>
          <a:xfrm>
            <a:off x="0" y="0"/>
            <a:ext cx="4439816" cy="15567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2" name="TextBox 11">
            <a:extLst>
              <a:ext uri="{FF2B5EF4-FFF2-40B4-BE49-F238E27FC236}">
                <a16:creationId xmlns:a16="http://schemas.microsoft.com/office/drawing/2014/main" id="{DB8E1A68-8185-AE5E-8964-81CA06F8B86C}"/>
              </a:ext>
            </a:extLst>
          </p:cNvPr>
          <p:cNvSpPr txBox="1">
            <a:spLocks noGrp="1" noRot="1" noMove="1" noResize="1" noEditPoints="1" noAdjustHandles="1" noChangeArrowheads="1" noChangeShapeType="1"/>
          </p:cNvSpPr>
          <p:nvPr/>
        </p:nvSpPr>
        <p:spPr>
          <a:xfrm>
            <a:off x="2570142" y="611396"/>
            <a:ext cx="4894010" cy="369332"/>
          </a:xfrm>
          <a:prstGeom prst="rect">
            <a:avLst/>
          </a:prstGeom>
          <a:noFill/>
        </p:spPr>
        <p:txBody>
          <a:bodyPr wrap="square" lIns="0" tIns="0" rIns="0" bIns="0" rtlCol="0">
            <a:spAutoFit/>
          </a:bodyPr>
          <a:lstStyle/>
          <a:p>
            <a:pPr algn="l"/>
            <a:r>
              <a:rPr lang="en-CH" sz="1200" b="1" dirty="0">
                <a:solidFill>
                  <a:schemeClr val="bg1"/>
                </a:solidFill>
                <a:latin typeface="Aptos SemiBold" panose="020B0004020202020204" pitchFamily="34" charset="0"/>
              </a:rPr>
              <a:t>Center for Nuclear Engineering and Sciences</a:t>
            </a:r>
          </a:p>
          <a:p>
            <a:pPr algn="l"/>
            <a:r>
              <a:rPr lang="en-CH" sz="1200" b="1" dirty="0">
                <a:solidFill>
                  <a:schemeClr val="bg1"/>
                </a:solidFill>
                <a:latin typeface="Aptos SemiBold" panose="020B0004020202020204" pitchFamily="34" charset="0"/>
              </a:rPr>
              <a:t>Center for Energy and Environmental Sciences</a:t>
            </a:r>
          </a:p>
        </p:txBody>
      </p:sp>
      <p:pic>
        <p:nvPicPr>
          <p:cNvPr id="13" name="Picture 12" descr="A logo with white dots&#10;&#10;Description automatically generated">
            <a:extLst>
              <a:ext uri="{FF2B5EF4-FFF2-40B4-BE49-F238E27FC236}">
                <a16:creationId xmlns:a16="http://schemas.microsoft.com/office/drawing/2014/main" id="{457FE63D-CE80-74C1-00AD-CC0868E9327E}"/>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686253" y="198758"/>
            <a:ext cx="1739900" cy="1079500"/>
          </a:xfrm>
          <a:prstGeom prst="rect">
            <a:avLst/>
          </a:prstGeom>
        </p:spPr>
      </p:pic>
    </p:spTree>
    <p:extLst>
      <p:ext uri="{BB962C8B-B14F-4D97-AF65-F5344CB8AC3E}">
        <p14:creationId xmlns:p14="http://schemas.microsoft.com/office/powerpoint/2010/main" val="3733617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00925-A9A5-43C1-AA0F-BCBDDF0BBD2B}"/>
              </a:ext>
            </a:extLst>
          </p:cNvPr>
          <p:cNvSpPr>
            <a:spLocks noGrp="1"/>
          </p:cNvSpPr>
          <p:nvPr>
            <p:ph type="title"/>
          </p:nvPr>
        </p:nvSpPr>
        <p:spPr/>
        <p:txBody>
          <a:bodyPr>
            <a:normAutofit/>
          </a:bodyPr>
          <a:lstStyle/>
          <a:p>
            <a:r>
              <a:rPr lang="en-US" sz="2600" dirty="0"/>
              <a:t>Our economy is deeply interlinked!</a:t>
            </a:r>
            <a:endParaRPr lang="en-CH" sz="2600" dirty="0"/>
          </a:p>
        </p:txBody>
      </p:sp>
      <p:sp>
        <p:nvSpPr>
          <p:cNvPr id="10" name="Slide Number Placeholder 9">
            <a:extLst>
              <a:ext uri="{FF2B5EF4-FFF2-40B4-BE49-F238E27FC236}">
                <a16:creationId xmlns:a16="http://schemas.microsoft.com/office/drawing/2014/main" id="{35680AD5-13F1-9E42-0954-47D3F71E50CA}"/>
              </a:ext>
            </a:extLst>
          </p:cNvPr>
          <p:cNvSpPr>
            <a:spLocks noGrp="1"/>
          </p:cNvSpPr>
          <p:nvPr>
            <p:ph type="sldNum" sz="quarter" idx="19"/>
          </p:nvPr>
        </p:nvSpPr>
        <p:spPr/>
        <p:txBody>
          <a:bodyPr/>
          <a:lstStyle/>
          <a:p>
            <a:fld id="{5EE7099E-8998-4851-915A-4F4831808297}" type="slidenum">
              <a:rPr lang="nl-NL" smtClean="0"/>
              <a:pPr/>
              <a:t>10</a:t>
            </a:fld>
            <a:endParaRPr lang="nl-NL"/>
          </a:p>
        </p:txBody>
      </p:sp>
      <p:sp>
        <p:nvSpPr>
          <p:cNvPr id="9" name="Vertical Text Placeholder 8">
            <a:extLst>
              <a:ext uri="{FF2B5EF4-FFF2-40B4-BE49-F238E27FC236}">
                <a16:creationId xmlns:a16="http://schemas.microsoft.com/office/drawing/2014/main" id="{83E3EA08-BBBF-4311-9AC6-35E3302C78FE}"/>
              </a:ext>
            </a:extLst>
          </p:cNvPr>
          <p:cNvSpPr>
            <a:spLocks noGrp="1"/>
          </p:cNvSpPr>
          <p:nvPr>
            <p:ph sz="quarter" idx="20"/>
          </p:nvPr>
        </p:nvSpPr>
        <p:spPr/>
        <p:txBody>
          <a:bodyPr>
            <a:normAutofit/>
          </a:bodyPr>
          <a:lstStyle/>
          <a:p>
            <a:pPr marL="342729" indent="-342729">
              <a:buFont typeface="Arial" panose="020B0604020202020204" pitchFamily="34" charset="0"/>
              <a:buChar char="•"/>
            </a:pPr>
            <a:r>
              <a:rPr lang="en-US" dirty="0">
                <a:solidFill>
                  <a:schemeClr val="tx1"/>
                </a:solidFill>
              </a:rPr>
              <a:t>E.g., electricity mix affects:</a:t>
            </a:r>
          </a:p>
          <a:p>
            <a:pPr marL="523613" lvl="1" indent="-342729"/>
            <a:r>
              <a:rPr lang="en-US" dirty="0">
                <a:solidFill>
                  <a:schemeClr val="tx1"/>
                </a:solidFill>
              </a:rPr>
              <a:t>EV use</a:t>
            </a:r>
          </a:p>
          <a:p>
            <a:pPr marL="523613" lvl="1" indent="-342729"/>
            <a:r>
              <a:rPr lang="en-US" dirty="0">
                <a:solidFill>
                  <a:schemeClr val="tx1"/>
                </a:solidFill>
              </a:rPr>
              <a:t>EV production</a:t>
            </a:r>
          </a:p>
          <a:p>
            <a:pPr marL="523613" lvl="1" indent="-342729"/>
            <a:r>
              <a:rPr lang="en-US" dirty="0">
                <a:solidFill>
                  <a:schemeClr val="tx1"/>
                </a:solidFill>
              </a:rPr>
              <a:t>Materials/components production</a:t>
            </a:r>
          </a:p>
          <a:p>
            <a:pPr marL="342729" indent="-342729">
              <a:buFont typeface="Arial" panose="020B0604020202020204" pitchFamily="34" charset="0"/>
              <a:buChar char="•"/>
            </a:pPr>
            <a:r>
              <a:rPr lang="en-US" dirty="0">
                <a:solidFill>
                  <a:schemeClr val="tx1"/>
                </a:solidFill>
              </a:rPr>
              <a:t>But greener raw materials also improve the electricity mix </a:t>
            </a:r>
            <a:r>
              <a:rPr lang="en-US" i="1" dirty="0">
                <a:solidFill>
                  <a:schemeClr val="tx1"/>
                </a:solidFill>
              </a:rPr>
              <a:t>and most other products</a:t>
            </a:r>
            <a:r>
              <a:rPr lang="en-US" dirty="0">
                <a:solidFill>
                  <a:schemeClr val="tx1"/>
                </a:solidFill>
              </a:rPr>
              <a:t>!</a:t>
            </a:r>
          </a:p>
          <a:p>
            <a:pPr marL="523613" lvl="1" indent="-342729"/>
            <a:r>
              <a:rPr lang="en-US" dirty="0">
                <a:solidFill>
                  <a:schemeClr val="tx1"/>
                </a:solidFill>
              </a:rPr>
              <a:t>Feedback loops</a:t>
            </a:r>
          </a:p>
          <a:p>
            <a:pPr marL="0" indent="0">
              <a:buNone/>
            </a:pPr>
            <a:r>
              <a:rPr lang="en-US" dirty="0">
                <a:solidFill>
                  <a:schemeClr val="tx1"/>
                </a:solidFill>
                <a:sym typeface="Wingdings" panose="05000000000000000000" pitchFamily="2" charset="2"/>
              </a:rPr>
              <a:t> Broad future (background) scenarios help LCA practitioners to consider </a:t>
            </a:r>
            <a:r>
              <a:rPr lang="en-US" dirty="0">
                <a:solidFill>
                  <a:schemeClr val="tx1"/>
                </a:solidFill>
              </a:rPr>
              <a:t>the combined effect of future changes</a:t>
            </a:r>
            <a:endParaRPr lang="en-CH" dirty="0">
              <a:solidFill>
                <a:schemeClr val="tx1"/>
              </a:solidFill>
            </a:endParaRPr>
          </a:p>
        </p:txBody>
      </p:sp>
      <p:sp>
        <p:nvSpPr>
          <p:cNvPr id="3" name="Rectangle 2">
            <a:extLst>
              <a:ext uri="{FF2B5EF4-FFF2-40B4-BE49-F238E27FC236}">
                <a16:creationId xmlns:a16="http://schemas.microsoft.com/office/drawing/2014/main" id="{13DD4107-A8A6-8B64-EF6B-1EC48D7DCC4C}"/>
              </a:ext>
            </a:extLst>
          </p:cNvPr>
          <p:cNvSpPr/>
          <p:nvPr/>
        </p:nvSpPr>
        <p:spPr>
          <a:xfrm>
            <a:off x="9728805" y="2319732"/>
            <a:ext cx="1358848" cy="810576"/>
          </a:xfrm>
          <a:prstGeom prst="rect">
            <a:avLst/>
          </a:prstGeom>
          <a:solidFill>
            <a:srgbClr val="F46E3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latin typeface="Georgia"/>
              <a:ea typeface="+mn-ea"/>
              <a:cs typeface="+mn-cs"/>
            </a:endParaRPr>
          </a:p>
        </p:txBody>
      </p:sp>
      <p:sp>
        <p:nvSpPr>
          <p:cNvPr id="8" name="Rectangle 7">
            <a:extLst>
              <a:ext uri="{FF2B5EF4-FFF2-40B4-BE49-F238E27FC236}">
                <a16:creationId xmlns:a16="http://schemas.microsoft.com/office/drawing/2014/main" id="{8878667A-849D-D2A3-CC59-CF37FF6872EB}"/>
              </a:ext>
            </a:extLst>
          </p:cNvPr>
          <p:cNvSpPr/>
          <p:nvPr/>
        </p:nvSpPr>
        <p:spPr>
          <a:xfrm>
            <a:off x="7640572" y="1389073"/>
            <a:ext cx="3447081" cy="943346"/>
          </a:xfrm>
          <a:prstGeom prst="rect">
            <a:avLst/>
          </a:prstGeom>
          <a:solidFill>
            <a:srgbClr val="F46E3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latin typeface="Georgia"/>
              <a:ea typeface="+mn-ea"/>
              <a:cs typeface="+mn-cs"/>
            </a:endParaRPr>
          </a:p>
        </p:txBody>
      </p:sp>
      <p:sp>
        <p:nvSpPr>
          <p:cNvPr id="11" name="Rectangle 10">
            <a:extLst>
              <a:ext uri="{FF2B5EF4-FFF2-40B4-BE49-F238E27FC236}">
                <a16:creationId xmlns:a16="http://schemas.microsoft.com/office/drawing/2014/main" id="{86589BC3-D194-D23D-5086-EB3C92D09920}"/>
              </a:ext>
            </a:extLst>
          </p:cNvPr>
          <p:cNvSpPr/>
          <p:nvPr/>
        </p:nvSpPr>
        <p:spPr>
          <a:xfrm>
            <a:off x="4667667" y="1253969"/>
            <a:ext cx="6573306" cy="3349754"/>
          </a:xfrm>
          <a:prstGeom prst="rect">
            <a:avLst/>
          </a:prstGeom>
          <a:noFill/>
          <a:ln w="25400" cap="flat" cmpd="sng" algn="ctr">
            <a:solidFill>
              <a:srgbClr val="34A3A9">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000000"/>
              </a:solidFill>
              <a:effectLst/>
              <a:uLnTx/>
              <a:uFillTx/>
              <a:latin typeface="Georgia"/>
              <a:ea typeface="+mn-ea"/>
              <a:cs typeface="+mn-cs"/>
            </a:endParaRPr>
          </a:p>
        </p:txBody>
      </p:sp>
      <p:sp>
        <p:nvSpPr>
          <p:cNvPr id="12" name="TextBox 11">
            <a:extLst>
              <a:ext uri="{FF2B5EF4-FFF2-40B4-BE49-F238E27FC236}">
                <a16:creationId xmlns:a16="http://schemas.microsoft.com/office/drawing/2014/main" id="{DD6418C5-C2ED-23BD-F438-E243B073E6D7}"/>
              </a:ext>
            </a:extLst>
          </p:cNvPr>
          <p:cNvSpPr txBox="1"/>
          <p:nvPr/>
        </p:nvSpPr>
        <p:spPr>
          <a:xfrm>
            <a:off x="9382579" y="1489640"/>
            <a:ext cx="1662861" cy="479741"/>
          </a:xfrm>
          <a:prstGeom prst="rect">
            <a:avLst/>
          </a:prstGeom>
          <a:noFill/>
        </p:spPr>
        <p:txBody>
          <a:bodyPr wrap="square" lIns="108000" tIns="108000" rIns="108000" bIns="108000" rtlCol="0">
            <a:noAutofit/>
          </a:bodyPr>
          <a:lstStyle/>
          <a:p>
            <a:pPr algn="r"/>
            <a:r>
              <a:rPr lang="en-US" b="1" dirty="0">
                <a:solidFill>
                  <a:srgbClr val="FFFFFF"/>
                </a:solidFill>
                <a:latin typeface="Georgia"/>
              </a:rPr>
              <a:t>Foreground system</a:t>
            </a:r>
            <a:endParaRPr lang="en-CH" b="1" dirty="0">
              <a:solidFill>
                <a:srgbClr val="FFFFFF"/>
              </a:solidFill>
              <a:latin typeface="Georgia"/>
            </a:endParaRPr>
          </a:p>
        </p:txBody>
      </p:sp>
      <p:sp>
        <p:nvSpPr>
          <p:cNvPr id="13" name="TextBox 12">
            <a:extLst>
              <a:ext uri="{FF2B5EF4-FFF2-40B4-BE49-F238E27FC236}">
                <a16:creationId xmlns:a16="http://schemas.microsoft.com/office/drawing/2014/main" id="{C337422D-8FAD-8628-BE87-74411B6ED604}"/>
              </a:ext>
            </a:extLst>
          </p:cNvPr>
          <p:cNvSpPr txBox="1"/>
          <p:nvPr/>
        </p:nvSpPr>
        <p:spPr>
          <a:xfrm>
            <a:off x="9492729" y="3386756"/>
            <a:ext cx="1748243" cy="479741"/>
          </a:xfrm>
          <a:prstGeom prst="rect">
            <a:avLst/>
          </a:prstGeom>
          <a:noFill/>
        </p:spPr>
        <p:txBody>
          <a:bodyPr wrap="square" lIns="108000" tIns="108000" rIns="108000" bIns="108000" rtlCol="0">
            <a:noAutofit/>
          </a:bodyPr>
          <a:lstStyle/>
          <a:p>
            <a:pPr algn="r"/>
            <a:r>
              <a:rPr lang="en-US" b="1" dirty="0">
                <a:solidFill>
                  <a:srgbClr val="277A7F"/>
                </a:solidFill>
                <a:latin typeface="Georgia"/>
              </a:rPr>
              <a:t>Background system</a:t>
            </a:r>
            <a:endParaRPr lang="en-CH" b="1" dirty="0">
              <a:solidFill>
                <a:srgbClr val="277A7F"/>
              </a:solidFill>
              <a:latin typeface="Georgia"/>
            </a:endParaRPr>
          </a:p>
        </p:txBody>
      </p:sp>
      <p:sp>
        <p:nvSpPr>
          <p:cNvPr id="15" name="Rectangle 14">
            <a:extLst>
              <a:ext uri="{FF2B5EF4-FFF2-40B4-BE49-F238E27FC236}">
                <a16:creationId xmlns:a16="http://schemas.microsoft.com/office/drawing/2014/main" id="{90481C39-12E7-E3BE-9929-750A976CD408}"/>
              </a:ext>
            </a:extLst>
          </p:cNvPr>
          <p:cNvSpPr/>
          <p:nvPr/>
        </p:nvSpPr>
        <p:spPr>
          <a:xfrm>
            <a:off x="9875591" y="2475256"/>
            <a:ext cx="1080120" cy="499802"/>
          </a:xfrm>
          <a:prstGeom prst="rect">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Georgia"/>
                <a:ea typeface="+mn-ea"/>
                <a:cs typeface="+mn-cs"/>
              </a:rPr>
              <a:t>EV use</a:t>
            </a:r>
            <a:endParaRPr kumimoji="0" lang="en-CH" sz="1800" b="0" i="0" u="none" strike="noStrike" kern="0" cap="none" spc="0" normalizeH="0" baseline="0" noProof="0" dirty="0">
              <a:ln>
                <a:noFill/>
              </a:ln>
              <a:solidFill>
                <a:srgbClr val="000000"/>
              </a:solidFill>
              <a:effectLst/>
              <a:uLnTx/>
              <a:uFillTx/>
              <a:latin typeface="Georgia"/>
              <a:ea typeface="+mn-ea"/>
              <a:cs typeface="+mn-cs"/>
            </a:endParaRPr>
          </a:p>
        </p:txBody>
      </p:sp>
      <p:sp>
        <p:nvSpPr>
          <p:cNvPr id="16" name="Rectangle 15">
            <a:extLst>
              <a:ext uri="{FF2B5EF4-FFF2-40B4-BE49-F238E27FC236}">
                <a16:creationId xmlns:a16="http://schemas.microsoft.com/office/drawing/2014/main" id="{94D0F804-34C3-6531-0976-3469F27066C5}"/>
              </a:ext>
            </a:extLst>
          </p:cNvPr>
          <p:cNvSpPr/>
          <p:nvPr/>
        </p:nvSpPr>
        <p:spPr>
          <a:xfrm>
            <a:off x="7890799" y="1534527"/>
            <a:ext cx="1365656" cy="635352"/>
          </a:xfrm>
          <a:prstGeom prst="rect">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Georgia"/>
                <a:ea typeface="+mn-ea"/>
                <a:cs typeface="+mn-cs"/>
              </a:rPr>
              <a:t>EV production</a:t>
            </a:r>
            <a:endParaRPr kumimoji="0" lang="en-CH" sz="1800" b="0" i="0" u="none" strike="noStrike" kern="0" cap="none" spc="0" normalizeH="0" baseline="0" noProof="0" dirty="0">
              <a:ln>
                <a:noFill/>
              </a:ln>
              <a:solidFill>
                <a:srgbClr val="000000"/>
              </a:solidFill>
              <a:effectLst/>
              <a:uLnTx/>
              <a:uFillTx/>
              <a:latin typeface="Georgia"/>
              <a:ea typeface="+mn-ea"/>
              <a:cs typeface="+mn-cs"/>
            </a:endParaRPr>
          </a:p>
        </p:txBody>
      </p:sp>
      <p:sp>
        <p:nvSpPr>
          <p:cNvPr id="17" name="Rectangle 16">
            <a:extLst>
              <a:ext uri="{FF2B5EF4-FFF2-40B4-BE49-F238E27FC236}">
                <a16:creationId xmlns:a16="http://schemas.microsoft.com/office/drawing/2014/main" id="{635D1E23-83E0-D28A-F84D-AA5649759766}"/>
              </a:ext>
            </a:extLst>
          </p:cNvPr>
          <p:cNvSpPr/>
          <p:nvPr/>
        </p:nvSpPr>
        <p:spPr>
          <a:xfrm>
            <a:off x="7890799" y="2915188"/>
            <a:ext cx="1365656" cy="635352"/>
          </a:xfrm>
          <a:prstGeom prst="rect">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Georgia"/>
                <a:ea typeface="+mn-ea"/>
                <a:cs typeface="+mn-cs"/>
              </a:rPr>
              <a:t>Electricity mix</a:t>
            </a:r>
            <a:endParaRPr kumimoji="0" lang="en-CH" sz="1800" b="0" i="0" u="none" strike="noStrike" kern="0" cap="none" spc="0" normalizeH="0" baseline="0" noProof="0" dirty="0">
              <a:ln>
                <a:noFill/>
              </a:ln>
              <a:solidFill>
                <a:srgbClr val="000000"/>
              </a:solidFill>
              <a:effectLst/>
              <a:uLnTx/>
              <a:uFillTx/>
              <a:latin typeface="Georgia"/>
              <a:ea typeface="+mn-ea"/>
              <a:cs typeface="+mn-cs"/>
            </a:endParaRPr>
          </a:p>
        </p:txBody>
      </p:sp>
      <p:cxnSp>
        <p:nvCxnSpPr>
          <p:cNvPr id="18" name="Straight Arrow Connector 17">
            <a:extLst>
              <a:ext uri="{FF2B5EF4-FFF2-40B4-BE49-F238E27FC236}">
                <a16:creationId xmlns:a16="http://schemas.microsoft.com/office/drawing/2014/main" id="{0A3ABC15-FDCE-540D-0F3C-898EEED81C62}"/>
              </a:ext>
            </a:extLst>
          </p:cNvPr>
          <p:cNvCxnSpPr>
            <a:cxnSpLocks/>
            <a:stCxn id="16" idx="3"/>
            <a:endCxn id="15" idx="1"/>
          </p:cNvCxnSpPr>
          <p:nvPr/>
        </p:nvCxnSpPr>
        <p:spPr>
          <a:xfrm>
            <a:off x="9256455" y="1852203"/>
            <a:ext cx="619136" cy="872954"/>
          </a:xfrm>
          <a:prstGeom prst="straightConnector1">
            <a:avLst/>
          </a:prstGeom>
          <a:noFill/>
          <a:ln w="12700" cap="flat" cmpd="sng" algn="ctr">
            <a:solidFill>
              <a:srgbClr val="001158"/>
            </a:solidFill>
            <a:prstDash val="solid"/>
            <a:tailEnd type="triangle"/>
          </a:ln>
          <a:effectLst/>
        </p:spPr>
      </p:cxnSp>
      <p:cxnSp>
        <p:nvCxnSpPr>
          <p:cNvPr id="19" name="Straight Arrow Connector 18">
            <a:extLst>
              <a:ext uri="{FF2B5EF4-FFF2-40B4-BE49-F238E27FC236}">
                <a16:creationId xmlns:a16="http://schemas.microsoft.com/office/drawing/2014/main" id="{2257E6BA-02D6-C559-5B7E-17E7A5E3BA12}"/>
              </a:ext>
            </a:extLst>
          </p:cNvPr>
          <p:cNvCxnSpPr>
            <a:cxnSpLocks/>
            <a:stCxn id="17" idx="3"/>
            <a:endCxn id="15" idx="1"/>
          </p:cNvCxnSpPr>
          <p:nvPr/>
        </p:nvCxnSpPr>
        <p:spPr>
          <a:xfrm flipV="1">
            <a:off x="9256455" y="2725157"/>
            <a:ext cx="619136" cy="507707"/>
          </a:xfrm>
          <a:prstGeom prst="straightConnector1">
            <a:avLst/>
          </a:prstGeom>
          <a:noFill/>
          <a:ln w="12700" cap="flat" cmpd="sng" algn="ctr">
            <a:solidFill>
              <a:srgbClr val="001158"/>
            </a:solidFill>
            <a:prstDash val="solid"/>
            <a:tailEnd type="triangle"/>
          </a:ln>
          <a:effectLst/>
        </p:spPr>
      </p:cxnSp>
      <p:cxnSp>
        <p:nvCxnSpPr>
          <p:cNvPr id="20" name="Straight Arrow Connector 19">
            <a:extLst>
              <a:ext uri="{FF2B5EF4-FFF2-40B4-BE49-F238E27FC236}">
                <a16:creationId xmlns:a16="http://schemas.microsoft.com/office/drawing/2014/main" id="{27859DC6-EF27-BE3A-DA3F-EA083399520F}"/>
              </a:ext>
            </a:extLst>
          </p:cNvPr>
          <p:cNvCxnSpPr>
            <a:cxnSpLocks/>
            <a:stCxn id="17" idx="0"/>
            <a:endCxn id="16" idx="2"/>
          </p:cNvCxnSpPr>
          <p:nvPr/>
        </p:nvCxnSpPr>
        <p:spPr>
          <a:xfrm flipV="1">
            <a:off x="8573627" y="2169879"/>
            <a:ext cx="0" cy="745309"/>
          </a:xfrm>
          <a:prstGeom prst="straightConnector1">
            <a:avLst/>
          </a:prstGeom>
          <a:noFill/>
          <a:ln w="12700" cap="flat" cmpd="sng" algn="ctr">
            <a:solidFill>
              <a:srgbClr val="001158"/>
            </a:solidFill>
            <a:prstDash val="solid"/>
            <a:tailEnd type="triangle"/>
          </a:ln>
          <a:effectLst/>
        </p:spPr>
      </p:cxnSp>
      <p:sp>
        <p:nvSpPr>
          <p:cNvPr id="21" name="Rectangle 20">
            <a:extLst>
              <a:ext uri="{FF2B5EF4-FFF2-40B4-BE49-F238E27FC236}">
                <a16:creationId xmlns:a16="http://schemas.microsoft.com/office/drawing/2014/main" id="{EBF8509D-9480-795A-0122-CD24F6DF5DAD}"/>
              </a:ext>
            </a:extLst>
          </p:cNvPr>
          <p:cNvSpPr/>
          <p:nvPr/>
        </p:nvSpPr>
        <p:spPr>
          <a:xfrm>
            <a:off x="4891763" y="3049789"/>
            <a:ext cx="899131" cy="366149"/>
          </a:xfrm>
          <a:prstGeom prst="rect">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Georgia"/>
                <a:ea typeface="+mn-ea"/>
                <a:cs typeface="+mn-cs"/>
              </a:rPr>
              <a:t>Fossils</a:t>
            </a:r>
            <a:endParaRPr kumimoji="0" lang="en-CH" sz="1800" b="0" i="0" u="none" strike="noStrike" kern="0" cap="none" spc="0" normalizeH="0" baseline="0" noProof="0" dirty="0">
              <a:ln>
                <a:noFill/>
              </a:ln>
              <a:solidFill>
                <a:srgbClr val="000000"/>
              </a:solidFill>
              <a:effectLst/>
              <a:uLnTx/>
              <a:uFillTx/>
              <a:latin typeface="Georgia"/>
              <a:ea typeface="+mn-ea"/>
              <a:cs typeface="+mn-cs"/>
            </a:endParaRPr>
          </a:p>
        </p:txBody>
      </p:sp>
      <p:sp>
        <p:nvSpPr>
          <p:cNvPr id="22" name="Rectangle 21">
            <a:extLst>
              <a:ext uri="{FF2B5EF4-FFF2-40B4-BE49-F238E27FC236}">
                <a16:creationId xmlns:a16="http://schemas.microsoft.com/office/drawing/2014/main" id="{40320749-A0AD-6945-7518-1EE67D68D280}"/>
              </a:ext>
            </a:extLst>
          </p:cNvPr>
          <p:cNvSpPr/>
          <p:nvPr/>
        </p:nvSpPr>
        <p:spPr>
          <a:xfrm>
            <a:off x="4891763" y="4103191"/>
            <a:ext cx="1474916" cy="366149"/>
          </a:xfrm>
          <a:prstGeom prst="rect">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Georgia"/>
                <a:ea typeface="+mn-ea"/>
                <a:cs typeface="+mn-cs"/>
              </a:rPr>
              <a:t>Renewables</a:t>
            </a:r>
            <a:endParaRPr kumimoji="0" lang="en-CH" sz="1800" b="0" i="0" u="none" strike="noStrike" kern="0" cap="none" spc="0" normalizeH="0" baseline="0" noProof="0" dirty="0">
              <a:ln>
                <a:noFill/>
              </a:ln>
              <a:solidFill>
                <a:srgbClr val="000000"/>
              </a:solidFill>
              <a:effectLst/>
              <a:uLnTx/>
              <a:uFillTx/>
              <a:latin typeface="Georgia"/>
              <a:ea typeface="+mn-ea"/>
              <a:cs typeface="+mn-cs"/>
            </a:endParaRPr>
          </a:p>
        </p:txBody>
      </p:sp>
      <p:cxnSp>
        <p:nvCxnSpPr>
          <p:cNvPr id="23" name="Straight Arrow Connector 22">
            <a:extLst>
              <a:ext uri="{FF2B5EF4-FFF2-40B4-BE49-F238E27FC236}">
                <a16:creationId xmlns:a16="http://schemas.microsoft.com/office/drawing/2014/main" id="{CF6B0625-435E-9A79-D0ED-950E8A38CB8C}"/>
              </a:ext>
            </a:extLst>
          </p:cNvPr>
          <p:cNvCxnSpPr>
            <a:cxnSpLocks/>
            <a:stCxn id="21" idx="3"/>
          </p:cNvCxnSpPr>
          <p:nvPr/>
        </p:nvCxnSpPr>
        <p:spPr>
          <a:xfrm>
            <a:off x="5790894" y="3232864"/>
            <a:ext cx="575785" cy="0"/>
          </a:xfrm>
          <a:prstGeom prst="straightConnector1">
            <a:avLst/>
          </a:prstGeom>
          <a:noFill/>
          <a:ln w="12700" cap="flat" cmpd="sng" algn="ctr">
            <a:solidFill>
              <a:srgbClr val="001158"/>
            </a:solidFill>
            <a:prstDash val="solid"/>
            <a:tailEnd type="triangle"/>
          </a:ln>
          <a:effectLst/>
        </p:spPr>
      </p:cxnSp>
      <p:cxnSp>
        <p:nvCxnSpPr>
          <p:cNvPr id="24" name="Straight Arrow Connector 23">
            <a:extLst>
              <a:ext uri="{FF2B5EF4-FFF2-40B4-BE49-F238E27FC236}">
                <a16:creationId xmlns:a16="http://schemas.microsoft.com/office/drawing/2014/main" id="{82E5B4E2-AD38-B637-DBD7-4B8443D473A4}"/>
              </a:ext>
            </a:extLst>
          </p:cNvPr>
          <p:cNvCxnSpPr>
            <a:cxnSpLocks/>
            <a:stCxn id="22" idx="3"/>
          </p:cNvCxnSpPr>
          <p:nvPr/>
        </p:nvCxnSpPr>
        <p:spPr>
          <a:xfrm flipV="1">
            <a:off x="6366679" y="4109440"/>
            <a:ext cx="255841" cy="176826"/>
          </a:xfrm>
          <a:prstGeom prst="straightConnector1">
            <a:avLst/>
          </a:prstGeom>
          <a:noFill/>
          <a:ln w="12700" cap="flat" cmpd="sng" algn="ctr">
            <a:solidFill>
              <a:srgbClr val="001158"/>
            </a:solidFill>
            <a:prstDash val="solid"/>
            <a:tailEnd type="triangle"/>
          </a:ln>
          <a:effectLst/>
        </p:spPr>
      </p:cxnSp>
      <p:cxnSp>
        <p:nvCxnSpPr>
          <p:cNvPr id="25" name="Straight Arrow Connector 24">
            <a:extLst>
              <a:ext uri="{FF2B5EF4-FFF2-40B4-BE49-F238E27FC236}">
                <a16:creationId xmlns:a16="http://schemas.microsoft.com/office/drawing/2014/main" id="{F3EABF3A-C7C3-6E8D-7722-3EF4A6B1F155}"/>
              </a:ext>
            </a:extLst>
          </p:cNvPr>
          <p:cNvCxnSpPr>
            <a:cxnSpLocks/>
            <a:stCxn id="26" idx="3"/>
            <a:endCxn id="16" idx="1"/>
          </p:cNvCxnSpPr>
          <p:nvPr/>
        </p:nvCxnSpPr>
        <p:spPr>
          <a:xfrm>
            <a:off x="7312416" y="1591167"/>
            <a:ext cx="578383" cy="261036"/>
          </a:xfrm>
          <a:prstGeom prst="straightConnector1">
            <a:avLst/>
          </a:prstGeom>
          <a:noFill/>
          <a:ln w="12700" cap="flat" cmpd="sng" algn="ctr">
            <a:solidFill>
              <a:srgbClr val="001158"/>
            </a:solidFill>
            <a:prstDash val="solid"/>
            <a:tailEnd type="triangle"/>
          </a:ln>
          <a:effectLst/>
        </p:spPr>
      </p:cxnSp>
      <p:sp>
        <p:nvSpPr>
          <p:cNvPr id="26" name="Rectangle 25">
            <a:extLst>
              <a:ext uri="{FF2B5EF4-FFF2-40B4-BE49-F238E27FC236}">
                <a16:creationId xmlns:a16="http://schemas.microsoft.com/office/drawing/2014/main" id="{93A01FF8-7081-F2A2-FD5C-EE4C9AE27447}"/>
              </a:ext>
            </a:extLst>
          </p:cNvPr>
          <p:cNvSpPr/>
          <p:nvPr/>
        </p:nvSpPr>
        <p:spPr>
          <a:xfrm>
            <a:off x="6413285" y="1408092"/>
            <a:ext cx="899131" cy="366149"/>
          </a:xfrm>
          <a:prstGeom prst="rect">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Georgia"/>
                <a:ea typeface="+mn-ea"/>
                <a:cs typeface="+mn-cs"/>
              </a:rPr>
              <a:t>Steel</a:t>
            </a:r>
            <a:endParaRPr kumimoji="0" lang="en-CH" sz="1800" b="0" i="0" u="none" strike="noStrike" kern="0" cap="none" spc="0" normalizeH="0" baseline="0" noProof="0" dirty="0">
              <a:ln>
                <a:noFill/>
              </a:ln>
              <a:solidFill>
                <a:srgbClr val="000000"/>
              </a:solidFill>
              <a:effectLst/>
              <a:uLnTx/>
              <a:uFillTx/>
              <a:latin typeface="Georgia"/>
              <a:ea typeface="+mn-ea"/>
              <a:cs typeface="+mn-cs"/>
            </a:endParaRPr>
          </a:p>
        </p:txBody>
      </p:sp>
      <p:sp>
        <p:nvSpPr>
          <p:cNvPr id="27" name="Rectangle 26">
            <a:extLst>
              <a:ext uri="{FF2B5EF4-FFF2-40B4-BE49-F238E27FC236}">
                <a16:creationId xmlns:a16="http://schemas.microsoft.com/office/drawing/2014/main" id="{809F063C-E5F5-0E01-EE1C-FC3B34A6C3E8}"/>
              </a:ext>
            </a:extLst>
          </p:cNvPr>
          <p:cNvSpPr/>
          <p:nvPr/>
        </p:nvSpPr>
        <p:spPr>
          <a:xfrm>
            <a:off x="6128405" y="1924370"/>
            <a:ext cx="1184011" cy="366149"/>
          </a:xfrm>
          <a:prstGeom prst="rect">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Georgia"/>
                <a:ea typeface="+mn-ea"/>
                <a:cs typeface="+mn-cs"/>
              </a:rPr>
              <a:t>Batteries</a:t>
            </a:r>
            <a:endParaRPr kumimoji="0" lang="en-CH" sz="1800" b="0" i="0" u="none" strike="noStrike" kern="0" cap="none" spc="0" normalizeH="0" baseline="0" noProof="0" dirty="0">
              <a:ln>
                <a:noFill/>
              </a:ln>
              <a:solidFill>
                <a:srgbClr val="000000"/>
              </a:solidFill>
              <a:effectLst/>
              <a:uLnTx/>
              <a:uFillTx/>
              <a:latin typeface="Georgia"/>
              <a:ea typeface="+mn-ea"/>
              <a:cs typeface="+mn-cs"/>
            </a:endParaRPr>
          </a:p>
        </p:txBody>
      </p:sp>
      <p:cxnSp>
        <p:nvCxnSpPr>
          <p:cNvPr id="28" name="Straight Arrow Connector 27">
            <a:extLst>
              <a:ext uri="{FF2B5EF4-FFF2-40B4-BE49-F238E27FC236}">
                <a16:creationId xmlns:a16="http://schemas.microsoft.com/office/drawing/2014/main" id="{AC0095B3-2985-C7F0-48EC-8396D37AFDAA}"/>
              </a:ext>
            </a:extLst>
          </p:cNvPr>
          <p:cNvCxnSpPr>
            <a:cxnSpLocks/>
            <a:stCxn id="27" idx="3"/>
            <a:endCxn id="16" idx="1"/>
          </p:cNvCxnSpPr>
          <p:nvPr/>
        </p:nvCxnSpPr>
        <p:spPr>
          <a:xfrm flipV="1">
            <a:off x="7312416" y="1852203"/>
            <a:ext cx="578383" cy="255242"/>
          </a:xfrm>
          <a:prstGeom prst="straightConnector1">
            <a:avLst/>
          </a:prstGeom>
          <a:noFill/>
          <a:ln w="12700" cap="flat" cmpd="sng" algn="ctr">
            <a:solidFill>
              <a:srgbClr val="001158"/>
            </a:solidFill>
            <a:prstDash val="solid"/>
            <a:tailEnd type="triangle"/>
          </a:ln>
          <a:effectLst/>
        </p:spPr>
      </p:cxnSp>
      <p:cxnSp>
        <p:nvCxnSpPr>
          <p:cNvPr id="29" name="Straight Arrow Connector 28">
            <a:extLst>
              <a:ext uri="{FF2B5EF4-FFF2-40B4-BE49-F238E27FC236}">
                <a16:creationId xmlns:a16="http://schemas.microsoft.com/office/drawing/2014/main" id="{9ED82A73-6E2F-485C-DC03-852535FAD651}"/>
              </a:ext>
            </a:extLst>
          </p:cNvPr>
          <p:cNvCxnSpPr>
            <a:cxnSpLocks/>
          </p:cNvCxnSpPr>
          <p:nvPr/>
        </p:nvCxnSpPr>
        <p:spPr>
          <a:xfrm flipV="1">
            <a:off x="9256455" y="2724000"/>
            <a:ext cx="619136" cy="507707"/>
          </a:xfrm>
          <a:prstGeom prst="straightConnector1">
            <a:avLst/>
          </a:prstGeom>
          <a:noFill/>
          <a:ln w="76200" cap="flat" cmpd="sng" algn="ctr">
            <a:solidFill>
              <a:srgbClr val="00B050"/>
            </a:solidFill>
            <a:prstDash val="solid"/>
            <a:tailEnd type="triangle"/>
          </a:ln>
          <a:effectLst/>
        </p:spPr>
      </p:cxnSp>
      <p:cxnSp>
        <p:nvCxnSpPr>
          <p:cNvPr id="30" name="Straight Arrow Connector 29">
            <a:extLst>
              <a:ext uri="{FF2B5EF4-FFF2-40B4-BE49-F238E27FC236}">
                <a16:creationId xmlns:a16="http://schemas.microsoft.com/office/drawing/2014/main" id="{A49F1040-A3D6-A95D-5944-905F3B962A87}"/>
              </a:ext>
            </a:extLst>
          </p:cNvPr>
          <p:cNvCxnSpPr>
            <a:cxnSpLocks/>
          </p:cNvCxnSpPr>
          <p:nvPr/>
        </p:nvCxnSpPr>
        <p:spPr>
          <a:xfrm flipV="1">
            <a:off x="8573627" y="2168722"/>
            <a:ext cx="0" cy="745309"/>
          </a:xfrm>
          <a:prstGeom prst="straightConnector1">
            <a:avLst/>
          </a:prstGeom>
          <a:noFill/>
          <a:ln w="76200" cap="flat" cmpd="sng" algn="ctr">
            <a:solidFill>
              <a:srgbClr val="2C712D">
                <a:lumMod val="60000"/>
                <a:lumOff val="40000"/>
              </a:srgbClr>
            </a:solidFill>
            <a:prstDash val="solid"/>
            <a:tailEnd type="triangle"/>
          </a:ln>
          <a:effectLst/>
        </p:spPr>
      </p:cxnSp>
      <p:cxnSp>
        <p:nvCxnSpPr>
          <p:cNvPr id="31" name="Straight Arrow Connector 30">
            <a:extLst>
              <a:ext uri="{FF2B5EF4-FFF2-40B4-BE49-F238E27FC236}">
                <a16:creationId xmlns:a16="http://schemas.microsoft.com/office/drawing/2014/main" id="{6F592084-401A-9C44-B9BF-EA8E851DF962}"/>
              </a:ext>
            </a:extLst>
          </p:cNvPr>
          <p:cNvCxnSpPr>
            <a:cxnSpLocks/>
          </p:cNvCxnSpPr>
          <p:nvPr/>
        </p:nvCxnSpPr>
        <p:spPr>
          <a:xfrm flipH="1" flipV="1">
            <a:off x="7208139" y="2387902"/>
            <a:ext cx="570735" cy="606577"/>
          </a:xfrm>
          <a:prstGeom prst="straightConnector1">
            <a:avLst/>
          </a:prstGeom>
          <a:noFill/>
          <a:ln w="76200" cap="flat" cmpd="sng" algn="ctr">
            <a:solidFill>
              <a:srgbClr val="ED7D31"/>
            </a:solidFill>
            <a:prstDash val="solid"/>
            <a:headEnd type="none" w="med" len="med"/>
            <a:tailEnd type="triangle" w="med" len="med"/>
          </a:ln>
          <a:effectLst/>
        </p:spPr>
      </p:cxnSp>
      <p:cxnSp>
        <p:nvCxnSpPr>
          <p:cNvPr id="35" name="Straight Connector 34">
            <a:extLst>
              <a:ext uri="{FF2B5EF4-FFF2-40B4-BE49-F238E27FC236}">
                <a16:creationId xmlns:a16="http://schemas.microsoft.com/office/drawing/2014/main" id="{8C9115CB-F3C4-7BB2-E6D5-B6BF2E1D700A}"/>
              </a:ext>
            </a:extLst>
          </p:cNvPr>
          <p:cNvCxnSpPr/>
          <p:nvPr/>
        </p:nvCxnSpPr>
        <p:spPr>
          <a:xfrm>
            <a:off x="9411543" y="3130308"/>
            <a:ext cx="0" cy="1724061"/>
          </a:xfrm>
          <a:prstGeom prst="line">
            <a:avLst/>
          </a:prstGeom>
          <a:noFill/>
          <a:ln w="28575" cap="flat" cmpd="sng" algn="ctr">
            <a:solidFill>
              <a:srgbClr val="00B050"/>
            </a:solidFill>
            <a:prstDash val="solid"/>
          </a:ln>
          <a:effectLst/>
        </p:spPr>
      </p:cxnSp>
      <p:cxnSp>
        <p:nvCxnSpPr>
          <p:cNvPr id="37" name="Straight Connector 36">
            <a:extLst>
              <a:ext uri="{FF2B5EF4-FFF2-40B4-BE49-F238E27FC236}">
                <a16:creationId xmlns:a16="http://schemas.microsoft.com/office/drawing/2014/main" id="{B8412944-423F-6E86-4F93-C604F80464FB}"/>
              </a:ext>
            </a:extLst>
          </p:cNvPr>
          <p:cNvCxnSpPr>
            <a:cxnSpLocks/>
          </p:cNvCxnSpPr>
          <p:nvPr/>
        </p:nvCxnSpPr>
        <p:spPr>
          <a:xfrm>
            <a:off x="7683351" y="3452137"/>
            <a:ext cx="0" cy="1343576"/>
          </a:xfrm>
          <a:prstGeom prst="line">
            <a:avLst/>
          </a:prstGeom>
          <a:noFill/>
          <a:ln w="28575" cap="flat" cmpd="sng" algn="ctr">
            <a:solidFill>
              <a:srgbClr val="FF0000"/>
            </a:solidFill>
            <a:prstDash val="solid"/>
          </a:ln>
          <a:effectLst/>
        </p:spPr>
      </p:cxnSp>
      <p:sp>
        <p:nvSpPr>
          <p:cNvPr id="39" name="TextBox 38">
            <a:extLst>
              <a:ext uri="{FF2B5EF4-FFF2-40B4-BE49-F238E27FC236}">
                <a16:creationId xmlns:a16="http://schemas.microsoft.com/office/drawing/2014/main" id="{594BC6A1-6C5C-5924-4578-8183B574B255}"/>
              </a:ext>
            </a:extLst>
          </p:cNvPr>
          <p:cNvSpPr txBox="1"/>
          <p:nvPr/>
        </p:nvSpPr>
        <p:spPr>
          <a:xfrm>
            <a:off x="9106302" y="4797672"/>
            <a:ext cx="1901262" cy="710552"/>
          </a:xfrm>
          <a:prstGeom prst="rect">
            <a:avLst/>
          </a:prstGeom>
          <a:noFill/>
        </p:spPr>
        <p:txBody>
          <a:bodyPr wrap="none" lIns="108000" tIns="108000" rIns="108000" bIns="108000" rtlCol="0">
            <a:spAutoFit/>
          </a:bodyPr>
          <a:lstStyle/>
          <a:p>
            <a:pPr algn="ctr"/>
            <a:r>
              <a:rPr lang="en-US" sz="1600" dirty="0">
                <a:solidFill>
                  <a:srgbClr val="00B050"/>
                </a:solidFill>
                <a:latin typeface="Georgia"/>
              </a:rPr>
              <a:t>Vehicle energy use</a:t>
            </a:r>
          </a:p>
          <a:p>
            <a:pPr algn="ctr"/>
            <a:r>
              <a:rPr lang="en-US" sz="1600" dirty="0">
                <a:solidFill>
                  <a:srgbClr val="00B050"/>
                </a:solidFill>
                <a:latin typeface="Georgia"/>
              </a:rPr>
              <a:t>Easy</a:t>
            </a:r>
            <a:endParaRPr lang="en-CH" sz="1600" dirty="0">
              <a:solidFill>
                <a:srgbClr val="00B050"/>
              </a:solidFill>
              <a:latin typeface="Georgia"/>
            </a:endParaRPr>
          </a:p>
        </p:txBody>
      </p:sp>
      <p:sp>
        <p:nvSpPr>
          <p:cNvPr id="45" name="TextBox 44">
            <a:extLst>
              <a:ext uri="{FF2B5EF4-FFF2-40B4-BE49-F238E27FC236}">
                <a16:creationId xmlns:a16="http://schemas.microsoft.com/office/drawing/2014/main" id="{4910C425-51FE-8EFF-7552-D199F16E0199}"/>
              </a:ext>
            </a:extLst>
          </p:cNvPr>
          <p:cNvSpPr txBox="1"/>
          <p:nvPr/>
        </p:nvSpPr>
        <p:spPr>
          <a:xfrm>
            <a:off x="6762365" y="4797672"/>
            <a:ext cx="1854776" cy="710552"/>
          </a:xfrm>
          <a:prstGeom prst="rect">
            <a:avLst/>
          </a:prstGeom>
          <a:noFill/>
        </p:spPr>
        <p:txBody>
          <a:bodyPr wrap="none" lIns="108000" tIns="108000" rIns="108000" bIns="108000" rtlCol="0">
            <a:spAutoFit/>
          </a:bodyPr>
          <a:lstStyle/>
          <a:p>
            <a:pPr algn="ctr"/>
            <a:r>
              <a:rPr lang="en-US" sz="1600" dirty="0">
                <a:solidFill>
                  <a:srgbClr val="FF0000"/>
                </a:solidFill>
                <a:latin typeface="Georgia"/>
              </a:rPr>
              <a:t>Power plant share</a:t>
            </a:r>
          </a:p>
          <a:p>
            <a:pPr algn="ctr"/>
            <a:r>
              <a:rPr lang="en-US" sz="1600" dirty="0">
                <a:solidFill>
                  <a:srgbClr val="FF0000"/>
                </a:solidFill>
                <a:latin typeface="Georgia"/>
              </a:rPr>
              <a:t>Difficult</a:t>
            </a:r>
            <a:endParaRPr lang="en-CH" sz="1600" dirty="0">
              <a:solidFill>
                <a:srgbClr val="FF0000"/>
              </a:solidFill>
              <a:latin typeface="Georgia"/>
            </a:endParaRPr>
          </a:p>
        </p:txBody>
      </p:sp>
      <p:sp>
        <p:nvSpPr>
          <p:cNvPr id="46" name="TextBox 45">
            <a:extLst>
              <a:ext uri="{FF2B5EF4-FFF2-40B4-BE49-F238E27FC236}">
                <a16:creationId xmlns:a16="http://schemas.microsoft.com/office/drawing/2014/main" id="{2E56C486-3300-CCC5-51FC-7F4CD87172BE}"/>
              </a:ext>
            </a:extLst>
          </p:cNvPr>
          <p:cNvSpPr txBox="1"/>
          <p:nvPr/>
        </p:nvSpPr>
        <p:spPr>
          <a:xfrm>
            <a:off x="6891263" y="5393815"/>
            <a:ext cx="3115441" cy="338554"/>
          </a:xfrm>
          <a:prstGeom prst="rect">
            <a:avLst/>
          </a:prstGeom>
          <a:noFill/>
        </p:spPr>
        <p:txBody>
          <a:bodyPr wrap="square">
            <a:spAutoFit/>
          </a:bodyPr>
          <a:lstStyle/>
          <a:p>
            <a:r>
              <a:rPr lang="en-US" sz="1600" dirty="0">
                <a:solidFill>
                  <a:srgbClr val="001158"/>
                </a:solidFill>
                <a:latin typeface="Georgia"/>
              </a:rPr>
              <a:t>to model for an LCA practitioner</a:t>
            </a:r>
            <a:endParaRPr lang="en-CH" sz="1600" dirty="0">
              <a:solidFill>
                <a:srgbClr val="001158"/>
              </a:solidFill>
              <a:latin typeface="Georgia"/>
            </a:endParaRPr>
          </a:p>
        </p:txBody>
      </p:sp>
      <p:pic>
        <p:nvPicPr>
          <p:cNvPr id="33" name="Picture 32" descr="A black background with a black square&#10;&#10;Description automatically generated with medium confidence">
            <a:extLst>
              <a:ext uri="{FF2B5EF4-FFF2-40B4-BE49-F238E27FC236}">
                <a16:creationId xmlns:a16="http://schemas.microsoft.com/office/drawing/2014/main" id="{1D9B10DC-775E-DFDF-350C-64C8366401B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877" t="25295" r="22338" b="24613"/>
          <a:stretch/>
        </p:blipFill>
        <p:spPr>
          <a:xfrm>
            <a:off x="6206914" y="2639978"/>
            <a:ext cx="890950" cy="759191"/>
          </a:xfrm>
          <a:prstGeom prst="rect">
            <a:avLst/>
          </a:prstGeom>
        </p:spPr>
      </p:pic>
      <p:cxnSp>
        <p:nvCxnSpPr>
          <p:cNvPr id="41" name="Straight Arrow Connector 40">
            <a:extLst>
              <a:ext uri="{FF2B5EF4-FFF2-40B4-BE49-F238E27FC236}">
                <a16:creationId xmlns:a16="http://schemas.microsoft.com/office/drawing/2014/main" id="{3308801B-0008-B6F4-4598-673A1CCF63A9}"/>
              </a:ext>
            </a:extLst>
          </p:cNvPr>
          <p:cNvCxnSpPr>
            <a:cxnSpLocks/>
            <a:endCxn id="17" idx="1"/>
          </p:cNvCxnSpPr>
          <p:nvPr/>
        </p:nvCxnSpPr>
        <p:spPr>
          <a:xfrm>
            <a:off x="7004839" y="3232864"/>
            <a:ext cx="885960" cy="0"/>
          </a:xfrm>
          <a:prstGeom prst="straightConnector1">
            <a:avLst/>
          </a:prstGeom>
          <a:noFill/>
          <a:ln w="12700" cap="flat" cmpd="sng" algn="ctr">
            <a:solidFill>
              <a:srgbClr val="001158"/>
            </a:solidFill>
            <a:prstDash val="solid"/>
            <a:tailEnd type="triangle"/>
          </a:ln>
          <a:effectLst/>
        </p:spPr>
      </p:cxnSp>
      <p:pic>
        <p:nvPicPr>
          <p:cNvPr id="43" name="Picture 42" descr="A black background with a black square&#10;&#10;Description automatically generated with medium confidence">
            <a:extLst>
              <a:ext uri="{FF2B5EF4-FFF2-40B4-BE49-F238E27FC236}">
                <a16:creationId xmlns:a16="http://schemas.microsoft.com/office/drawing/2014/main" id="{8E65B462-A6E7-676B-9C6C-020D658568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4454" y="3439469"/>
            <a:ext cx="722430" cy="722430"/>
          </a:xfrm>
          <a:prstGeom prst="rect">
            <a:avLst/>
          </a:prstGeom>
        </p:spPr>
      </p:pic>
      <p:cxnSp>
        <p:nvCxnSpPr>
          <p:cNvPr id="47" name="Straight Arrow Connector 46">
            <a:extLst>
              <a:ext uri="{FF2B5EF4-FFF2-40B4-BE49-F238E27FC236}">
                <a16:creationId xmlns:a16="http://schemas.microsoft.com/office/drawing/2014/main" id="{DB3ACC71-5066-9451-81D2-5138FEC8EEFA}"/>
              </a:ext>
            </a:extLst>
          </p:cNvPr>
          <p:cNvCxnSpPr>
            <a:cxnSpLocks/>
            <a:endCxn id="17" idx="1"/>
          </p:cNvCxnSpPr>
          <p:nvPr/>
        </p:nvCxnSpPr>
        <p:spPr>
          <a:xfrm flipV="1">
            <a:off x="7281079" y="3232864"/>
            <a:ext cx="609720" cy="438547"/>
          </a:xfrm>
          <a:prstGeom prst="straightConnector1">
            <a:avLst/>
          </a:prstGeom>
          <a:noFill/>
          <a:ln w="12700" cap="flat" cmpd="sng" algn="ctr">
            <a:solidFill>
              <a:srgbClr val="001158"/>
            </a:solidFill>
            <a:prstDash val="solid"/>
            <a:tailEnd type="triangle"/>
          </a:ln>
          <a:effectLst/>
        </p:spPr>
      </p:cxnSp>
      <p:sp>
        <p:nvSpPr>
          <p:cNvPr id="52" name="TextBox 51">
            <a:extLst>
              <a:ext uri="{FF2B5EF4-FFF2-40B4-BE49-F238E27FC236}">
                <a16:creationId xmlns:a16="http://schemas.microsoft.com/office/drawing/2014/main" id="{295691A6-031A-BCE3-0BB8-FF8A76F875BF}"/>
              </a:ext>
            </a:extLst>
          </p:cNvPr>
          <p:cNvSpPr txBox="1"/>
          <p:nvPr/>
        </p:nvSpPr>
        <p:spPr>
          <a:xfrm>
            <a:off x="4623097" y="4797672"/>
            <a:ext cx="2223467" cy="710552"/>
          </a:xfrm>
          <a:prstGeom prst="rect">
            <a:avLst/>
          </a:prstGeom>
          <a:noFill/>
        </p:spPr>
        <p:txBody>
          <a:bodyPr wrap="none" lIns="108000" tIns="108000" rIns="108000" bIns="108000" rtlCol="0">
            <a:spAutoFit/>
          </a:bodyPr>
          <a:lstStyle/>
          <a:p>
            <a:pPr algn="ctr"/>
            <a:r>
              <a:rPr lang="en-US" sz="1600" dirty="0">
                <a:solidFill>
                  <a:srgbClr val="FF0000"/>
                </a:solidFill>
                <a:latin typeface="Georgia"/>
              </a:rPr>
              <a:t>Power plant efficiency</a:t>
            </a:r>
          </a:p>
          <a:p>
            <a:pPr algn="ctr"/>
            <a:r>
              <a:rPr lang="en-US" sz="1600" dirty="0">
                <a:solidFill>
                  <a:srgbClr val="FF0000"/>
                </a:solidFill>
                <a:latin typeface="Georgia"/>
              </a:rPr>
              <a:t>Difficult</a:t>
            </a:r>
            <a:endParaRPr lang="en-CH" sz="1600" dirty="0">
              <a:solidFill>
                <a:srgbClr val="FF0000"/>
              </a:solidFill>
              <a:latin typeface="Georgia"/>
            </a:endParaRPr>
          </a:p>
        </p:txBody>
      </p:sp>
      <p:cxnSp>
        <p:nvCxnSpPr>
          <p:cNvPr id="54" name="Elbow Connector 53">
            <a:extLst>
              <a:ext uri="{FF2B5EF4-FFF2-40B4-BE49-F238E27FC236}">
                <a16:creationId xmlns:a16="http://schemas.microsoft.com/office/drawing/2014/main" id="{E51D29C6-2533-5ED8-410D-04DA6566FAA3}"/>
              </a:ext>
            </a:extLst>
          </p:cNvPr>
          <p:cNvCxnSpPr>
            <a:stCxn id="43" idx="2"/>
            <a:endCxn id="52" idx="0"/>
          </p:cNvCxnSpPr>
          <p:nvPr/>
        </p:nvCxnSpPr>
        <p:spPr>
          <a:xfrm rot="5400000">
            <a:off x="6012364" y="3884366"/>
            <a:ext cx="635773" cy="1190838"/>
          </a:xfrm>
          <a:prstGeom prst="bentConnector3">
            <a:avLst>
              <a:gd name="adj1" fmla="val 59919"/>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Arc 55">
            <a:extLst>
              <a:ext uri="{FF2B5EF4-FFF2-40B4-BE49-F238E27FC236}">
                <a16:creationId xmlns:a16="http://schemas.microsoft.com/office/drawing/2014/main" id="{CC4D8E37-76C2-F7B0-B41B-624A9A578764}"/>
              </a:ext>
            </a:extLst>
          </p:cNvPr>
          <p:cNvSpPr/>
          <p:nvPr/>
        </p:nvSpPr>
        <p:spPr>
          <a:xfrm rot="6880767">
            <a:off x="6752683" y="2555875"/>
            <a:ext cx="1618255" cy="1573253"/>
          </a:xfrm>
          <a:prstGeom prst="arc">
            <a:avLst/>
          </a:prstGeom>
          <a:ln w="28575">
            <a:solidFill>
              <a:schemeClr val="accent4">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Tree>
    <p:extLst>
      <p:ext uri="{BB962C8B-B14F-4D97-AF65-F5344CB8AC3E}">
        <p14:creationId xmlns:p14="http://schemas.microsoft.com/office/powerpoint/2010/main" val="33703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Effect transition="in" filter="fade">
                                      <p:cBhvr>
                                        <p:cTn id="19" dur="500"/>
                                        <p:tgtEl>
                                          <p:spTgt spid="9">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animEffect transition="in" filter="fade">
                                      <p:cBhvr>
                                        <p:cTn id="22" dur="500"/>
                                        <p:tgtEl>
                                          <p:spTgt spid="9">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animEffect transition="in" filter="fade">
                                      <p:cBhvr>
                                        <p:cTn id="27" dur="500"/>
                                        <p:tgtEl>
                                          <p:spTgt spid="9">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5" grpId="0"/>
      <p:bldP spid="46" grpId="0"/>
      <p:bldP spid="5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8262A-B9C3-4946-A117-D9D5DE1AF5C9}"/>
              </a:ext>
            </a:extLst>
          </p:cNvPr>
          <p:cNvSpPr>
            <a:spLocks noGrp="1"/>
          </p:cNvSpPr>
          <p:nvPr>
            <p:ph type="title"/>
          </p:nvPr>
        </p:nvSpPr>
        <p:spPr/>
        <p:txBody>
          <a:bodyPr>
            <a:normAutofit/>
          </a:bodyPr>
          <a:lstStyle/>
          <a:p>
            <a:r>
              <a:rPr lang="en-US" sz="2600" dirty="0"/>
              <a:t>Terminology “</a:t>
            </a:r>
            <a:r>
              <a:rPr lang="en-US" sz="2600" dirty="0" err="1"/>
              <a:t>pLCI</a:t>
            </a:r>
            <a:r>
              <a:rPr lang="en-US" sz="2600" dirty="0"/>
              <a:t> database”</a:t>
            </a:r>
            <a:endParaRPr lang="en-CH" sz="2600" dirty="0"/>
          </a:p>
        </p:txBody>
      </p:sp>
      <p:sp>
        <p:nvSpPr>
          <p:cNvPr id="9" name="Slide Number Placeholder 8">
            <a:extLst>
              <a:ext uri="{FF2B5EF4-FFF2-40B4-BE49-F238E27FC236}">
                <a16:creationId xmlns:a16="http://schemas.microsoft.com/office/drawing/2014/main" id="{1B801021-8878-2E70-9F23-823B66A5BBC4}"/>
              </a:ext>
            </a:extLst>
          </p:cNvPr>
          <p:cNvSpPr>
            <a:spLocks noGrp="1"/>
          </p:cNvSpPr>
          <p:nvPr>
            <p:ph type="sldNum" sz="quarter" idx="19"/>
          </p:nvPr>
        </p:nvSpPr>
        <p:spPr/>
        <p:txBody>
          <a:bodyPr/>
          <a:lstStyle/>
          <a:p>
            <a:fld id="{5EE7099E-8998-4851-915A-4F4831808297}" type="slidenum">
              <a:rPr lang="nl-NL" smtClean="0"/>
              <a:pPr/>
              <a:t>11</a:t>
            </a:fld>
            <a:endParaRPr lang="nl-NL"/>
          </a:p>
        </p:txBody>
      </p:sp>
      <p:sp>
        <p:nvSpPr>
          <p:cNvPr id="3" name="Vertical Text Placeholder 2">
            <a:extLst>
              <a:ext uri="{FF2B5EF4-FFF2-40B4-BE49-F238E27FC236}">
                <a16:creationId xmlns:a16="http://schemas.microsoft.com/office/drawing/2014/main" id="{258856A4-8377-4842-B0B9-1A5D3998F612}"/>
              </a:ext>
            </a:extLst>
          </p:cNvPr>
          <p:cNvSpPr>
            <a:spLocks noGrp="1"/>
          </p:cNvSpPr>
          <p:nvPr>
            <p:ph sz="quarter" idx="20"/>
          </p:nvPr>
        </p:nvSpPr>
        <p:spPr/>
        <p:txBody>
          <a:bodyPr>
            <a:normAutofit/>
          </a:bodyPr>
          <a:lstStyle/>
          <a:p>
            <a:endParaRPr lang="en-US" sz="2799" dirty="0">
              <a:latin typeface="+mn-lt"/>
            </a:endParaRPr>
          </a:p>
          <a:p>
            <a:r>
              <a:rPr lang="en-US" sz="2799" dirty="0" err="1">
                <a:latin typeface="+mn-lt"/>
              </a:rPr>
              <a:t>pLCI</a:t>
            </a:r>
            <a:r>
              <a:rPr lang="en-US" sz="2799" dirty="0">
                <a:latin typeface="+mn-lt"/>
              </a:rPr>
              <a:t> database = </a:t>
            </a:r>
            <a:r>
              <a:rPr lang="en-US" sz="2799" b="1" i="1" dirty="0">
                <a:latin typeface="+mn-lt"/>
              </a:rPr>
              <a:t>prospective life cycle inventory database </a:t>
            </a:r>
          </a:p>
          <a:p>
            <a:pPr lvl="2"/>
            <a:endParaRPr lang="en-US" sz="2399" dirty="0">
              <a:latin typeface="+mn-lt"/>
            </a:endParaRPr>
          </a:p>
          <a:p>
            <a:pPr lvl="2"/>
            <a:r>
              <a:rPr lang="en-US" sz="2399" dirty="0">
                <a:latin typeface="+mn-lt"/>
              </a:rPr>
              <a:t>The difference with a regular LCI database is that it represents the economy, industrial activities, and trade for a </a:t>
            </a:r>
            <a:r>
              <a:rPr lang="en-US" sz="2399" b="1" dirty="0">
                <a:latin typeface="+mn-lt"/>
              </a:rPr>
              <a:t>future point in time </a:t>
            </a:r>
            <a:r>
              <a:rPr lang="en-US" sz="2399" dirty="0">
                <a:latin typeface="+mn-lt"/>
              </a:rPr>
              <a:t>under a given </a:t>
            </a:r>
            <a:r>
              <a:rPr lang="en-US" sz="2399" b="1" dirty="0">
                <a:latin typeface="+mn-lt"/>
              </a:rPr>
              <a:t>scenario</a:t>
            </a:r>
            <a:r>
              <a:rPr lang="en-US" sz="2399" dirty="0">
                <a:latin typeface="+mn-lt"/>
              </a:rPr>
              <a:t>.</a:t>
            </a:r>
            <a:endParaRPr lang="en-CH" sz="2799" dirty="0">
              <a:latin typeface="+mn-lt"/>
            </a:endParaRPr>
          </a:p>
          <a:p>
            <a:endParaRPr lang="en-US" sz="2799" dirty="0">
              <a:latin typeface="+mn-lt"/>
            </a:endParaRPr>
          </a:p>
          <a:p>
            <a:pPr marL="180885" lvl="1" indent="0">
              <a:buNone/>
            </a:pPr>
            <a:endParaRPr lang="en-US" sz="2599" dirty="0">
              <a:latin typeface="+mn-lt"/>
            </a:endParaRPr>
          </a:p>
        </p:txBody>
      </p:sp>
      <p:grpSp>
        <p:nvGrpSpPr>
          <p:cNvPr id="4" name="Group 3">
            <a:extLst>
              <a:ext uri="{FF2B5EF4-FFF2-40B4-BE49-F238E27FC236}">
                <a16:creationId xmlns:a16="http://schemas.microsoft.com/office/drawing/2014/main" id="{9B1F61EB-A9A1-FB16-9E59-58B77CAAAF60}"/>
              </a:ext>
            </a:extLst>
          </p:cNvPr>
          <p:cNvGrpSpPr/>
          <p:nvPr/>
        </p:nvGrpSpPr>
        <p:grpSpPr>
          <a:xfrm>
            <a:off x="6989052" y="2151587"/>
            <a:ext cx="4288826" cy="3263835"/>
            <a:chOff x="274410" y="1030307"/>
            <a:chExt cx="4288826" cy="3263835"/>
          </a:xfrm>
        </p:grpSpPr>
        <p:grpSp>
          <p:nvGrpSpPr>
            <p:cNvPr id="5" name="object 2">
              <a:extLst>
                <a:ext uri="{FF2B5EF4-FFF2-40B4-BE49-F238E27FC236}">
                  <a16:creationId xmlns:a16="http://schemas.microsoft.com/office/drawing/2014/main" id="{5A4232EC-9E5A-EF05-EF74-93087436C9B0}"/>
                </a:ext>
              </a:extLst>
            </p:cNvPr>
            <p:cNvGrpSpPr/>
            <p:nvPr/>
          </p:nvGrpSpPr>
          <p:grpSpPr>
            <a:xfrm>
              <a:off x="332231" y="1030307"/>
              <a:ext cx="4231005" cy="3030220"/>
              <a:chOff x="332231" y="1030307"/>
              <a:chExt cx="4231005" cy="3030220"/>
            </a:xfrm>
          </p:grpSpPr>
          <p:sp>
            <p:nvSpPr>
              <p:cNvPr id="11" name="object 3">
                <a:extLst>
                  <a:ext uri="{FF2B5EF4-FFF2-40B4-BE49-F238E27FC236}">
                    <a16:creationId xmlns:a16="http://schemas.microsoft.com/office/drawing/2014/main" id="{4CACD03E-B5E9-1F02-1FBD-1D17AF09BD21}"/>
                  </a:ext>
                </a:extLst>
              </p:cNvPr>
              <p:cNvSpPr/>
              <p:nvPr/>
            </p:nvSpPr>
            <p:spPr>
              <a:xfrm>
                <a:off x="3480851" y="3230897"/>
                <a:ext cx="775628" cy="778720"/>
              </a:xfrm>
              <a:prstGeom prst="rect">
                <a:avLst/>
              </a:prstGeom>
              <a:blipFill>
                <a:blip r:embed="rId3" cstate="print"/>
                <a:stretch>
                  <a:fillRect/>
                </a:stretch>
              </a:blipFill>
            </p:spPr>
            <p:txBody>
              <a:bodyPr wrap="square" lIns="0" tIns="0" rIns="0" bIns="0" rtlCol="0"/>
              <a:lstStyle/>
              <a:p>
                <a:endParaRPr/>
              </a:p>
            </p:txBody>
          </p:sp>
          <p:sp>
            <p:nvSpPr>
              <p:cNvPr id="12" name="object 4">
                <a:extLst>
                  <a:ext uri="{FF2B5EF4-FFF2-40B4-BE49-F238E27FC236}">
                    <a16:creationId xmlns:a16="http://schemas.microsoft.com/office/drawing/2014/main" id="{B7AE4449-51B4-30C1-3F4B-E4DC82FD3EF9}"/>
                  </a:ext>
                </a:extLst>
              </p:cNvPr>
              <p:cNvSpPr/>
              <p:nvPr/>
            </p:nvSpPr>
            <p:spPr>
              <a:xfrm>
                <a:off x="2505455" y="2785872"/>
                <a:ext cx="1246632" cy="1249680"/>
              </a:xfrm>
              <a:prstGeom prst="rect">
                <a:avLst/>
              </a:prstGeom>
              <a:blipFill>
                <a:blip r:embed="rId4" cstate="print"/>
                <a:stretch>
                  <a:fillRect/>
                </a:stretch>
              </a:blipFill>
            </p:spPr>
            <p:txBody>
              <a:bodyPr wrap="square" lIns="0" tIns="0" rIns="0" bIns="0" rtlCol="0"/>
              <a:lstStyle/>
              <a:p>
                <a:endParaRPr/>
              </a:p>
            </p:txBody>
          </p:sp>
          <p:sp>
            <p:nvSpPr>
              <p:cNvPr id="13" name="object 5">
                <a:extLst>
                  <a:ext uri="{FF2B5EF4-FFF2-40B4-BE49-F238E27FC236}">
                    <a16:creationId xmlns:a16="http://schemas.microsoft.com/office/drawing/2014/main" id="{61C4E194-2F9C-6F94-29A5-2663954C2059}"/>
                  </a:ext>
                </a:extLst>
              </p:cNvPr>
              <p:cNvSpPr/>
              <p:nvPr/>
            </p:nvSpPr>
            <p:spPr>
              <a:xfrm>
                <a:off x="801623" y="1539239"/>
                <a:ext cx="2520695" cy="2520695"/>
              </a:xfrm>
              <a:prstGeom prst="rect">
                <a:avLst/>
              </a:prstGeom>
              <a:blipFill>
                <a:blip r:embed="rId5" cstate="print"/>
                <a:stretch>
                  <a:fillRect/>
                </a:stretch>
              </a:blipFill>
            </p:spPr>
            <p:txBody>
              <a:bodyPr wrap="square" lIns="0" tIns="0" rIns="0" bIns="0" rtlCol="0"/>
              <a:lstStyle/>
              <a:p>
                <a:endParaRPr/>
              </a:p>
            </p:txBody>
          </p:sp>
          <p:sp>
            <p:nvSpPr>
              <p:cNvPr id="14" name="object 6">
                <a:extLst>
                  <a:ext uri="{FF2B5EF4-FFF2-40B4-BE49-F238E27FC236}">
                    <a16:creationId xmlns:a16="http://schemas.microsoft.com/office/drawing/2014/main" id="{DA16ED01-8C12-39AE-A973-C220F41DC1ED}"/>
                  </a:ext>
                </a:extLst>
              </p:cNvPr>
              <p:cNvSpPr/>
              <p:nvPr/>
            </p:nvSpPr>
            <p:spPr>
              <a:xfrm>
                <a:off x="1461515" y="2766079"/>
                <a:ext cx="1475740" cy="797560"/>
              </a:xfrm>
              <a:custGeom>
                <a:avLst/>
                <a:gdLst/>
                <a:ahLst/>
                <a:cxnLst/>
                <a:rect l="l" t="t" r="r" b="b"/>
                <a:pathLst>
                  <a:path w="1475739" h="797560">
                    <a:moveTo>
                      <a:pt x="1014984" y="192004"/>
                    </a:moveTo>
                    <a:lnTo>
                      <a:pt x="1026441" y="142990"/>
                    </a:lnTo>
                    <a:lnTo>
                      <a:pt x="1043781" y="97167"/>
                    </a:lnTo>
                    <a:lnTo>
                      <a:pt x="1072884" y="57773"/>
                    </a:lnTo>
                    <a:lnTo>
                      <a:pt x="1119632" y="28047"/>
                    </a:lnTo>
                    <a:lnTo>
                      <a:pt x="1156165" y="16439"/>
                    </a:lnTo>
                    <a:lnTo>
                      <a:pt x="1199282" y="8430"/>
                    </a:lnTo>
                    <a:lnTo>
                      <a:pt x="1247887" y="3421"/>
                    </a:lnTo>
                    <a:lnTo>
                      <a:pt x="1300882" y="810"/>
                    </a:lnTo>
                    <a:lnTo>
                      <a:pt x="1357170" y="0"/>
                    </a:lnTo>
                    <a:lnTo>
                      <a:pt x="1415652" y="388"/>
                    </a:lnTo>
                    <a:lnTo>
                      <a:pt x="1475232" y="1377"/>
                    </a:lnTo>
                  </a:path>
                  <a:path w="1475739" h="797560">
                    <a:moveTo>
                      <a:pt x="1164336" y="784840"/>
                    </a:moveTo>
                    <a:lnTo>
                      <a:pt x="1181352" y="771654"/>
                    </a:lnTo>
                    <a:lnTo>
                      <a:pt x="1199784" y="759932"/>
                    </a:lnTo>
                    <a:lnTo>
                      <a:pt x="1221003" y="751139"/>
                    </a:lnTo>
                    <a:lnTo>
                      <a:pt x="1246378" y="746740"/>
                    </a:lnTo>
                    <a:lnTo>
                      <a:pt x="1277363" y="755570"/>
                    </a:lnTo>
                    <a:lnTo>
                      <a:pt x="1318274" y="775775"/>
                    </a:lnTo>
                    <a:lnTo>
                      <a:pt x="1357788" y="794042"/>
                    </a:lnTo>
                    <a:lnTo>
                      <a:pt x="1384586" y="797056"/>
                    </a:lnTo>
                    <a:lnTo>
                      <a:pt x="1387348" y="771505"/>
                    </a:lnTo>
                  </a:path>
                  <a:path w="1475739" h="797560">
                    <a:moveTo>
                      <a:pt x="313944" y="304780"/>
                    </a:moveTo>
                    <a:lnTo>
                      <a:pt x="273675" y="318252"/>
                    </a:lnTo>
                    <a:lnTo>
                      <a:pt x="233537" y="334165"/>
                    </a:lnTo>
                    <a:lnTo>
                      <a:pt x="193661" y="354911"/>
                    </a:lnTo>
                    <a:lnTo>
                      <a:pt x="154178" y="382885"/>
                    </a:lnTo>
                    <a:lnTo>
                      <a:pt x="122940" y="411667"/>
                    </a:lnTo>
                    <a:lnTo>
                      <a:pt x="91970" y="445381"/>
                    </a:lnTo>
                    <a:lnTo>
                      <a:pt x="61201" y="482801"/>
                    </a:lnTo>
                    <a:lnTo>
                      <a:pt x="30567" y="522703"/>
                    </a:lnTo>
                    <a:lnTo>
                      <a:pt x="0" y="563860"/>
                    </a:lnTo>
                  </a:path>
                </a:pathLst>
              </a:custGeom>
              <a:ln w="9144">
                <a:solidFill>
                  <a:srgbClr val="FFFFFF"/>
                </a:solidFill>
              </a:ln>
            </p:spPr>
            <p:txBody>
              <a:bodyPr wrap="square" lIns="0" tIns="0" rIns="0" bIns="0" rtlCol="0"/>
              <a:lstStyle/>
              <a:p>
                <a:endParaRPr/>
              </a:p>
            </p:txBody>
          </p:sp>
          <p:sp>
            <p:nvSpPr>
              <p:cNvPr id="15" name="object 7">
                <a:extLst>
                  <a:ext uri="{FF2B5EF4-FFF2-40B4-BE49-F238E27FC236}">
                    <a16:creationId xmlns:a16="http://schemas.microsoft.com/office/drawing/2014/main" id="{8CDE315E-996E-E03D-43F4-2C7DB9B22B38}"/>
                  </a:ext>
                </a:extLst>
              </p:cNvPr>
              <p:cNvSpPr/>
              <p:nvPr/>
            </p:nvSpPr>
            <p:spPr>
              <a:xfrm>
                <a:off x="893063" y="2514600"/>
                <a:ext cx="249935" cy="115824"/>
              </a:xfrm>
              <a:prstGeom prst="rect">
                <a:avLst/>
              </a:prstGeom>
              <a:blipFill>
                <a:blip r:embed="rId6" cstate="print"/>
                <a:stretch>
                  <a:fillRect/>
                </a:stretch>
              </a:blipFill>
            </p:spPr>
            <p:txBody>
              <a:bodyPr wrap="square" lIns="0" tIns="0" rIns="0" bIns="0" rtlCol="0"/>
              <a:lstStyle/>
              <a:p>
                <a:endParaRPr/>
              </a:p>
            </p:txBody>
          </p:sp>
          <p:sp>
            <p:nvSpPr>
              <p:cNvPr id="16" name="object 8">
                <a:extLst>
                  <a:ext uri="{FF2B5EF4-FFF2-40B4-BE49-F238E27FC236}">
                    <a16:creationId xmlns:a16="http://schemas.microsoft.com/office/drawing/2014/main" id="{D1336FC7-A18D-22D5-C36E-9DD7358E44CD}"/>
                  </a:ext>
                </a:extLst>
              </p:cNvPr>
              <p:cNvSpPr/>
              <p:nvPr/>
            </p:nvSpPr>
            <p:spPr>
              <a:xfrm>
                <a:off x="982980" y="2272315"/>
                <a:ext cx="607060" cy="73660"/>
              </a:xfrm>
              <a:custGeom>
                <a:avLst/>
                <a:gdLst/>
                <a:ahLst/>
                <a:cxnLst/>
                <a:rect l="l" t="t" r="r" b="b"/>
                <a:pathLst>
                  <a:path w="607060" h="73660">
                    <a:moveTo>
                      <a:pt x="606551" y="55467"/>
                    </a:moveTo>
                    <a:lnTo>
                      <a:pt x="579874" y="63809"/>
                    </a:lnTo>
                    <a:lnTo>
                      <a:pt x="553624" y="70294"/>
                    </a:lnTo>
                    <a:lnTo>
                      <a:pt x="528185" y="73112"/>
                    </a:lnTo>
                    <a:lnTo>
                      <a:pt x="503935" y="70453"/>
                    </a:lnTo>
                    <a:lnTo>
                      <a:pt x="489078" y="58598"/>
                    </a:lnTo>
                    <a:lnTo>
                      <a:pt x="480806" y="39624"/>
                    </a:lnTo>
                    <a:lnTo>
                      <a:pt x="462698" y="20125"/>
                    </a:lnTo>
                    <a:lnTo>
                      <a:pt x="418338" y="6699"/>
                    </a:lnTo>
                    <a:lnTo>
                      <a:pt x="341065" y="1170"/>
                    </a:lnTo>
                    <a:lnTo>
                      <a:pt x="293160" y="131"/>
                    </a:lnTo>
                    <a:lnTo>
                      <a:pt x="240377" y="0"/>
                    </a:lnTo>
                    <a:lnTo>
                      <a:pt x="183693" y="594"/>
                    </a:lnTo>
                    <a:lnTo>
                      <a:pt x="124085" y="1734"/>
                    </a:lnTo>
                    <a:lnTo>
                      <a:pt x="62528" y="3237"/>
                    </a:lnTo>
                    <a:lnTo>
                      <a:pt x="0" y="4921"/>
                    </a:lnTo>
                  </a:path>
                </a:pathLst>
              </a:custGeom>
              <a:ln w="9144">
                <a:solidFill>
                  <a:srgbClr val="FFFFFF"/>
                </a:solidFill>
              </a:ln>
            </p:spPr>
            <p:txBody>
              <a:bodyPr wrap="square" lIns="0" tIns="0" rIns="0" bIns="0" rtlCol="0"/>
              <a:lstStyle/>
              <a:p>
                <a:endParaRPr/>
              </a:p>
            </p:txBody>
          </p:sp>
          <p:sp>
            <p:nvSpPr>
              <p:cNvPr id="17" name="object 9">
                <a:extLst>
                  <a:ext uri="{FF2B5EF4-FFF2-40B4-BE49-F238E27FC236}">
                    <a16:creationId xmlns:a16="http://schemas.microsoft.com/office/drawing/2014/main" id="{3085DFC6-85BF-8D17-72BE-2CB72F8DA780}"/>
                  </a:ext>
                </a:extLst>
              </p:cNvPr>
              <p:cNvSpPr/>
              <p:nvPr/>
            </p:nvSpPr>
            <p:spPr>
              <a:xfrm>
                <a:off x="2459736" y="2173223"/>
                <a:ext cx="85344" cy="137160"/>
              </a:xfrm>
              <a:prstGeom prst="rect">
                <a:avLst/>
              </a:prstGeom>
              <a:blipFill>
                <a:blip r:embed="rId7" cstate="print"/>
                <a:stretch>
                  <a:fillRect/>
                </a:stretch>
              </a:blipFill>
            </p:spPr>
            <p:txBody>
              <a:bodyPr wrap="square" lIns="0" tIns="0" rIns="0" bIns="0" rtlCol="0"/>
              <a:lstStyle/>
              <a:p>
                <a:endParaRPr/>
              </a:p>
            </p:txBody>
          </p:sp>
          <p:sp>
            <p:nvSpPr>
              <p:cNvPr id="18" name="object 10">
                <a:extLst>
                  <a:ext uri="{FF2B5EF4-FFF2-40B4-BE49-F238E27FC236}">
                    <a16:creationId xmlns:a16="http://schemas.microsoft.com/office/drawing/2014/main" id="{CDC9907F-9BB3-9A17-D1EA-CA1AF87C54DF}"/>
                  </a:ext>
                </a:extLst>
              </p:cNvPr>
              <p:cNvSpPr/>
              <p:nvPr/>
            </p:nvSpPr>
            <p:spPr>
              <a:xfrm>
                <a:off x="2497836" y="1991867"/>
                <a:ext cx="707390" cy="594360"/>
              </a:xfrm>
              <a:custGeom>
                <a:avLst/>
                <a:gdLst/>
                <a:ahLst/>
                <a:cxnLst/>
                <a:rect l="l" t="t" r="r" b="b"/>
                <a:pathLst>
                  <a:path w="707389" h="594360">
                    <a:moveTo>
                      <a:pt x="320928" y="0"/>
                    </a:moveTo>
                    <a:lnTo>
                      <a:pt x="339522" y="40862"/>
                    </a:lnTo>
                    <a:lnTo>
                      <a:pt x="352996" y="80010"/>
                    </a:lnTo>
                    <a:lnTo>
                      <a:pt x="356183" y="115728"/>
                    </a:lnTo>
                    <a:lnTo>
                      <a:pt x="343915" y="146304"/>
                    </a:lnTo>
                    <a:lnTo>
                      <a:pt x="308961" y="172985"/>
                    </a:lnTo>
                    <a:lnTo>
                      <a:pt x="256111" y="196119"/>
                    </a:lnTo>
                    <a:lnTo>
                      <a:pt x="197951" y="212633"/>
                    </a:lnTo>
                    <a:lnTo>
                      <a:pt x="147065" y="219456"/>
                    </a:lnTo>
                    <a:lnTo>
                      <a:pt x="106227" y="214449"/>
                    </a:lnTo>
                    <a:lnTo>
                      <a:pt x="68865" y="199691"/>
                    </a:lnTo>
                    <a:lnTo>
                      <a:pt x="33837" y="178433"/>
                    </a:lnTo>
                    <a:lnTo>
                      <a:pt x="0" y="153924"/>
                    </a:lnTo>
                  </a:path>
                  <a:path w="707389" h="594360">
                    <a:moveTo>
                      <a:pt x="381888" y="594360"/>
                    </a:moveTo>
                    <a:lnTo>
                      <a:pt x="378186" y="568896"/>
                    </a:lnTo>
                    <a:lnTo>
                      <a:pt x="380174" y="544861"/>
                    </a:lnTo>
                    <a:lnTo>
                      <a:pt x="393497" y="523636"/>
                    </a:lnTo>
                    <a:lnTo>
                      <a:pt x="455617" y="498121"/>
                    </a:lnTo>
                    <a:lnTo>
                      <a:pt x="495845" y="491706"/>
                    </a:lnTo>
                    <a:lnTo>
                      <a:pt x="542798" y="486949"/>
                    </a:lnTo>
                    <a:lnTo>
                      <a:pt x="594788" y="483441"/>
                    </a:lnTo>
                    <a:lnTo>
                      <a:pt x="650129" y="480773"/>
                    </a:lnTo>
                    <a:lnTo>
                      <a:pt x="707136" y="478536"/>
                    </a:lnTo>
                  </a:path>
                  <a:path w="707389" h="594360">
                    <a:moveTo>
                      <a:pt x="325627" y="176783"/>
                    </a:moveTo>
                    <a:lnTo>
                      <a:pt x="319543" y="211199"/>
                    </a:lnTo>
                    <a:lnTo>
                      <a:pt x="315150" y="246840"/>
                    </a:lnTo>
                    <a:lnTo>
                      <a:pt x="314090" y="284886"/>
                    </a:lnTo>
                    <a:lnTo>
                      <a:pt x="318007" y="326517"/>
                    </a:lnTo>
                    <a:lnTo>
                      <a:pt x="327921" y="372516"/>
                    </a:lnTo>
                    <a:lnTo>
                      <a:pt x="342836" y="422100"/>
                    </a:lnTo>
                    <a:lnTo>
                      <a:pt x="361084" y="474089"/>
                    </a:lnTo>
                    <a:lnTo>
                      <a:pt x="381000" y="527304"/>
                    </a:lnTo>
                  </a:path>
                </a:pathLst>
              </a:custGeom>
              <a:ln w="9144">
                <a:solidFill>
                  <a:srgbClr val="FFFFFF"/>
                </a:solidFill>
              </a:ln>
            </p:spPr>
            <p:txBody>
              <a:bodyPr wrap="square" lIns="0" tIns="0" rIns="0" bIns="0" rtlCol="0"/>
              <a:lstStyle/>
              <a:p>
                <a:endParaRPr/>
              </a:p>
            </p:txBody>
          </p:sp>
          <p:sp>
            <p:nvSpPr>
              <p:cNvPr id="19" name="object 11">
                <a:extLst>
                  <a:ext uri="{FF2B5EF4-FFF2-40B4-BE49-F238E27FC236}">
                    <a16:creationId xmlns:a16="http://schemas.microsoft.com/office/drawing/2014/main" id="{B8D625B8-C959-52AB-0FE8-F55B7695A794}"/>
                  </a:ext>
                </a:extLst>
              </p:cNvPr>
              <p:cNvSpPr/>
              <p:nvPr/>
            </p:nvSpPr>
            <p:spPr>
              <a:xfrm>
                <a:off x="969264" y="2066543"/>
                <a:ext cx="332740" cy="615950"/>
              </a:xfrm>
              <a:custGeom>
                <a:avLst/>
                <a:gdLst/>
                <a:ahLst/>
                <a:cxnLst/>
                <a:rect l="l" t="t" r="r" b="b"/>
                <a:pathLst>
                  <a:path w="332740" h="615950">
                    <a:moveTo>
                      <a:pt x="112776" y="565404"/>
                    </a:moveTo>
                    <a:lnTo>
                      <a:pt x="108343" y="545820"/>
                    </a:lnTo>
                    <a:lnTo>
                      <a:pt x="96253" y="529831"/>
                    </a:lnTo>
                    <a:lnTo>
                      <a:pt x="78333" y="519061"/>
                    </a:lnTo>
                    <a:lnTo>
                      <a:pt x="56388" y="515112"/>
                    </a:lnTo>
                    <a:lnTo>
                      <a:pt x="34429" y="519061"/>
                    </a:lnTo>
                    <a:lnTo>
                      <a:pt x="16510" y="529831"/>
                    </a:lnTo>
                    <a:lnTo>
                      <a:pt x="4419" y="545820"/>
                    </a:lnTo>
                    <a:lnTo>
                      <a:pt x="0" y="565404"/>
                    </a:lnTo>
                    <a:lnTo>
                      <a:pt x="4419" y="585000"/>
                    </a:lnTo>
                    <a:lnTo>
                      <a:pt x="16510" y="600989"/>
                    </a:lnTo>
                    <a:lnTo>
                      <a:pt x="34429" y="611759"/>
                    </a:lnTo>
                    <a:lnTo>
                      <a:pt x="56388" y="615696"/>
                    </a:lnTo>
                    <a:lnTo>
                      <a:pt x="78333" y="611759"/>
                    </a:lnTo>
                    <a:lnTo>
                      <a:pt x="96253" y="600989"/>
                    </a:lnTo>
                    <a:lnTo>
                      <a:pt x="108343" y="585000"/>
                    </a:lnTo>
                    <a:lnTo>
                      <a:pt x="112776" y="565404"/>
                    </a:lnTo>
                    <a:close/>
                  </a:path>
                  <a:path w="332740" h="615950">
                    <a:moveTo>
                      <a:pt x="280416" y="50292"/>
                    </a:moveTo>
                    <a:lnTo>
                      <a:pt x="275983" y="30708"/>
                    </a:lnTo>
                    <a:lnTo>
                      <a:pt x="263893" y="14719"/>
                    </a:lnTo>
                    <a:lnTo>
                      <a:pt x="245973" y="3949"/>
                    </a:lnTo>
                    <a:lnTo>
                      <a:pt x="224028" y="0"/>
                    </a:lnTo>
                    <a:lnTo>
                      <a:pt x="202069" y="3949"/>
                    </a:lnTo>
                    <a:lnTo>
                      <a:pt x="184150" y="14719"/>
                    </a:lnTo>
                    <a:lnTo>
                      <a:pt x="172059" y="30708"/>
                    </a:lnTo>
                    <a:lnTo>
                      <a:pt x="167640" y="50292"/>
                    </a:lnTo>
                    <a:lnTo>
                      <a:pt x="172059" y="69888"/>
                    </a:lnTo>
                    <a:lnTo>
                      <a:pt x="184150" y="85877"/>
                    </a:lnTo>
                    <a:lnTo>
                      <a:pt x="202069" y="96647"/>
                    </a:lnTo>
                    <a:lnTo>
                      <a:pt x="224028" y="100584"/>
                    </a:lnTo>
                    <a:lnTo>
                      <a:pt x="245973" y="96647"/>
                    </a:lnTo>
                    <a:lnTo>
                      <a:pt x="263893" y="85877"/>
                    </a:lnTo>
                    <a:lnTo>
                      <a:pt x="275983" y="69888"/>
                    </a:lnTo>
                    <a:lnTo>
                      <a:pt x="280416" y="50292"/>
                    </a:lnTo>
                    <a:close/>
                  </a:path>
                  <a:path w="332740" h="615950">
                    <a:moveTo>
                      <a:pt x="332232" y="327660"/>
                    </a:moveTo>
                    <a:lnTo>
                      <a:pt x="327787" y="308076"/>
                    </a:lnTo>
                    <a:lnTo>
                      <a:pt x="315696" y="292087"/>
                    </a:lnTo>
                    <a:lnTo>
                      <a:pt x="297776" y="281317"/>
                    </a:lnTo>
                    <a:lnTo>
                      <a:pt x="275844" y="277368"/>
                    </a:lnTo>
                    <a:lnTo>
                      <a:pt x="253885" y="281317"/>
                    </a:lnTo>
                    <a:lnTo>
                      <a:pt x="235966" y="292087"/>
                    </a:lnTo>
                    <a:lnTo>
                      <a:pt x="223875" y="308076"/>
                    </a:lnTo>
                    <a:lnTo>
                      <a:pt x="219456" y="327660"/>
                    </a:lnTo>
                    <a:lnTo>
                      <a:pt x="223875" y="347256"/>
                    </a:lnTo>
                    <a:lnTo>
                      <a:pt x="235966" y="363245"/>
                    </a:lnTo>
                    <a:lnTo>
                      <a:pt x="253885" y="374015"/>
                    </a:lnTo>
                    <a:lnTo>
                      <a:pt x="275844" y="377952"/>
                    </a:lnTo>
                    <a:lnTo>
                      <a:pt x="297776" y="374015"/>
                    </a:lnTo>
                    <a:lnTo>
                      <a:pt x="315696" y="363245"/>
                    </a:lnTo>
                    <a:lnTo>
                      <a:pt x="327787" y="347256"/>
                    </a:lnTo>
                    <a:lnTo>
                      <a:pt x="332232" y="327660"/>
                    </a:lnTo>
                    <a:close/>
                  </a:path>
                </a:pathLst>
              </a:custGeom>
              <a:solidFill>
                <a:srgbClr val="EB5B00"/>
              </a:solidFill>
            </p:spPr>
            <p:txBody>
              <a:bodyPr wrap="square" lIns="0" tIns="0" rIns="0" bIns="0" rtlCol="0"/>
              <a:lstStyle/>
              <a:p>
                <a:endParaRPr/>
              </a:p>
            </p:txBody>
          </p:sp>
          <p:sp>
            <p:nvSpPr>
              <p:cNvPr id="20" name="object 12">
                <a:extLst>
                  <a:ext uri="{FF2B5EF4-FFF2-40B4-BE49-F238E27FC236}">
                    <a16:creationId xmlns:a16="http://schemas.microsoft.com/office/drawing/2014/main" id="{0C21361B-D5E2-776F-B3CA-015C20829605}"/>
                  </a:ext>
                </a:extLst>
              </p:cNvPr>
              <p:cNvSpPr/>
              <p:nvPr/>
            </p:nvSpPr>
            <p:spPr>
              <a:xfrm>
                <a:off x="1405128" y="3020567"/>
                <a:ext cx="109728" cy="97536"/>
              </a:xfrm>
              <a:prstGeom prst="rect">
                <a:avLst/>
              </a:prstGeom>
              <a:blipFill>
                <a:blip r:embed="rId8" cstate="print"/>
                <a:stretch>
                  <a:fillRect/>
                </a:stretch>
              </a:blipFill>
            </p:spPr>
            <p:txBody>
              <a:bodyPr wrap="square" lIns="0" tIns="0" rIns="0" bIns="0" rtlCol="0"/>
              <a:lstStyle/>
              <a:p>
                <a:endParaRPr/>
              </a:p>
            </p:txBody>
          </p:sp>
          <p:sp>
            <p:nvSpPr>
              <p:cNvPr id="21" name="object 13">
                <a:extLst>
                  <a:ext uri="{FF2B5EF4-FFF2-40B4-BE49-F238E27FC236}">
                    <a16:creationId xmlns:a16="http://schemas.microsoft.com/office/drawing/2014/main" id="{52B25D57-5B25-FDF3-7C67-1F6D07336290}"/>
                  </a:ext>
                </a:extLst>
              </p:cNvPr>
              <p:cNvSpPr/>
              <p:nvPr/>
            </p:nvSpPr>
            <p:spPr>
              <a:xfrm>
                <a:off x="1591056" y="3279647"/>
                <a:ext cx="112775" cy="97536"/>
              </a:xfrm>
              <a:prstGeom prst="rect">
                <a:avLst/>
              </a:prstGeom>
              <a:blipFill>
                <a:blip r:embed="rId9" cstate="print"/>
                <a:stretch>
                  <a:fillRect/>
                </a:stretch>
              </a:blipFill>
            </p:spPr>
            <p:txBody>
              <a:bodyPr wrap="square" lIns="0" tIns="0" rIns="0" bIns="0" rtlCol="0"/>
              <a:lstStyle/>
              <a:p>
                <a:endParaRPr/>
              </a:p>
            </p:txBody>
          </p:sp>
          <p:sp>
            <p:nvSpPr>
              <p:cNvPr id="22" name="object 14">
                <a:extLst>
                  <a:ext uri="{FF2B5EF4-FFF2-40B4-BE49-F238E27FC236}">
                    <a16:creationId xmlns:a16="http://schemas.microsoft.com/office/drawing/2014/main" id="{CFC7AF44-1370-79BD-8F82-5AFAFBF642B3}"/>
                  </a:ext>
                </a:extLst>
              </p:cNvPr>
              <p:cNvSpPr/>
              <p:nvPr/>
            </p:nvSpPr>
            <p:spPr>
              <a:xfrm>
                <a:off x="1719071" y="3148583"/>
                <a:ext cx="112775" cy="100583"/>
              </a:xfrm>
              <a:prstGeom prst="rect">
                <a:avLst/>
              </a:prstGeom>
              <a:blipFill>
                <a:blip r:embed="rId10" cstate="print"/>
                <a:stretch>
                  <a:fillRect/>
                </a:stretch>
              </a:blipFill>
            </p:spPr>
            <p:txBody>
              <a:bodyPr wrap="square" lIns="0" tIns="0" rIns="0" bIns="0" rtlCol="0"/>
              <a:lstStyle/>
              <a:p>
                <a:endParaRPr/>
              </a:p>
            </p:txBody>
          </p:sp>
          <p:sp>
            <p:nvSpPr>
              <p:cNvPr id="23" name="object 15">
                <a:extLst>
                  <a:ext uri="{FF2B5EF4-FFF2-40B4-BE49-F238E27FC236}">
                    <a16:creationId xmlns:a16="http://schemas.microsoft.com/office/drawing/2014/main" id="{82FCE8BB-2DDD-B54B-453C-9B7FAE3D32FF}"/>
                  </a:ext>
                </a:extLst>
              </p:cNvPr>
              <p:cNvSpPr/>
              <p:nvPr/>
            </p:nvSpPr>
            <p:spPr>
              <a:xfrm>
                <a:off x="2761487" y="3112007"/>
                <a:ext cx="112775" cy="100584"/>
              </a:xfrm>
              <a:prstGeom prst="rect">
                <a:avLst/>
              </a:prstGeom>
              <a:blipFill>
                <a:blip r:embed="rId10" cstate="print"/>
                <a:stretch>
                  <a:fillRect/>
                </a:stretch>
              </a:blipFill>
            </p:spPr>
            <p:txBody>
              <a:bodyPr wrap="square" lIns="0" tIns="0" rIns="0" bIns="0" rtlCol="0"/>
              <a:lstStyle/>
              <a:p>
                <a:endParaRPr/>
              </a:p>
            </p:txBody>
          </p:sp>
          <p:sp>
            <p:nvSpPr>
              <p:cNvPr id="24" name="object 16">
                <a:extLst>
                  <a:ext uri="{FF2B5EF4-FFF2-40B4-BE49-F238E27FC236}">
                    <a16:creationId xmlns:a16="http://schemas.microsoft.com/office/drawing/2014/main" id="{E64A015E-F11A-797B-A38C-33268D201EE0}"/>
                  </a:ext>
                </a:extLst>
              </p:cNvPr>
              <p:cNvSpPr/>
              <p:nvPr/>
            </p:nvSpPr>
            <p:spPr>
              <a:xfrm>
                <a:off x="2593848" y="2898647"/>
                <a:ext cx="112775" cy="100583"/>
              </a:xfrm>
              <a:prstGeom prst="rect">
                <a:avLst/>
              </a:prstGeom>
              <a:blipFill>
                <a:blip r:embed="rId11" cstate="print"/>
                <a:stretch>
                  <a:fillRect/>
                </a:stretch>
              </a:blipFill>
            </p:spPr>
            <p:txBody>
              <a:bodyPr wrap="square" lIns="0" tIns="0" rIns="0" bIns="0" rtlCol="0"/>
              <a:lstStyle/>
              <a:p>
                <a:endParaRPr/>
              </a:p>
            </p:txBody>
          </p:sp>
          <p:sp>
            <p:nvSpPr>
              <p:cNvPr id="25" name="object 17">
                <a:extLst>
                  <a:ext uri="{FF2B5EF4-FFF2-40B4-BE49-F238E27FC236}">
                    <a16:creationId xmlns:a16="http://schemas.microsoft.com/office/drawing/2014/main" id="{16A59AC3-4656-0937-0EEE-56C77473E066}"/>
                  </a:ext>
                </a:extLst>
              </p:cNvPr>
              <p:cNvSpPr/>
              <p:nvPr/>
            </p:nvSpPr>
            <p:spPr>
              <a:xfrm>
                <a:off x="2670048" y="3538727"/>
                <a:ext cx="109727" cy="97536"/>
              </a:xfrm>
              <a:prstGeom prst="rect">
                <a:avLst/>
              </a:prstGeom>
              <a:blipFill>
                <a:blip r:embed="rId8" cstate="print"/>
                <a:stretch>
                  <a:fillRect/>
                </a:stretch>
              </a:blipFill>
            </p:spPr>
            <p:txBody>
              <a:bodyPr wrap="square" lIns="0" tIns="0" rIns="0" bIns="0" rtlCol="0"/>
              <a:lstStyle/>
              <a:p>
                <a:endParaRPr/>
              </a:p>
            </p:txBody>
          </p:sp>
          <p:sp>
            <p:nvSpPr>
              <p:cNvPr id="26" name="object 18">
                <a:extLst>
                  <a:ext uri="{FF2B5EF4-FFF2-40B4-BE49-F238E27FC236}">
                    <a16:creationId xmlns:a16="http://schemas.microsoft.com/office/drawing/2014/main" id="{40C9106A-CF53-14FF-D65C-C8B67CE9D86D}"/>
                  </a:ext>
                </a:extLst>
              </p:cNvPr>
              <p:cNvSpPr/>
              <p:nvPr/>
            </p:nvSpPr>
            <p:spPr>
              <a:xfrm>
                <a:off x="2350008" y="2590800"/>
                <a:ext cx="112775" cy="100584"/>
              </a:xfrm>
              <a:prstGeom prst="rect">
                <a:avLst/>
              </a:prstGeom>
              <a:blipFill>
                <a:blip r:embed="rId10" cstate="print"/>
                <a:stretch>
                  <a:fillRect/>
                </a:stretch>
              </a:blipFill>
            </p:spPr>
            <p:txBody>
              <a:bodyPr wrap="square" lIns="0" tIns="0" rIns="0" bIns="0" rtlCol="0"/>
              <a:lstStyle/>
              <a:p>
                <a:endParaRPr/>
              </a:p>
            </p:txBody>
          </p:sp>
          <p:sp>
            <p:nvSpPr>
              <p:cNvPr id="27" name="object 19">
                <a:extLst>
                  <a:ext uri="{FF2B5EF4-FFF2-40B4-BE49-F238E27FC236}">
                    <a16:creationId xmlns:a16="http://schemas.microsoft.com/office/drawing/2014/main" id="{FFCB21A4-5CD9-D634-7FD7-9A393B7C245E}"/>
                  </a:ext>
                </a:extLst>
              </p:cNvPr>
              <p:cNvSpPr/>
              <p:nvPr/>
            </p:nvSpPr>
            <p:spPr>
              <a:xfrm>
                <a:off x="2731008" y="2590800"/>
                <a:ext cx="112775" cy="100584"/>
              </a:xfrm>
              <a:prstGeom prst="rect">
                <a:avLst/>
              </a:prstGeom>
              <a:blipFill>
                <a:blip r:embed="rId10" cstate="print"/>
                <a:stretch>
                  <a:fillRect/>
                </a:stretch>
              </a:blipFill>
            </p:spPr>
            <p:txBody>
              <a:bodyPr wrap="square" lIns="0" tIns="0" rIns="0" bIns="0" rtlCol="0"/>
              <a:lstStyle/>
              <a:p>
                <a:endParaRPr/>
              </a:p>
            </p:txBody>
          </p:sp>
          <p:sp>
            <p:nvSpPr>
              <p:cNvPr id="28" name="object 20">
                <a:extLst>
                  <a:ext uri="{FF2B5EF4-FFF2-40B4-BE49-F238E27FC236}">
                    <a16:creationId xmlns:a16="http://schemas.microsoft.com/office/drawing/2014/main" id="{C0896129-DB15-1F49-AB06-D847B398583A}"/>
                  </a:ext>
                </a:extLst>
              </p:cNvPr>
              <p:cNvSpPr/>
              <p:nvPr/>
            </p:nvSpPr>
            <p:spPr>
              <a:xfrm>
                <a:off x="3026664" y="2624327"/>
                <a:ext cx="112775" cy="100583"/>
              </a:xfrm>
              <a:prstGeom prst="rect">
                <a:avLst/>
              </a:prstGeom>
              <a:blipFill>
                <a:blip r:embed="rId11" cstate="print"/>
                <a:stretch>
                  <a:fillRect/>
                </a:stretch>
              </a:blipFill>
            </p:spPr>
            <p:txBody>
              <a:bodyPr wrap="square" lIns="0" tIns="0" rIns="0" bIns="0" rtlCol="0"/>
              <a:lstStyle/>
              <a:p>
                <a:endParaRPr/>
              </a:p>
            </p:txBody>
          </p:sp>
          <p:sp>
            <p:nvSpPr>
              <p:cNvPr id="29" name="object 21">
                <a:extLst>
                  <a:ext uri="{FF2B5EF4-FFF2-40B4-BE49-F238E27FC236}">
                    <a16:creationId xmlns:a16="http://schemas.microsoft.com/office/drawing/2014/main" id="{307E8F44-F7B9-BE03-ADCC-9B1ADC361690}"/>
                  </a:ext>
                </a:extLst>
              </p:cNvPr>
              <p:cNvSpPr/>
              <p:nvPr/>
            </p:nvSpPr>
            <p:spPr>
              <a:xfrm>
                <a:off x="2923031" y="2136647"/>
                <a:ext cx="109728" cy="100583"/>
              </a:xfrm>
              <a:prstGeom prst="rect">
                <a:avLst/>
              </a:prstGeom>
              <a:blipFill>
                <a:blip r:embed="rId12" cstate="print"/>
                <a:stretch>
                  <a:fillRect/>
                </a:stretch>
              </a:blipFill>
            </p:spPr>
            <p:txBody>
              <a:bodyPr wrap="square" lIns="0" tIns="0" rIns="0" bIns="0" rtlCol="0"/>
              <a:lstStyle/>
              <a:p>
                <a:endParaRPr/>
              </a:p>
            </p:txBody>
          </p:sp>
          <p:sp>
            <p:nvSpPr>
              <p:cNvPr id="30" name="object 22">
                <a:extLst>
                  <a:ext uri="{FF2B5EF4-FFF2-40B4-BE49-F238E27FC236}">
                    <a16:creationId xmlns:a16="http://schemas.microsoft.com/office/drawing/2014/main" id="{D130D1BF-E46A-8E3C-DF50-CE398C3C1429}"/>
                  </a:ext>
                </a:extLst>
              </p:cNvPr>
              <p:cNvSpPr/>
              <p:nvPr/>
            </p:nvSpPr>
            <p:spPr>
              <a:xfrm>
                <a:off x="2612136" y="2218943"/>
                <a:ext cx="112775" cy="100584"/>
              </a:xfrm>
              <a:prstGeom prst="rect">
                <a:avLst/>
              </a:prstGeom>
              <a:blipFill>
                <a:blip r:embed="rId10" cstate="print"/>
                <a:stretch>
                  <a:fillRect/>
                </a:stretch>
              </a:blipFill>
            </p:spPr>
            <p:txBody>
              <a:bodyPr wrap="square" lIns="0" tIns="0" rIns="0" bIns="0" rtlCol="0"/>
              <a:lstStyle/>
              <a:p>
                <a:endParaRPr/>
              </a:p>
            </p:txBody>
          </p:sp>
          <p:sp>
            <p:nvSpPr>
              <p:cNvPr id="31" name="object 23">
                <a:extLst>
                  <a:ext uri="{FF2B5EF4-FFF2-40B4-BE49-F238E27FC236}">
                    <a16:creationId xmlns:a16="http://schemas.microsoft.com/office/drawing/2014/main" id="{CD7275D1-3521-3082-51CD-EEDBF244C768}"/>
                  </a:ext>
                </a:extLst>
              </p:cNvPr>
              <p:cNvSpPr/>
              <p:nvPr/>
            </p:nvSpPr>
            <p:spPr>
              <a:xfrm>
                <a:off x="2676143" y="2005583"/>
                <a:ext cx="112775" cy="100583"/>
              </a:xfrm>
              <a:prstGeom prst="rect">
                <a:avLst/>
              </a:prstGeom>
              <a:blipFill>
                <a:blip r:embed="rId10" cstate="print"/>
                <a:stretch>
                  <a:fillRect/>
                </a:stretch>
              </a:blipFill>
            </p:spPr>
            <p:txBody>
              <a:bodyPr wrap="square" lIns="0" tIns="0" rIns="0" bIns="0" rtlCol="0"/>
              <a:lstStyle/>
              <a:p>
                <a:endParaRPr/>
              </a:p>
            </p:txBody>
          </p:sp>
          <p:sp>
            <p:nvSpPr>
              <p:cNvPr id="32" name="object 24">
                <a:extLst>
                  <a:ext uri="{FF2B5EF4-FFF2-40B4-BE49-F238E27FC236}">
                    <a16:creationId xmlns:a16="http://schemas.microsoft.com/office/drawing/2014/main" id="{5CACDDEF-F36E-2FCE-7DCD-7A1FE1B82375}"/>
                  </a:ext>
                </a:extLst>
              </p:cNvPr>
              <p:cNvSpPr/>
              <p:nvPr/>
            </p:nvSpPr>
            <p:spPr>
              <a:xfrm>
                <a:off x="2310383" y="2313431"/>
                <a:ext cx="112776" cy="100584"/>
              </a:xfrm>
              <a:prstGeom prst="rect">
                <a:avLst/>
              </a:prstGeom>
              <a:blipFill>
                <a:blip r:embed="rId13" cstate="print"/>
                <a:stretch>
                  <a:fillRect/>
                </a:stretch>
              </a:blipFill>
            </p:spPr>
            <p:txBody>
              <a:bodyPr wrap="square" lIns="0" tIns="0" rIns="0" bIns="0" rtlCol="0"/>
              <a:lstStyle/>
              <a:p>
                <a:endParaRPr/>
              </a:p>
            </p:txBody>
          </p:sp>
          <p:sp>
            <p:nvSpPr>
              <p:cNvPr id="33" name="object 25">
                <a:extLst>
                  <a:ext uri="{FF2B5EF4-FFF2-40B4-BE49-F238E27FC236}">
                    <a16:creationId xmlns:a16="http://schemas.microsoft.com/office/drawing/2014/main" id="{B856DE48-FA0A-941C-AE5B-4E8D95B19205}"/>
                  </a:ext>
                </a:extLst>
              </p:cNvPr>
              <p:cNvSpPr/>
              <p:nvPr/>
            </p:nvSpPr>
            <p:spPr>
              <a:xfrm>
                <a:off x="1040891" y="2168651"/>
                <a:ext cx="1628775" cy="1420495"/>
              </a:xfrm>
              <a:custGeom>
                <a:avLst/>
                <a:gdLst/>
                <a:ahLst/>
                <a:cxnLst/>
                <a:rect l="l" t="t" r="r" b="b"/>
                <a:pathLst>
                  <a:path w="1628775" h="1420495">
                    <a:moveTo>
                      <a:pt x="155448" y="0"/>
                    </a:moveTo>
                    <a:lnTo>
                      <a:pt x="180949" y="176149"/>
                    </a:lnTo>
                  </a:path>
                  <a:path w="1628775" h="1420495">
                    <a:moveTo>
                      <a:pt x="166801" y="262128"/>
                    </a:moveTo>
                    <a:lnTo>
                      <a:pt x="0" y="439547"/>
                    </a:lnTo>
                  </a:path>
                  <a:path w="1628775" h="1420495">
                    <a:moveTo>
                      <a:pt x="204216" y="277368"/>
                    </a:moveTo>
                    <a:lnTo>
                      <a:pt x="392303" y="852678"/>
                    </a:lnTo>
                  </a:path>
                  <a:path w="1628775" h="1420495">
                    <a:moveTo>
                      <a:pt x="457200" y="944880"/>
                    </a:moveTo>
                    <a:lnTo>
                      <a:pt x="604266" y="1139571"/>
                    </a:lnTo>
                  </a:path>
                  <a:path w="1628775" h="1420495">
                    <a:moveTo>
                      <a:pt x="1628266" y="1420114"/>
                    </a:moveTo>
                    <a:lnTo>
                      <a:pt x="710184" y="999744"/>
                    </a:lnTo>
                  </a:path>
                  <a:path w="1628775" h="1420495">
                    <a:moveTo>
                      <a:pt x="1286129" y="231648"/>
                    </a:moveTo>
                    <a:lnTo>
                      <a:pt x="774191" y="995426"/>
                    </a:lnTo>
                  </a:path>
                </a:pathLst>
              </a:custGeom>
              <a:ln w="27432">
                <a:solidFill>
                  <a:srgbClr val="EE5B00"/>
                </a:solidFill>
              </a:ln>
            </p:spPr>
            <p:txBody>
              <a:bodyPr wrap="square" lIns="0" tIns="0" rIns="0" bIns="0" rtlCol="0"/>
              <a:lstStyle/>
              <a:p>
                <a:endParaRPr/>
              </a:p>
            </p:txBody>
          </p:sp>
          <p:sp>
            <p:nvSpPr>
              <p:cNvPr id="34" name="object 26">
                <a:extLst>
                  <a:ext uri="{FF2B5EF4-FFF2-40B4-BE49-F238E27FC236}">
                    <a16:creationId xmlns:a16="http://schemas.microsoft.com/office/drawing/2014/main" id="{4A2B75F1-7C17-9DA1-5A36-8DC69D534231}"/>
                  </a:ext>
                </a:extLst>
              </p:cNvPr>
              <p:cNvSpPr/>
              <p:nvPr/>
            </p:nvSpPr>
            <p:spPr>
              <a:xfrm>
                <a:off x="2787396" y="2692907"/>
                <a:ext cx="31115" cy="422275"/>
              </a:xfrm>
              <a:custGeom>
                <a:avLst/>
                <a:gdLst/>
                <a:ahLst/>
                <a:cxnLst/>
                <a:rect l="l" t="t" r="r" b="b"/>
                <a:pathLst>
                  <a:path w="31114" h="422275">
                    <a:moveTo>
                      <a:pt x="15303" y="-13716"/>
                    </a:moveTo>
                    <a:lnTo>
                      <a:pt x="15303" y="435482"/>
                    </a:lnTo>
                  </a:path>
                </a:pathLst>
              </a:custGeom>
              <a:ln w="58039">
                <a:solidFill>
                  <a:srgbClr val="EE5B00"/>
                </a:solidFill>
              </a:ln>
            </p:spPr>
            <p:txBody>
              <a:bodyPr wrap="square" lIns="0" tIns="0" rIns="0" bIns="0" rtlCol="0"/>
              <a:lstStyle/>
              <a:p>
                <a:endParaRPr/>
              </a:p>
            </p:txBody>
          </p:sp>
          <p:sp>
            <p:nvSpPr>
              <p:cNvPr id="35" name="object 27">
                <a:extLst>
                  <a:ext uri="{FF2B5EF4-FFF2-40B4-BE49-F238E27FC236}">
                    <a16:creationId xmlns:a16="http://schemas.microsoft.com/office/drawing/2014/main" id="{7C7C3DD1-F890-51B6-20C6-3F209E5F66AA}"/>
                  </a:ext>
                </a:extLst>
              </p:cNvPr>
              <p:cNvSpPr/>
              <p:nvPr/>
            </p:nvSpPr>
            <p:spPr>
              <a:xfrm>
                <a:off x="2644139" y="2677667"/>
                <a:ext cx="106045" cy="245745"/>
              </a:xfrm>
              <a:custGeom>
                <a:avLst/>
                <a:gdLst/>
                <a:ahLst/>
                <a:cxnLst/>
                <a:rect l="l" t="t" r="r" b="b"/>
                <a:pathLst>
                  <a:path w="106044" h="245744">
                    <a:moveTo>
                      <a:pt x="105664" y="0"/>
                    </a:moveTo>
                    <a:lnTo>
                      <a:pt x="0" y="245237"/>
                    </a:lnTo>
                  </a:path>
                </a:pathLst>
              </a:custGeom>
              <a:ln w="27432">
                <a:solidFill>
                  <a:srgbClr val="EE5B00"/>
                </a:solidFill>
              </a:ln>
            </p:spPr>
            <p:txBody>
              <a:bodyPr wrap="square" lIns="0" tIns="0" rIns="0" bIns="0" rtlCol="0"/>
              <a:lstStyle/>
              <a:p>
                <a:endParaRPr/>
              </a:p>
            </p:txBody>
          </p:sp>
          <p:sp>
            <p:nvSpPr>
              <p:cNvPr id="36" name="object 28">
                <a:extLst>
                  <a:ext uri="{FF2B5EF4-FFF2-40B4-BE49-F238E27FC236}">
                    <a16:creationId xmlns:a16="http://schemas.microsoft.com/office/drawing/2014/main" id="{C2B78AFC-85B4-B47F-9ACA-F9D65EF4333D}"/>
                  </a:ext>
                </a:extLst>
              </p:cNvPr>
              <p:cNvSpPr/>
              <p:nvPr/>
            </p:nvSpPr>
            <p:spPr>
              <a:xfrm>
                <a:off x="2436876" y="2625851"/>
                <a:ext cx="295275" cy="17145"/>
              </a:xfrm>
              <a:custGeom>
                <a:avLst/>
                <a:gdLst/>
                <a:ahLst/>
                <a:cxnLst/>
                <a:rect l="l" t="t" r="r" b="b"/>
                <a:pathLst>
                  <a:path w="295275" h="17144">
                    <a:moveTo>
                      <a:pt x="-13715" y="8318"/>
                    </a:moveTo>
                    <a:lnTo>
                      <a:pt x="308610" y="8318"/>
                    </a:lnTo>
                  </a:path>
                </a:pathLst>
              </a:custGeom>
              <a:ln w="44069">
                <a:solidFill>
                  <a:srgbClr val="EE5B00"/>
                </a:solidFill>
              </a:ln>
            </p:spPr>
            <p:txBody>
              <a:bodyPr wrap="square" lIns="0" tIns="0" rIns="0" bIns="0" rtlCol="0"/>
              <a:lstStyle/>
              <a:p>
                <a:endParaRPr/>
              </a:p>
            </p:txBody>
          </p:sp>
          <p:sp>
            <p:nvSpPr>
              <p:cNvPr id="37" name="object 29">
                <a:extLst>
                  <a:ext uri="{FF2B5EF4-FFF2-40B4-BE49-F238E27FC236}">
                    <a16:creationId xmlns:a16="http://schemas.microsoft.com/office/drawing/2014/main" id="{1D2E5EC3-7819-BEFF-3383-D98C095D6726}"/>
                  </a:ext>
                </a:extLst>
              </p:cNvPr>
              <p:cNvSpPr/>
              <p:nvPr/>
            </p:nvSpPr>
            <p:spPr>
              <a:xfrm>
                <a:off x="2406396" y="2055875"/>
                <a:ext cx="638175" cy="584835"/>
              </a:xfrm>
              <a:custGeom>
                <a:avLst/>
                <a:gdLst/>
                <a:ahLst/>
                <a:cxnLst/>
                <a:rect l="l" t="t" r="r" b="b"/>
                <a:pathLst>
                  <a:path w="638175" h="584835">
                    <a:moveTo>
                      <a:pt x="270002" y="0"/>
                    </a:moveTo>
                    <a:lnTo>
                      <a:pt x="0" y="273939"/>
                    </a:lnTo>
                  </a:path>
                  <a:path w="638175" h="584835">
                    <a:moveTo>
                      <a:pt x="517017" y="134112"/>
                    </a:moveTo>
                    <a:lnTo>
                      <a:pt x="320040" y="217424"/>
                    </a:lnTo>
                  </a:path>
                  <a:path w="638175" h="584835">
                    <a:moveTo>
                      <a:pt x="638048" y="584708"/>
                    </a:moveTo>
                    <a:lnTo>
                      <a:pt x="320040" y="216408"/>
                    </a:lnTo>
                  </a:path>
                  <a:path w="638175" h="584835">
                    <a:moveTo>
                      <a:pt x="637667" y="584327"/>
                    </a:moveTo>
                    <a:lnTo>
                      <a:pt x="365760" y="36575"/>
                    </a:lnTo>
                  </a:path>
                </a:pathLst>
              </a:custGeom>
              <a:ln w="27432">
                <a:solidFill>
                  <a:srgbClr val="EE5B00"/>
                </a:solidFill>
              </a:ln>
            </p:spPr>
            <p:txBody>
              <a:bodyPr wrap="square" lIns="0" tIns="0" rIns="0" bIns="0" rtlCol="0"/>
              <a:lstStyle/>
              <a:p>
                <a:endParaRPr/>
              </a:p>
            </p:txBody>
          </p:sp>
          <p:sp>
            <p:nvSpPr>
              <p:cNvPr id="38" name="object 30">
                <a:extLst>
                  <a:ext uri="{FF2B5EF4-FFF2-40B4-BE49-F238E27FC236}">
                    <a16:creationId xmlns:a16="http://schemas.microsoft.com/office/drawing/2014/main" id="{21ECA1D8-CB06-C77B-8BBE-8FF3B1C83EC3}"/>
                  </a:ext>
                </a:extLst>
              </p:cNvPr>
              <p:cNvSpPr/>
              <p:nvPr/>
            </p:nvSpPr>
            <p:spPr>
              <a:xfrm>
                <a:off x="4078223" y="3538727"/>
                <a:ext cx="484631" cy="484631"/>
              </a:xfrm>
              <a:prstGeom prst="rect">
                <a:avLst/>
              </a:prstGeom>
              <a:blipFill>
                <a:blip r:embed="rId14" cstate="print"/>
                <a:stretch>
                  <a:fillRect/>
                </a:stretch>
              </a:blipFill>
            </p:spPr>
            <p:txBody>
              <a:bodyPr wrap="square" lIns="0" tIns="0" rIns="0" bIns="0" rtlCol="0"/>
              <a:lstStyle/>
              <a:p>
                <a:endParaRPr/>
              </a:p>
            </p:txBody>
          </p:sp>
          <p:sp>
            <p:nvSpPr>
              <p:cNvPr id="39" name="object 31">
                <a:extLst>
                  <a:ext uri="{FF2B5EF4-FFF2-40B4-BE49-F238E27FC236}">
                    <a16:creationId xmlns:a16="http://schemas.microsoft.com/office/drawing/2014/main" id="{197AF4D7-39C6-D5CF-0F43-75587EE7E74A}"/>
                  </a:ext>
                </a:extLst>
              </p:cNvPr>
              <p:cNvSpPr/>
              <p:nvPr/>
            </p:nvSpPr>
            <p:spPr>
              <a:xfrm>
                <a:off x="850391" y="1164335"/>
                <a:ext cx="548640" cy="536448"/>
              </a:xfrm>
              <a:prstGeom prst="rect">
                <a:avLst/>
              </a:prstGeom>
              <a:blipFill>
                <a:blip r:embed="rId15" cstate="print"/>
                <a:stretch>
                  <a:fillRect/>
                </a:stretch>
              </a:blipFill>
            </p:spPr>
            <p:txBody>
              <a:bodyPr wrap="square" lIns="0" tIns="0" rIns="0" bIns="0" rtlCol="0"/>
              <a:lstStyle/>
              <a:p>
                <a:endParaRPr/>
              </a:p>
            </p:txBody>
          </p:sp>
          <p:sp>
            <p:nvSpPr>
              <p:cNvPr id="40" name="object 32">
                <a:extLst>
                  <a:ext uri="{FF2B5EF4-FFF2-40B4-BE49-F238E27FC236}">
                    <a16:creationId xmlns:a16="http://schemas.microsoft.com/office/drawing/2014/main" id="{2A90A501-8A34-D1D2-E7C7-9576D51D4CB4}"/>
                  </a:ext>
                </a:extLst>
              </p:cNvPr>
              <p:cNvSpPr/>
              <p:nvPr/>
            </p:nvSpPr>
            <p:spPr>
              <a:xfrm>
                <a:off x="2468963" y="1030307"/>
                <a:ext cx="489078" cy="489078"/>
              </a:xfrm>
              <a:prstGeom prst="rect">
                <a:avLst/>
              </a:prstGeom>
              <a:blipFill>
                <a:blip r:embed="rId16" cstate="print"/>
                <a:stretch>
                  <a:fillRect/>
                </a:stretch>
              </a:blipFill>
            </p:spPr>
            <p:txBody>
              <a:bodyPr wrap="square" lIns="0" tIns="0" rIns="0" bIns="0" rtlCol="0"/>
              <a:lstStyle/>
              <a:p>
                <a:endParaRPr/>
              </a:p>
            </p:txBody>
          </p:sp>
          <p:sp>
            <p:nvSpPr>
              <p:cNvPr id="41" name="object 33">
                <a:extLst>
                  <a:ext uri="{FF2B5EF4-FFF2-40B4-BE49-F238E27FC236}">
                    <a16:creationId xmlns:a16="http://schemas.microsoft.com/office/drawing/2014/main" id="{20FA6483-67E7-BCA2-2D30-1E07693BD46B}"/>
                  </a:ext>
                </a:extLst>
              </p:cNvPr>
              <p:cNvSpPr/>
              <p:nvPr/>
            </p:nvSpPr>
            <p:spPr>
              <a:xfrm>
                <a:off x="332231" y="3249167"/>
                <a:ext cx="542544" cy="454152"/>
              </a:xfrm>
              <a:prstGeom prst="rect">
                <a:avLst/>
              </a:prstGeom>
              <a:blipFill>
                <a:blip r:embed="rId17" cstate="print"/>
                <a:stretch>
                  <a:fillRect/>
                </a:stretch>
              </a:blipFill>
            </p:spPr>
            <p:txBody>
              <a:bodyPr wrap="square" lIns="0" tIns="0" rIns="0" bIns="0" rtlCol="0"/>
              <a:lstStyle/>
              <a:p>
                <a:endParaRPr/>
              </a:p>
            </p:txBody>
          </p:sp>
          <p:sp>
            <p:nvSpPr>
              <p:cNvPr id="42" name="object 34">
                <a:extLst>
                  <a:ext uri="{FF2B5EF4-FFF2-40B4-BE49-F238E27FC236}">
                    <a16:creationId xmlns:a16="http://schemas.microsoft.com/office/drawing/2014/main" id="{8AE36C01-9FAB-4B9F-A4FE-46E08791CD00}"/>
                  </a:ext>
                </a:extLst>
              </p:cNvPr>
              <p:cNvSpPr/>
              <p:nvPr/>
            </p:nvSpPr>
            <p:spPr>
              <a:xfrm>
                <a:off x="3454956" y="2016378"/>
                <a:ext cx="411191" cy="519506"/>
              </a:xfrm>
              <a:prstGeom prst="rect">
                <a:avLst/>
              </a:prstGeom>
              <a:blipFill>
                <a:blip r:embed="rId18" cstate="print"/>
                <a:stretch>
                  <a:fillRect/>
                </a:stretch>
              </a:blipFill>
            </p:spPr>
            <p:txBody>
              <a:bodyPr wrap="square" lIns="0" tIns="0" rIns="0" bIns="0" rtlCol="0"/>
              <a:lstStyle/>
              <a:p>
                <a:endParaRPr/>
              </a:p>
            </p:txBody>
          </p:sp>
        </p:grpSp>
        <p:sp>
          <p:nvSpPr>
            <p:cNvPr id="6" name="object 36">
              <a:extLst>
                <a:ext uri="{FF2B5EF4-FFF2-40B4-BE49-F238E27FC236}">
                  <a16:creationId xmlns:a16="http://schemas.microsoft.com/office/drawing/2014/main" id="{849F2998-1E54-BAF9-8B86-2A4280FEED2E}"/>
                </a:ext>
              </a:extLst>
            </p:cNvPr>
            <p:cNvSpPr txBox="1"/>
            <p:nvPr/>
          </p:nvSpPr>
          <p:spPr>
            <a:xfrm>
              <a:off x="1792604" y="4126788"/>
              <a:ext cx="468630" cy="167354"/>
            </a:xfrm>
            <a:prstGeom prst="rect">
              <a:avLst/>
            </a:prstGeom>
          </p:spPr>
          <p:txBody>
            <a:bodyPr vert="horz" wrap="square" lIns="0" tIns="13335" rIns="0" bIns="0" rtlCol="0">
              <a:spAutoFit/>
            </a:bodyPr>
            <a:lstStyle/>
            <a:p>
              <a:pPr marL="12700">
                <a:lnSpc>
                  <a:spcPct val="100000"/>
                </a:lnSpc>
                <a:spcBef>
                  <a:spcPts val="105"/>
                </a:spcBef>
              </a:pPr>
              <a:r>
                <a:rPr sz="1000" dirty="0">
                  <a:cs typeface="Georgia"/>
                </a:rPr>
                <a:t>C</a:t>
              </a:r>
              <a:r>
                <a:rPr sz="1000" spc="20" dirty="0">
                  <a:cs typeface="Georgia"/>
                </a:rPr>
                <a:t>u</a:t>
              </a:r>
              <a:r>
                <a:rPr sz="1000" spc="-5" dirty="0">
                  <a:cs typeface="Georgia"/>
                </a:rPr>
                <a:t>rr</a:t>
              </a:r>
              <a:r>
                <a:rPr sz="1000" spc="-10" dirty="0">
                  <a:cs typeface="Georgia"/>
                </a:rPr>
                <a:t>e</a:t>
              </a:r>
              <a:r>
                <a:rPr sz="1000" dirty="0">
                  <a:cs typeface="Georgia"/>
                </a:rPr>
                <a:t>nt</a:t>
              </a:r>
              <a:endParaRPr sz="1000">
                <a:cs typeface="Georgia"/>
              </a:endParaRPr>
            </a:p>
          </p:txBody>
        </p:sp>
        <p:sp>
          <p:nvSpPr>
            <p:cNvPr id="7" name="object 37">
              <a:extLst>
                <a:ext uri="{FF2B5EF4-FFF2-40B4-BE49-F238E27FC236}">
                  <a16:creationId xmlns:a16="http://schemas.microsoft.com/office/drawing/2014/main" id="{0A5422BB-444B-200F-B8BD-29198FA19B67}"/>
                </a:ext>
              </a:extLst>
            </p:cNvPr>
            <p:cNvSpPr txBox="1"/>
            <p:nvPr/>
          </p:nvSpPr>
          <p:spPr>
            <a:xfrm>
              <a:off x="2924936" y="4126788"/>
              <a:ext cx="323850" cy="167354"/>
            </a:xfrm>
            <a:prstGeom prst="rect">
              <a:avLst/>
            </a:prstGeom>
          </p:spPr>
          <p:txBody>
            <a:bodyPr vert="horz" wrap="square" lIns="0" tIns="13335" rIns="0" bIns="0" rtlCol="0">
              <a:spAutoFit/>
            </a:bodyPr>
            <a:lstStyle/>
            <a:p>
              <a:pPr marL="12700">
                <a:lnSpc>
                  <a:spcPct val="100000"/>
                </a:lnSpc>
                <a:spcBef>
                  <a:spcPts val="105"/>
                </a:spcBef>
              </a:pPr>
              <a:r>
                <a:rPr sz="1000" spc="-15" dirty="0">
                  <a:cs typeface="Georgia"/>
                </a:rPr>
                <a:t>2</a:t>
              </a:r>
              <a:r>
                <a:rPr sz="1000" dirty="0">
                  <a:cs typeface="Georgia"/>
                </a:rPr>
                <a:t>0</a:t>
              </a:r>
              <a:r>
                <a:rPr sz="1000" spc="-5" dirty="0">
                  <a:cs typeface="Georgia"/>
                </a:rPr>
                <a:t>3</a:t>
              </a:r>
              <a:r>
                <a:rPr sz="1000" dirty="0">
                  <a:cs typeface="Georgia"/>
                </a:rPr>
                <a:t>0</a:t>
              </a:r>
              <a:endParaRPr sz="1000">
                <a:cs typeface="Georgia"/>
              </a:endParaRPr>
            </a:p>
          </p:txBody>
        </p:sp>
        <p:sp>
          <p:nvSpPr>
            <p:cNvPr id="8" name="object 38">
              <a:extLst>
                <a:ext uri="{FF2B5EF4-FFF2-40B4-BE49-F238E27FC236}">
                  <a16:creationId xmlns:a16="http://schemas.microsoft.com/office/drawing/2014/main" id="{328F0941-163C-2117-316C-3B7DB1986AF2}"/>
                </a:ext>
              </a:extLst>
            </p:cNvPr>
            <p:cNvSpPr txBox="1"/>
            <p:nvPr/>
          </p:nvSpPr>
          <p:spPr>
            <a:xfrm>
              <a:off x="3712209" y="4126788"/>
              <a:ext cx="782320" cy="167354"/>
            </a:xfrm>
            <a:prstGeom prst="rect">
              <a:avLst/>
            </a:prstGeom>
          </p:spPr>
          <p:txBody>
            <a:bodyPr vert="horz" wrap="square" lIns="0" tIns="13335" rIns="0" bIns="0" rtlCol="0">
              <a:spAutoFit/>
            </a:bodyPr>
            <a:lstStyle/>
            <a:p>
              <a:pPr marL="12700">
                <a:lnSpc>
                  <a:spcPct val="100000"/>
                </a:lnSpc>
                <a:spcBef>
                  <a:spcPts val="105"/>
                </a:spcBef>
                <a:tabLst>
                  <a:tab pos="486409" algn="l"/>
                </a:tabLst>
              </a:pPr>
              <a:r>
                <a:rPr sz="1000" spc="-15" dirty="0">
                  <a:cs typeface="Georgia"/>
                </a:rPr>
                <a:t>2</a:t>
              </a:r>
              <a:r>
                <a:rPr sz="1000" dirty="0">
                  <a:cs typeface="Georgia"/>
                </a:rPr>
                <a:t>0</a:t>
              </a:r>
              <a:r>
                <a:rPr sz="1000" spc="-5" dirty="0">
                  <a:cs typeface="Georgia"/>
                </a:rPr>
                <a:t>5</a:t>
              </a:r>
              <a:r>
                <a:rPr sz="1000" dirty="0">
                  <a:cs typeface="Georgia"/>
                </a:rPr>
                <a:t>0	</a:t>
              </a:r>
              <a:r>
                <a:rPr sz="1000" spc="-15" dirty="0">
                  <a:cs typeface="Georgia"/>
                </a:rPr>
                <a:t>2</a:t>
              </a:r>
              <a:r>
                <a:rPr sz="1000" dirty="0">
                  <a:cs typeface="Georgia"/>
                </a:rPr>
                <a:t>100</a:t>
              </a:r>
              <a:endParaRPr sz="1000">
                <a:cs typeface="Georgia"/>
              </a:endParaRPr>
            </a:p>
          </p:txBody>
        </p:sp>
        <p:sp>
          <p:nvSpPr>
            <p:cNvPr id="10" name="object 39">
              <a:extLst>
                <a:ext uri="{FF2B5EF4-FFF2-40B4-BE49-F238E27FC236}">
                  <a16:creationId xmlns:a16="http://schemas.microsoft.com/office/drawing/2014/main" id="{C3C30A77-EFF9-444E-A7BC-3E5D29E41916}"/>
                </a:ext>
              </a:extLst>
            </p:cNvPr>
            <p:cNvSpPr/>
            <p:nvPr/>
          </p:nvSpPr>
          <p:spPr>
            <a:xfrm>
              <a:off x="274410" y="2182367"/>
              <a:ext cx="452492" cy="429768"/>
            </a:xfrm>
            <a:prstGeom prst="rect">
              <a:avLst/>
            </a:prstGeom>
            <a:blipFill>
              <a:blip r:embed="rId19"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088912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C682E8-3FFB-4049-BF92-EFE86F5528D4}"/>
              </a:ext>
            </a:extLst>
          </p:cNvPr>
          <p:cNvSpPr>
            <a:spLocks noGrp="1"/>
          </p:cNvSpPr>
          <p:nvPr>
            <p:ph type="title"/>
          </p:nvPr>
        </p:nvSpPr>
        <p:spPr/>
        <p:txBody>
          <a:bodyPr>
            <a:normAutofit/>
          </a:bodyPr>
          <a:lstStyle/>
          <a:p>
            <a:r>
              <a:rPr lang="en-US" sz="2600" dirty="0"/>
              <a:t>A short and incomplete history of </a:t>
            </a:r>
            <a:r>
              <a:rPr lang="en-US" sz="2600" dirty="0" err="1"/>
              <a:t>pLCI</a:t>
            </a:r>
            <a:r>
              <a:rPr lang="en-US" sz="2600" dirty="0"/>
              <a:t> databases</a:t>
            </a:r>
            <a:endParaRPr lang="en-CH" sz="2600" b="0" dirty="0"/>
          </a:p>
        </p:txBody>
      </p:sp>
      <p:sp>
        <p:nvSpPr>
          <p:cNvPr id="11" name="Slide Number Placeholder 10">
            <a:extLst>
              <a:ext uri="{FF2B5EF4-FFF2-40B4-BE49-F238E27FC236}">
                <a16:creationId xmlns:a16="http://schemas.microsoft.com/office/drawing/2014/main" id="{DF8CB812-5FCD-A408-4FC2-D884A0D68ED3}"/>
              </a:ext>
            </a:extLst>
          </p:cNvPr>
          <p:cNvSpPr>
            <a:spLocks noGrp="1"/>
          </p:cNvSpPr>
          <p:nvPr>
            <p:ph type="sldNum" sz="quarter" idx="19"/>
          </p:nvPr>
        </p:nvSpPr>
        <p:spPr/>
        <p:txBody>
          <a:bodyPr/>
          <a:lstStyle/>
          <a:p>
            <a:fld id="{5EE7099E-8998-4851-915A-4F4831808297}" type="slidenum">
              <a:rPr lang="nl-NL" smtClean="0"/>
              <a:pPr/>
              <a:t>12</a:t>
            </a:fld>
            <a:endParaRPr lang="nl-NL"/>
          </a:p>
        </p:txBody>
      </p:sp>
      <p:sp>
        <p:nvSpPr>
          <p:cNvPr id="6" name="Text Placeholder 5">
            <a:extLst>
              <a:ext uri="{FF2B5EF4-FFF2-40B4-BE49-F238E27FC236}">
                <a16:creationId xmlns:a16="http://schemas.microsoft.com/office/drawing/2014/main" id="{0B9561CB-EB05-4858-92D9-19D4759BD23C}"/>
              </a:ext>
            </a:extLst>
          </p:cNvPr>
          <p:cNvSpPr>
            <a:spLocks noGrp="1"/>
          </p:cNvSpPr>
          <p:nvPr>
            <p:ph sz="quarter" idx="20"/>
          </p:nvPr>
        </p:nvSpPr>
        <p:spPr/>
        <p:txBody>
          <a:bodyPr>
            <a:normAutofit fontScale="85000" lnSpcReduction="10000"/>
          </a:bodyPr>
          <a:lstStyle/>
          <a:p>
            <a:r>
              <a:rPr lang="en-US" dirty="0"/>
              <a:t>NEEDS project (2004-2009)</a:t>
            </a:r>
          </a:p>
          <a:p>
            <a:pPr lvl="1"/>
            <a:r>
              <a:rPr lang="en-US" dirty="0"/>
              <a:t>First systematic approach to generate future scenarios of the ecoinvent database (electricity supply and other sectors)</a:t>
            </a:r>
          </a:p>
          <a:p>
            <a:r>
              <a:rPr lang="en-US" dirty="0"/>
              <a:t>THEMIS model (</a:t>
            </a:r>
            <a:r>
              <a:rPr lang="en-US" dirty="0" err="1"/>
              <a:t>Gibon</a:t>
            </a:r>
            <a:r>
              <a:rPr lang="en-US" dirty="0"/>
              <a:t> 2015; </a:t>
            </a:r>
            <a:r>
              <a:rPr lang="en-US" dirty="0" err="1"/>
              <a:t>Hertwich</a:t>
            </a:r>
            <a:r>
              <a:rPr lang="en-US" dirty="0"/>
              <a:t> 2015)</a:t>
            </a:r>
          </a:p>
          <a:p>
            <a:pPr lvl="1"/>
            <a:r>
              <a:rPr lang="en-US" dirty="0"/>
              <a:t>Hybrid (MRIO-LCA) model including IEA energy and NEEDS scenarios</a:t>
            </a:r>
          </a:p>
          <a:p>
            <a:r>
              <a:rPr lang="en-US" dirty="0"/>
              <a:t>“When background matters” (Mendoza and Cox 2018)</a:t>
            </a:r>
          </a:p>
          <a:p>
            <a:pPr lvl="1"/>
            <a:r>
              <a:rPr lang="en-US" dirty="0"/>
              <a:t>Combine data from the integrated assessment model IMAGE and ecoinvent (focus electricity supply)</a:t>
            </a:r>
          </a:p>
          <a:p>
            <a:pPr lvl="1"/>
            <a:r>
              <a:rPr lang="en-US" dirty="0"/>
              <a:t>IAMs model SSPs (Shared Socio-economic Pathways) and RCPs (representative concentration pathways)</a:t>
            </a:r>
          </a:p>
          <a:p>
            <a:r>
              <a:rPr lang="en-US" i="1" dirty="0"/>
              <a:t>wurst</a:t>
            </a:r>
            <a:r>
              <a:rPr lang="en-US" dirty="0"/>
              <a:t>: python package for systematic modifications of LCI databases (</a:t>
            </a:r>
            <a:r>
              <a:rPr lang="en-US" dirty="0" err="1"/>
              <a:t>Mutel</a:t>
            </a:r>
            <a:r>
              <a:rPr lang="en-US" dirty="0"/>
              <a:t>, 2017)</a:t>
            </a:r>
          </a:p>
          <a:p>
            <a:r>
              <a:rPr lang="en-US" i="1" dirty="0"/>
              <a:t>premise</a:t>
            </a:r>
            <a:r>
              <a:rPr lang="en-US" dirty="0"/>
              <a:t> (Sacchi 2022)</a:t>
            </a:r>
          </a:p>
          <a:p>
            <a:pPr lvl="1"/>
            <a:r>
              <a:rPr lang="en-US" dirty="0"/>
              <a:t>python package for generating </a:t>
            </a:r>
            <a:r>
              <a:rPr lang="en-US" dirty="0" err="1"/>
              <a:t>pLCI</a:t>
            </a:r>
            <a:r>
              <a:rPr lang="en-US" dirty="0"/>
              <a:t> databases </a:t>
            </a:r>
          </a:p>
          <a:p>
            <a:pPr lvl="1"/>
            <a:r>
              <a:rPr lang="en-US" dirty="0"/>
              <a:t>Strongly based on IAM data (IMAGE, REMIND)</a:t>
            </a:r>
          </a:p>
          <a:p>
            <a:pPr lvl="1"/>
            <a:r>
              <a:rPr lang="en-US" dirty="0"/>
              <a:t>Electricity, steel, cement, transport, fuel</a:t>
            </a:r>
            <a:endParaRPr lang="en-CH" dirty="0"/>
          </a:p>
        </p:txBody>
      </p:sp>
      <p:pic>
        <p:nvPicPr>
          <p:cNvPr id="7" name="Picture 6" descr="Chart, line chart&#10;&#10;Description automatically generated">
            <a:extLst>
              <a:ext uri="{FF2B5EF4-FFF2-40B4-BE49-F238E27FC236}">
                <a16:creationId xmlns:a16="http://schemas.microsoft.com/office/drawing/2014/main" id="{A702DE95-8DA7-4A49-8717-D47295C8AD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23292" y="3504849"/>
            <a:ext cx="4262176" cy="2628342"/>
          </a:xfrm>
          <a:prstGeom prst="rect">
            <a:avLst/>
          </a:prstGeom>
        </p:spPr>
      </p:pic>
      <p:pic>
        <p:nvPicPr>
          <p:cNvPr id="10" name="Graphic 9">
            <a:extLst>
              <a:ext uri="{FF2B5EF4-FFF2-40B4-BE49-F238E27FC236}">
                <a16:creationId xmlns:a16="http://schemas.microsoft.com/office/drawing/2014/main" id="{DCD2A1CC-946B-4F11-A7DB-8E43C0F651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39204" y="690893"/>
            <a:ext cx="3689958" cy="2791122"/>
          </a:xfrm>
          <a:prstGeom prst="rect">
            <a:avLst/>
          </a:prstGeom>
        </p:spPr>
      </p:pic>
    </p:spTree>
    <p:extLst>
      <p:ext uri="{BB962C8B-B14F-4D97-AF65-F5344CB8AC3E}">
        <p14:creationId xmlns:p14="http://schemas.microsoft.com/office/powerpoint/2010/main" val="53733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fade">
                                      <p:cBhvr>
                                        <p:cTn id="45" dur="500"/>
                                        <p:tgtEl>
                                          <p:spTgt spid="6">
                                            <p:txEl>
                                              <p:pRg st="8" end="8"/>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animEffect transition="in" filter="fade">
                                      <p:cBhvr>
                                        <p:cTn id="51" dur="500"/>
                                        <p:tgtEl>
                                          <p:spTgt spid="6">
                                            <p:txEl>
                                              <p:pRg st="10" end="1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xEl>
                                              <p:pRg st="11" end="11"/>
                                            </p:txEl>
                                          </p:spTgt>
                                        </p:tgtEl>
                                        <p:attrNameLst>
                                          <p:attrName>style.visibility</p:attrName>
                                        </p:attrNameLst>
                                      </p:cBhvr>
                                      <p:to>
                                        <p:strVal val="visible"/>
                                      </p:to>
                                    </p:set>
                                    <p:animEffect transition="in" filter="fade">
                                      <p:cBhvr>
                                        <p:cTn id="54"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D039-DAB7-C7DF-D2F0-8B15D1D6D928}"/>
              </a:ext>
            </a:extLst>
          </p:cNvPr>
          <p:cNvSpPr>
            <a:spLocks noGrp="1"/>
          </p:cNvSpPr>
          <p:nvPr>
            <p:ph type="sldNum" sz="quarter" idx="12"/>
          </p:nvPr>
        </p:nvSpPr>
        <p:spPr/>
        <p:txBody>
          <a:bodyPr/>
          <a:lstStyle/>
          <a:p>
            <a:fld id="{AC5AAF23-B1E3-4AE5-95B0-7F034DD1AB5C}" type="slidenum">
              <a:rPr lang="en-US" smtClean="0"/>
              <a:t>13</a:t>
            </a:fld>
            <a:endParaRPr lang="en-US"/>
          </a:p>
        </p:txBody>
      </p:sp>
      <p:grpSp>
        <p:nvGrpSpPr>
          <p:cNvPr id="7" name="Group 6">
            <a:extLst>
              <a:ext uri="{FF2B5EF4-FFF2-40B4-BE49-F238E27FC236}">
                <a16:creationId xmlns:a16="http://schemas.microsoft.com/office/drawing/2014/main" id="{49DF1EA2-9A68-DC96-171E-DF2E46768518}"/>
              </a:ext>
            </a:extLst>
          </p:cNvPr>
          <p:cNvGrpSpPr/>
          <p:nvPr/>
        </p:nvGrpSpPr>
        <p:grpSpPr>
          <a:xfrm>
            <a:off x="434556" y="1055750"/>
            <a:ext cx="1776143" cy="1028785"/>
            <a:chOff x="1325509" y="1563638"/>
            <a:chExt cx="870227" cy="504056"/>
          </a:xfrm>
        </p:grpSpPr>
        <p:sp>
          <p:nvSpPr>
            <p:cNvPr id="8" name="Rectangle 7">
              <a:extLst>
                <a:ext uri="{FF2B5EF4-FFF2-40B4-BE49-F238E27FC236}">
                  <a16:creationId xmlns:a16="http://schemas.microsoft.com/office/drawing/2014/main" id="{2A2517AE-CEFB-4AD0-BB89-5FDF276FFFE7}"/>
                </a:ext>
              </a:extLst>
            </p:cNvPr>
            <p:cNvSpPr/>
            <p:nvPr/>
          </p:nvSpPr>
          <p:spPr bwMode="auto">
            <a:xfrm>
              <a:off x="1325509" y="1563638"/>
              <a:ext cx="870227" cy="504056"/>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162076" tIns="81038" rIns="162076" bIns="81038"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0808" eaLnBrk="0" fontAlgn="base" hangingPunct="0">
                <a:spcBef>
                  <a:spcPct val="0"/>
                </a:spcBef>
                <a:spcAft>
                  <a:spcPct val="0"/>
                </a:spcAft>
              </a:pPr>
              <a:endParaRPr lang="de-CH" sz="4254">
                <a:latin typeface="Calibri" panose="020F0502020204030204" pitchFamily="34" charset="0"/>
                <a:cs typeface="Calibri" panose="020F0502020204030204" pitchFamily="34" charset="0"/>
              </a:endParaRPr>
            </a:p>
          </p:txBody>
        </p:sp>
        <p:pic>
          <p:nvPicPr>
            <p:cNvPr id="9" name="Picture 8" descr="Potsdam Institute for Climate Impact Research">
              <a:extLst>
                <a:ext uri="{FF2B5EF4-FFF2-40B4-BE49-F238E27FC236}">
                  <a16:creationId xmlns:a16="http://schemas.microsoft.com/office/drawing/2014/main" id="{E6EA5303-D27F-A65B-7805-8F1B127F6D0E}"/>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1401" y="1738411"/>
              <a:ext cx="635810" cy="2797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66">
              <a:extLst>
                <a:ext uri="{FF2B5EF4-FFF2-40B4-BE49-F238E27FC236}">
                  <a16:creationId xmlns:a16="http://schemas.microsoft.com/office/drawing/2014/main" id="{251FCC40-8750-46A0-20C5-F2B53A79EF6F}"/>
                </a:ext>
              </a:extLst>
            </p:cNvPr>
            <p:cNvSpPr txBox="1"/>
            <p:nvPr/>
          </p:nvSpPr>
          <p:spPr>
            <a:xfrm>
              <a:off x="1439814" y="1563638"/>
              <a:ext cx="648072" cy="21148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773">
                  <a:solidFill>
                    <a:srgbClr val="000000"/>
                  </a:solidFill>
                  <a:latin typeface="Calibri" panose="020F0502020204030204" pitchFamily="34" charset="0"/>
                  <a:cs typeface="Calibri" panose="020F0502020204030204" pitchFamily="34" charset="0"/>
                </a:rPr>
                <a:t>REMIND</a:t>
              </a:r>
              <a:endParaRPr lang="de-CH" sz="1773" err="1">
                <a:solidFill>
                  <a:srgbClr val="000000"/>
                </a:solidFill>
                <a:latin typeface="Calibri" panose="020F0502020204030204" pitchFamily="34" charset="0"/>
                <a:cs typeface="Calibri" panose="020F0502020204030204" pitchFamily="34" charset="0"/>
              </a:endParaRPr>
            </a:p>
          </p:txBody>
        </p:sp>
      </p:grpSp>
      <p:grpSp>
        <p:nvGrpSpPr>
          <p:cNvPr id="11" name="Group 10">
            <a:extLst>
              <a:ext uri="{FF2B5EF4-FFF2-40B4-BE49-F238E27FC236}">
                <a16:creationId xmlns:a16="http://schemas.microsoft.com/office/drawing/2014/main" id="{4FB3CE45-6B48-F24E-DC8D-2D42957F8765}"/>
              </a:ext>
            </a:extLst>
          </p:cNvPr>
          <p:cNvGrpSpPr/>
          <p:nvPr/>
        </p:nvGrpSpPr>
        <p:grpSpPr>
          <a:xfrm>
            <a:off x="2843803" y="1055750"/>
            <a:ext cx="1789568" cy="1028785"/>
            <a:chOff x="1243532" y="1933290"/>
            <a:chExt cx="870227" cy="533718"/>
          </a:xfrm>
        </p:grpSpPr>
        <p:sp>
          <p:nvSpPr>
            <p:cNvPr id="12" name="Rectangle 11">
              <a:extLst>
                <a:ext uri="{FF2B5EF4-FFF2-40B4-BE49-F238E27FC236}">
                  <a16:creationId xmlns:a16="http://schemas.microsoft.com/office/drawing/2014/main" id="{9B9075CE-0CE4-99B2-9F34-AD4DF726102E}"/>
                </a:ext>
              </a:extLst>
            </p:cNvPr>
            <p:cNvSpPr/>
            <p:nvPr/>
          </p:nvSpPr>
          <p:spPr bwMode="auto">
            <a:xfrm>
              <a:off x="1243532" y="1933290"/>
              <a:ext cx="870227" cy="533718"/>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162076" tIns="81038" rIns="162076" bIns="81038"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0808" eaLnBrk="0" fontAlgn="base" hangingPunct="0">
                <a:spcBef>
                  <a:spcPct val="0"/>
                </a:spcBef>
                <a:spcAft>
                  <a:spcPct val="0"/>
                </a:spcAft>
              </a:pPr>
              <a:endParaRPr lang="de-CH" sz="4254">
                <a:latin typeface="Calibri" panose="020F0502020204030204" pitchFamily="34" charset="0"/>
                <a:cs typeface="Calibri" panose="020F0502020204030204" pitchFamily="34" charset="0"/>
              </a:endParaRPr>
            </a:p>
          </p:txBody>
        </p:sp>
        <p:pic>
          <p:nvPicPr>
            <p:cNvPr id="13" name="Picture 12" descr="Image result for pbl netherlands">
              <a:extLst>
                <a:ext uri="{FF2B5EF4-FFF2-40B4-BE49-F238E27FC236}">
                  <a16:creationId xmlns:a16="http://schemas.microsoft.com/office/drawing/2014/main" id="{B78D69F9-0CA2-D1AD-D95A-75B7A5D480B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300" t="17946" r="6761" b="30071"/>
            <a:stretch/>
          </p:blipFill>
          <p:spPr bwMode="auto">
            <a:xfrm>
              <a:off x="1288126" y="2090901"/>
              <a:ext cx="792088" cy="31573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63">
              <a:extLst>
                <a:ext uri="{FF2B5EF4-FFF2-40B4-BE49-F238E27FC236}">
                  <a16:creationId xmlns:a16="http://schemas.microsoft.com/office/drawing/2014/main" id="{BC76AD44-7591-C373-D58F-676655E74251}"/>
                </a:ext>
              </a:extLst>
            </p:cNvPr>
            <p:cNvSpPr txBox="1"/>
            <p:nvPr/>
          </p:nvSpPr>
          <p:spPr>
            <a:xfrm>
              <a:off x="1347900" y="1933290"/>
              <a:ext cx="648072" cy="183205"/>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773">
                  <a:solidFill>
                    <a:srgbClr val="000000"/>
                  </a:solidFill>
                  <a:latin typeface="Calibri" panose="020F0502020204030204" pitchFamily="34" charset="0"/>
                  <a:cs typeface="Calibri" panose="020F0502020204030204" pitchFamily="34" charset="0"/>
                </a:rPr>
                <a:t>IMAGE</a:t>
              </a:r>
              <a:endParaRPr lang="de-CH" sz="1773" err="1">
                <a:solidFill>
                  <a:srgbClr val="000000"/>
                </a:solidFill>
                <a:latin typeface="Calibri" panose="020F0502020204030204" pitchFamily="34" charset="0"/>
                <a:cs typeface="Calibri" panose="020F0502020204030204" pitchFamily="34" charset="0"/>
              </a:endParaRPr>
            </a:p>
          </p:txBody>
        </p:sp>
      </p:grpSp>
      <p:grpSp>
        <p:nvGrpSpPr>
          <p:cNvPr id="15" name="Group 14">
            <a:extLst>
              <a:ext uri="{FF2B5EF4-FFF2-40B4-BE49-F238E27FC236}">
                <a16:creationId xmlns:a16="http://schemas.microsoft.com/office/drawing/2014/main" id="{CF120B75-A64B-410B-9794-817FF546FAE1}"/>
              </a:ext>
            </a:extLst>
          </p:cNvPr>
          <p:cNvGrpSpPr/>
          <p:nvPr/>
        </p:nvGrpSpPr>
        <p:grpSpPr>
          <a:xfrm>
            <a:off x="5286558" y="1071993"/>
            <a:ext cx="1784816" cy="1028785"/>
            <a:chOff x="1412739" y="3739236"/>
            <a:chExt cx="1120555" cy="687247"/>
          </a:xfrm>
        </p:grpSpPr>
        <p:grpSp>
          <p:nvGrpSpPr>
            <p:cNvPr id="16" name="Group 15">
              <a:extLst>
                <a:ext uri="{FF2B5EF4-FFF2-40B4-BE49-F238E27FC236}">
                  <a16:creationId xmlns:a16="http://schemas.microsoft.com/office/drawing/2014/main" id="{DB850271-0A4D-AA59-DA0B-D1DFE0B4BE27}"/>
                </a:ext>
              </a:extLst>
            </p:cNvPr>
            <p:cNvGrpSpPr/>
            <p:nvPr/>
          </p:nvGrpSpPr>
          <p:grpSpPr>
            <a:xfrm>
              <a:off x="1412739" y="3739236"/>
              <a:ext cx="1120555" cy="687247"/>
              <a:chOff x="1243532" y="1933290"/>
              <a:chExt cx="870227" cy="533718"/>
            </a:xfrm>
          </p:grpSpPr>
          <p:sp>
            <p:nvSpPr>
              <p:cNvPr id="18" name="Rectangle 17">
                <a:extLst>
                  <a:ext uri="{FF2B5EF4-FFF2-40B4-BE49-F238E27FC236}">
                    <a16:creationId xmlns:a16="http://schemas.microsoft.com/office/drawing/2014/main" id="{EE587C76-B5D7-4363-F503-249DAABBC199}"/>
                  </a:ext>
                </a:extLst>
              </p:cNvPr>
              <p:cNvSpPr/>
              <p:nvPr/>
            </p:nvSpPr>
            <p:spPr bwMode="auto">
              <a:xfrm>
                <a:off x="1243532" y="1933290"/>
                <a:ext cx="870227" cy="533718"/>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162076" tIns="81038" rIns="162076" bIns="81038"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0808" eaLnBrk="0" fontAlgn="base" hangingPunct="0">
                  <a:spcBef>
                    <a:spcPct val="0"/>
                  </a:spcBef>
                  <a:spcAft>
                    <a:spcPct val="0"/>
                  </a:spcAft>
                </a:pPr>
                <a:endParaRPr lang="de-CH" sz="4254">
                  <a:latin typeface="Calibri" panose="020F0502020204030204" pitchFamily="34" charset="0"/>
                  <a:cs typeface="Calibri" panose="020F0502020204030204" pitchFamily="34" charset="0"/>
                </a:endParaRPr>
              </a:p>
            </p:txBody>
          </p:sp>
          <p:sp>
            <p:nvSpPr>
              <p:cNvPr id="19" name="TextBox 63">
                <a:extLst>
                  <a:ext uri="{FF2B5EF4-FFF2-40B4-BE49-F238E27FC236}">
                    <a16:creationId xmlns:a16="http://schemas.microsoft.com/office/drawing/2014/main" id="{D6488634-D8BC-AA48-A642-07CB1711F6D2}"/>
                  </a:ext>
                </a:extLst>
              </p:cNvPr>
              <p:cNvSpPr txBox="1"/>
              <p:nvPr/>
            </p:nvSpPr>
            <p:spPr>
              <a:xfrm>
                <a:off x="1347900" y="1933290"/>
                <a:ext cx="648072" cy="183205"/>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773">
                    <a:solidFill>
                      <a:srgbClr val="000000"/>
                    </a:solidFill>
                    <a:latin typeface="Calibri" panose="020F0502020204030204" pitchFamily="34" charset="0"/>
                    <a:cs typeface="Calibri" panose="020F0502020204030204" pitchFamily="34" charset="0"/>
                  </a:rPr>
                  <a:t>GCAM</a:t>
                </a:r>
                <a:endParaRPr lang="de-CH" sz="1773" err="1">
                  <a:solidFill>
                    <a:srgbClr val="000000"/>
                  </a:solidFill>
                  <a:latin typeface="Calibri" panose="020F0502020204030204" pitchFamily="34" charset="0"/>
                  <a:cs typeface="Calibri" panose="020F0502020204030204" pitchFamily="34" charset="0"/>
                </a:endParaRPr>
              </a:p>
            </p:txBody>
          </p:sp>
        </p:grpSp>
        <p:pic>
          <p:nvPicPr>
            <p:cNvPr id="17" name="Picture 4" descr="PNNL Careers">
              <a:extLst>
                <a:ext uri="{FF2B5EF4-FFF2-40B4-BE49-F238E27FC236}">
                  <a16:creationId xmlns:a16="http://schemas.microsoft.com/office/drawing/2014/main" id="{C8BCFF77-5700-8EBC-D77A-248B3B405FE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79503" y="3980799"/>
              <a:ext cx="387025" cy="3127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2C7BEA81-7AFF-6ABB-DDDD-DD18EC8E10A8}"/>
              </a:ext>
            </a:extLst>
          </p:cNvPr>
          <p:cNvGrpSpPr/>
          <p:nvPr/>
        </p:nvGrpSpPr>
        <p:grpSpPr>
          <a:xfrm>
            <a:off x="7626690" y="1071991"/>
            <a:ext cx="1789567" cy="1054667"/>
            <a:chOff x="414475" y="4645746"/>
            <a:chExt cx="1356206" cy="799269"/>
          </a:xfrm>
        </p:grpSpPr>
        <p:grpSp>
          <p:nvGrpSpPr>
            <p:cNvPr id="21" name="Group 20">
              <a:extLst>
                <a:ext uri="{FF2B5EF4-FFF2-40B4-BE49-F238E27FC236}">
                  <a16:creationId xmlns:a16="http://schemas.microsoft.com/office/drawing/2014/main" id="{073DC254-6463-EA04-3EA6-75D028FFF2F7}"/>
                </a:ext>
              </a:extLst>
            </p:cNvPr>
            <p:cNvGrpSpPr/>
            <p:nvPr/>
          </p:nvGrpSpPr>
          <p:grpSpPr>
            <a:xfrm>
              <a:off x="414475" y="4645746"/>
              <a:ext cx="1356206" cy="785545"/>
              <a:chOff x="1256927" y="2563735"/>
              <a:chExt cx="870227" cy="504055"/>
            </a:xfrm>
          </p:grpSpPr>
          <p:sp>
            <p:nvSpPr>
              <p:cNvPr id="23" name="Rectangle 22">
                <a:extLst>
                  <a:ext uri="{FF2B5EF4-FFF2-40B4-BE49-F238E27FC236}">
                    <a16:creationId xmlns:a16="http://schemas.microsoft.com/office/drawing/2014/main" id="{17C5E663-752C-A011-9311-7601B2938F1A}"/>
                  </a:ext>
                </a:extLst>
              </p:cNvPr>
              <p:cNvSpPr/>
              <p:nvPr/>
            </p:nvSpPr>
            <p:spPr bwMode="auto">
              <a:xfrm>
                <a:off x="1256927" y="2563735"/>
                <a:ext cx="870227" cy="504055"/>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162076" tIns="81038" rIns="162076" bIns="81038"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0808" eaLnBrk="0" fontAlgn="base" hangingPunct="0">
                  <a:spcBef>
                    <a:spcPct val="0"/>
                  </a:spcBef>
                  <a:spcAft>
                    <a:spcPct val="0"/>
                  </a:spcAft>
                </a:pPr>
                <a:endParaRPr lang="de-CH" sz="4254">
                  <a:latin typeface="Calibri" panose="020F0502020204030204" pitchFamily="34" charset="0"/>
                  <a:cs typeface="Calibri" panose="020F0502020204030204" pitchFamily="34" charset="0"/>
                </a:endParaRPr>
              </a:p>
            </p:txBody>
          </p:sp>
          <p:sp>
            <p:nvSpPr>
              <p:cNvPr id="24" name="TextBox 60">
                <a:extLst>
                  <a:ext uri="{FF2B5EF4-FFF2-40B4-BE49-F238E27FC236}">
                    <a16:creationId xmlns:a16="http://schemas.microsoft.com/office/drawing/2014/main" id="{F7448758-D30D-8025-8495-270DA04061BD}"/>
                  </a:ext>
                </a:extLst>
              </p:cNvPr>
              <p:cNvSpPr txBox="1"/>
              <p:nvPr/>
            </p:nvSpPr>
            <p:spPr>
              <a:xfrm>
                <a:off x="1319608" y="2563735"/>
                <a:ext cx="728574" cy="17767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773" err="1">
                    <a:solidFill>
                      <a:srgbClr val="000000"/>
                    </a:solidFill>
                    <a:latin typeface="Calibri" panose="020F0502020204030204" pitchFamily="34" charset="0"/>
                    <a:cs typeface="Calibri" panose="020F0502020204030204" pitchFamily="34" charset="0"/>
                  </a:rPr>
                  <a:t>MESSAGE</a:t>
                </a:r>
                <a:r>
                  <a:rPr lang="en-US" sz="1773" baseline="-25000" err="1">
                    <a:solidFill>
                      <a:srgbClr val="000000"/>
                    </a:solidFill>
                    <a:latin typeface="Calibri" panose="020F0502020204030204" pitchFamily="34" charset="0"/>
                    <a:cs typeface="Calibri" panose="020F0502020204030204" pitchFamily="34" charset="0"/>
                  </a:rPr>
                  <a:t>ix</a:t>
                </a:r>
                <a:endParaRPr lang="de-CH" sz="1773" baseline="-25000" err="1">
                  <a:solidFill>
                    <a:srgbClr val="000000"/>
                  </a:solidFill>
                  <a:latin typeface="Calibri" panose="020F0502020204030204" pitchFamily="34" charset="0"/>
                  <a:cs typeface="Calibri" panose="020F0502020204030204" pitchFamily="34" charset="0"/>
                </a:endParaRPr>
              </a:p>
            </p:txBody>
          </p:sp>
        </p:grpSp>
        <p:pic>
          <p:nvPicPr>
            <p:cNvPr id="22" name="Picture 2">
              <a:extLst>
                <a:ext uri="{FF2B5EF4-FFF2-40B4-BE49-F238E27FC236}">
                  <a16:creationId xmlns:a16="http://schemas.microsoft.com/office/drawing/2014/main" id="{5EB7AB4D-622A-7F13-82A2-A225F129D531}"/>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55947" y="4951121"/>
              <a:ext cx="493894" cy="4938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310CFD45-A287-74FC-F189-6ED9FF4F3480}"/>
              </a:ext>
            </a:extLst>
          </p:cNvPr>
          <p:cNvGrpSpPr/>
          <p:nvPr/>
        </p:nvGrpSpPr>
        <p:grpSpPr>
          <a:xfrm>
            <a:off x="9967879" y="1051861"/>
            <a:ext cx="1789567" cy="1036558"/>
            <a:chOff x="414475" y="5463551"/>
            <a:chExt cx="1356206" cy="785545"/>
          </a:xfrm>
        </p:grpSpPr>
        <p:grpSp>
          <p:nvGrpSpPr>
            <p:cNvPr id="26" name="Group 25">
              <a:extLst>
                <a:ext uri="{FF2B5EF4-FFF2-40B4-BE49-F238E27FC236}">
                  <a16:creationId xmlns:a16="http://schemas.microsoft.com/office/drawing/2014/main" id="{93471F2B-D6C1-938C-7AFD-F748269C5814}"/>
                </a:ext>
              </a:extLst>
            </p:cNvPr>
            <p:cNvGrpSpPr/>
            <p:nvPr/>
          </p:nvGrpSpPr>
          <p:grpSpPr>
            <a:xfrm>
              <a:off x="414475" y="5463551"/>
              <a:ext cx="1356206" cy="785545"/>
              <a:chOff x="1256927" y="2563735"/>
              <a:chExt cx="870227" cy="504055"/>
            </a:xfrm>
          </p:grpSpPr>
          <p:sp>
            <p:nvSpPr>
              <p:cNvPr id="28" name="Rectangle 27">
                <a:extLst>
                  <a:ext uri="{FF2B5EF4-FFF2-40B4-BE49-F238E27FC236}">
                    <a16:creationId xmlns:a16="http://schemas.microsoft.com/office/drawing/2014/main" id="{6CA2D756-2A8A-16D0-C938-E6ACA01F8D66}"/>
                  </a:ext>
                </a:extLst>
              </p:cNvPr>
              <p:cNvSpPr/>
              <p:nvPr/>
            </p:nvSpPr>
            <p:spPr bwMode="auto">
              <a:xfrm>
                <a:off x="1256927" y="2563735"/>
                <a:ext cx="870227" cy="504055"/>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162076" tIns="81038" rIns="162076" bIns="81038"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0808" eaLnBrk="0" fontAlgn="base" hangingPunct="0">
                  <a:spcBef>
                    <a:spcPct val="0"/>
                  </a:spcBef>
                  <a:spcAft>
                    <a:spcPct val="0"/>
                  </a:spcAft>
                </a:pPr>
                <a:endParaRPr lang="de-CH" sz="4254">
                  <a:latin typeface="Calibri" panose="020F0502020204030204" pitchFamily="34" charset="0"/>
                  <a:cs typeface="Calibri" panose="020F0502020204030204" pitchFamily="34" charset="0"/>
                </a:endParaRPr>
              </a:p>
            </p:txBody>
          </p:sp>
          <p:sp>
            <p:nvSpPr>
              <p:cNvPr id="29" name="TextBox 60">
                <a:extLst>
                  <a:ext uri="{FF2B5EF4-FFF2-40B4-BE49-F238E27FC236}">
                    <a16:creationId xmlns:a16="http://schemas.microsoft.com/office/drawing/2014/main" id="{41FA3C67-6B1D-F8F5-F4E5-886977751777}"/>
                  </a:ext>
                </a:extLst>
              </p:cNvPr>
              <p:cNvSpPr txBox="1"/>
              <p:nvPr/>
            </p:nvSpPr>
            <p:spPr>
              <a:xfrm>
                <a:off x="1319608" y="2563735"/>
                <a:ext cx="728574" cy="17767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773">
                    <a:solidFill>
                      <a:srgbClr val="000000"/>
                    </a:solidFill>
                    <a:latin typeface="Calibri" panose="020F0502020204030204" pitchFamily="34" charset="0"/>
                    <a:cs typeface="Calibri" panose="020F0502020204030204" pitchFamily="34" charset="0"/>
                  </a:rPr>
                  <a:t>TIAM-UCL</a:t>
                </a:r>
                <a:endParaRPr lang="de-CH" sz="1773" baseline="-25000" err="1">
                  <a:solidFill>
                    <a:srgbClr val="000000"/>
                  </a:solidFill>
                  <a:latin typeface="Calibri" panose="020F0502020204030204" pitchFamily="34" charset="0"/>
                  <a:cs typeface="Calibri" panose="020F0502020204030204" pitchFamily="34" charset="0"/>
                </a:endParaRPr>
              </a:p>
            </p:txBody>
          </p:sp>
        </p:grpSp>
        <p:pic>
          <p:nvPicPr>
            <p:cNvPr id="27" name="Picture 2">
              <a:extLst>
                <a:ext uri="{FF2B5EF4-FFF2-40B4-BE49-F238E27FC236}">
                  <a16:creationId xmlns:a16="http://schemas.microsoft.com/office/drawing/2014/main" id="{F7508C40-1A6D-A3FA-ADED-393A363C473D}"/>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20659" r="1666" b="20000"/>
            <a:stretch/>
          </p:blipFill>
          <p:spPr bwMode="auto">
            <a:xfrm>
              <a:off x="819637" y="5908083"/>
              <a:ext cx="586002" cy="196464"/>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30">
            <a:extLst>
              <a:ext uri="{FF2B5EF4-FFF2-40B4-BE49-F238E27FC236}">
                <a16:creationId xmlns:a16="http://schemas.microsoft.com/office/drawing/2014/main" id="{859591A8-1752-477D-05A3-7DDA050D1A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3189" y="2212274"/>
            <a:ext cx="3925820" cy="3919570"/>
          </a:xfrm>
          <a:prstGeom prst="rect">
            <a:avLst/>
          </a:prstGeom>
          <a:noFill/>
          <a:ln>
            <a:noFill/>
          </a:ln>
        </p:spPr>
      </p:pic>
      <p:sp>
        <p:nvSpPr>
          <p:cNvPr id="32" name="Content Placeholder 1">
            <a:extLst>
              <a:ext uri="{FF2B5EF4-FFF2-40B4-BE49-F238E27FC236}">
                <a16:creationId xmlns:a16="http://schemas.microsoft.com/office/drawing/2014/main" id="{42D43A9C-61BB-1F38-1BE2-EACA4DF94ABB}"/>
              </a:ext>
            </a:extLst>
          </p:cNvPr>
          <p:cNvSpPr txBox="1">
            <a:spLocks/>
          </p:cNvSpPr>
          <p:nvPr/>
        </p:nvSpPr>
        <p:spPr>
          <a:xfrm>
            <a:off x="434556" y="2403174"/>
            <a:ext cx="4251236" cy="3968266"/>
          </a:xfrm>
          <a:prstGeom prst="rect">
            <a:avLst/>
          </a:prstGeom>
        </p:spPr>
        <p:txBody>
          <a:bodyPr wrap="square" lIns="0" tIns="0" rIns="0" bIns="0">
            <a:spAutoFit/>
          </a:bodyPr>
          <a:lstStyle>
            <a:lvl1pPr marL="0">
              <a:defRPr sz="1400" b="0" i="0">
                <a:solidFill>
                  <a:schemeClr val="tx1"/>
                </a:solidFill>
                <a:latin typeface="Georgia"/>
                <a:ea typeface="+mn-ea"/>
                <a:cs typeface="Georgi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599" kern="0" dirty="0">
                <a:latin typeface="+mj-lt"/>
              </a:rPr>
              <a:t>Integrated Assessment Models (IAMs) assess the interactions between </a:t>
            </a:r>
            <a:r>
              <a:rPr lang="en-US" sz="1599" b="1" kern="0" dirty="0">
                <a:solidFill>
                  <a:srgbClr val="FF0000"/>
                </a:solidFill>
                <a:latin typeface="+mj-lt"/>
              </a:rPr>
              <a:t>human </a:t>
            </a:r>
            <a:r>
              <a:rPr lang="en-US" sz="1599" kern="0" dirty="0">
                <a:latin typeface="+mj-lt"/>
              </a:rPr>
              <a:t>and </a:t>
            </a:r>
            <a:r>
              <a:rPr lang="en-US" sz="1599" b="1" kern="0" dirty="0">
                <a:solidFill>
                  <a:srgbClr val="00B050"/>
                </a:solidFill>
                <a:latin typeface="+mj-lt"/>
              </a:rPr>
              <a:t>natural </a:t>
            </a:r>
            <a:r>
              <a:rPr lang="en-US" sz="1599" kern="0" dirty="0">
                <a:latin typeface="+mj-lt"/>
              </a:rPr>
              <a:t>systems</a:t>
            </a:r>
          </a:p>
          <a:p>
            <a:endParaRPr lang="en-US" sz="1599" kern="0" dirty="0">
              <a:latin typeface="+mj-lt"/>
            </a:endParaRPr>
          </a:p>
          <a:p>
            <a:r>
              <a:rPr lang="en-US" sz="1599" kern="0" dirty="0">
                <a:latin typeface="+mj-lt"/>
              </a:rPr>
              <a:t>Contain stylized representations of</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Energy system</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Agricultural economy</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Climate</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Land system</a:t>
            </a:r>
          </a:p>
          <a:p>
            <a:endParaRPr lang="en-US" sz="1599" kern="0" dirty="0">
              <a:latin typeface="+mj-lt"/>
            </a:endParaRPr>
          </a:p>
          <a:p>
            <a:r>
              <a:rPr lang="en-US" sz="1599" kern="0" dirty="0">
                <a:latin typeface="+mj-lt"/>
              </a:rPr>
              <a:t>Bridge the Science/Policy interface</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Scenario Analysis: </a:t>
            </a:r>
            <a:r>
              <a:rPr lang="en-US" sz="1399" i="1" kern="0" dirty="0">
                <a:solidFill>
                  <a:sysClr val="windowText" lastClr="000000"/>
                </a:solidFill>
                <a:latin typeface="+mj-lt"/>
              </a:rPr>
              <a:t>What if?</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What are the drivers or constraints of change? </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How do technology and policy choices lead to different outcomes?</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Uncertainties? Sensitivities?</a:t>
            </a:r>
          </a:p>
          <a:p>
            <a:endParaRPr lang="en-US" sz="1599" kern="0" dirty="0">
              <a:latin typeface="+mj-lt"/>
            </a:endParaRPr>
          </a:p>
        </p:txBody>
      </p:sp>
      <p:pic>
        <p:nvPicPr>
          <p:cNvPr id="33" name="Picture 2" descr="IPCC's Sixth Assessment Report (AR6) | PAGES">
            <a:extLst>
              <a:ext uri="{FF2B5EF4-FFF2-40B4-BE49-F238E27FC236}">
                <a16:creationId xmlns:a16="http://schemas.microsoft.com/office/drawing/2014/main" id="{F8309949-1379-B444-9030-2B6718BB7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09887" y="2212273"/>
            <a:ext cx="3102252" cy="3938137"/>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35">
            <a:extLst>
              <a:ext uri="{FF2B5EF4-FFF2-40B4-BE49-F238E27FC236}">
                <a16:creationId xmlns:a16="http://schemas.microsoft.com/office/drawing/2014/main" id="{897B66FC-8DE3-D1FD-7089-9C4691266E05}"/>
              </a:ext>
            </a:extLst>
          </p:cNvPr>
          <p:cNvSpPr txBox="1">
            <a:spLocks/>
          </p:cNvSpPr>
          <p:nvPr/>
        </p:nvSpPr>
        <p:spPr>
          <a:xfrm>
            <a:off x="306478" y="336516"/>
            <a:ext cx="11383095" cy="416970"/>
          </a:xfrm>
          <a:prstGeom prst="rect">
            <a:avLst/>
          </a:prstGeom>
        </p:spPr>
        <p:txBody>
          <a:bodyPr vert="horz" wrap="square" lIns="0" tIns="16903" rIns="0" bIns="0" rtlCol="0" anchor="ctr" anchorCtr="0">
            <a:spAutoFit/>
          </a:bodyPr>
          <a:lstStyle>
            <a:lvl1pPr marL="0" indent="0" algn="ctr" defTabSz="914400" rtl="0" eaLnBrk="1" latinLnBrk="0" hangingPunct="1">
              <a:lnSpc>
                <a:spcPct val="100000"/>
              </a:lnSpc>
              <a:spcBef>
                <a:spcPct val="20000"/>
              </a:spcBef>
              <a:spcAft>
                <a:spcPts val="0"/>
              </a:spcAft>
              <a:buNone/>
              <a:defRPr kumimoji="0" sz="5997" b="0" i="0" u="none" kern="1200" cap="all" baseline="0">
                <a:solidFill>
                  <a:schemeClr val="tx2"/>
                </a:solidFill>
                <a:latin typeface="Calibri Light" panose="020F0302020204030204" pitchFamily="34" charset="0"/>
                <a:ea typeface="+mj-ea"/>
                <a:cs typeface="Calibri Light" panose="020F0302020204030204" pitchFamily="34" charset="0"/>
              </a:defRPr>
            </a:lvl1pPr>
          </a:lstStyle>
          <a:p>
            <a:pPr marL="16510" algn="l">
              <a:spcBef>
                <a:spcPts val="133"/>
              </a:spcBef>
            </a:pPr>
            <a:r>
              <a:rPr lang="fr-CH" sz="2600" dirty="0">
                <a:latin typeface="Calibri Light"/>
                <a:ea typeface="Calibri Light"/>
                <a:cs typeface="Calibri Light"/>
              </a:rPr>
              <a:t>INTEGRATED ASSESSMENT MODELS (IAM)</a:t>
            </a:r>
            <a:endParaRPr lang="en-US" sz="2600" dirty="0"/>
          </a:p>
        </p:txBody>
      </p:sp>
    </p:spTree>
    <p:extLst>
      <p:ext uri="{BB962C8B-B14F-4D97-AF65-F5344CB8AC3E}">
        <p14:creationId xmlns:p14="http://schemas.microsoft.com/office/powerpoint/2010/main" val="550995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19">
            <a:extLst>
              <a:ext uri="{FF2B5EF4-FFF2-40B4-BE49-F238E27FC236}">
                <a16:creationId xmlns:a16="http://schemas.microsoft.com/office/drawing/2014/main" id="{C2E3054D-A2EF-7FBE-FE5C-4E432B7B49FC}"/>
              </a:ext>
            </a:extLst>
          </p:cNvPr>
          <p:cNvSpPr>
            <a:spLocks noGrp="1"/>
          </p:cNvSpPr>
          <p:nvPr>
            <p:ph type="sldNum" sz="quarter" idx="19"/>
          </p:nvPr>
        </p:nvSpPr>
        <p:spPr/>
        <p:txBody>
          <a:bodyPr/>
          <a:lstStyle/>
          <a:p>
            <a:fld id="{5EE7099E-8998-4851-915A-4F4831808297}" type="slidenum">
              <a:rPr lang="nl-NL" smtClean="0"/>
              <a:pPr/>
              <a:t>14</a:t>
            </a:fld>
            <a:endParaRPr lang="nl-NL" dirty="0"/>
          </a:p>
        </p:txBody>
      </p:sp>
      <p:sp>
        <p:nvSpPr>
          <p:cNvPr id="3" name="Vertical Text Placeholder 2">
            <a:extLst>
              <a:ext uri="{FF2B5EF4-FFF2-40B4-BE49-F238E27FC236}">
                <a16:creationId xmlns:a16="http://schemas.microsoft.com/office/drawing/2014/main" id="{E99AB95E-E19E-CA1E-6C59-2B6A7A8F7B35}"/>
              </a:ext>
            </a:extLst>
          </p:cNvPr>
          <p:cNvSpPr>
            <a:spLocks noGrp="1"/>
          </p:cNvSpPr>
          <p:nvPr>
            <p:ph sz="quarter" idx="20"/>
          </p:nvPr>
        </p:nvSpPr>
        <p:spPr/>
        <p:txBody>
          <a:bodyPr>
            <a:normAutofit/>
          </a:bodyPr>
          <a:lstStyle/>
          <a:p>
            <a:pPr>
              <a:lnSpc>
                <a:spcPct val="120000"/>
              </a:lnSpc>
            </a:pPr>
            <a:r>
              <a:rPr lang="en-US" sz="1800" dirty="0"/>
              <a:t>Global regionalized models that consider broad socio-economic and technological developments and their consequences over time. </a:t>
            </a:r>
          </a:p>
          <a:p>
            <a:pPr>
              <a:lnSpc>
                <a:spcPct val="120000"/>
              </a:lnSpc>
            </a:pPr>
            <a:r>
              <a:rPr lang="en-US" sz="1800" dirty="0"/>
              <a:t>Used to inform policymakers on climate change and other environmental or socio-economic criteria.</a:t>
            </a:r>
          </a:p>
        </p:txBody>
      </p:sp>
      <p:grpSp>
        <p:nvGrpSpPr>
          <p:cNvPr id="17" name="Group 16">
            <a:extLst>
              <a:ext uri="{FF2B5EF4-FFF2-40B4-BE49-F238E27FC236}">
                <a16:creationId xmlns:a16="http://schemas.microsoft.com/office/drawing/2014/main" id="{D00CF317-3426-24DE-ED50-1568D2E362D9}"/>
              </a:ext>
            </a:extLst>
          </p:cNvPr>
          <p:cNvGrpSpPr/>
          <p:nvPr/>
        </p:nvGrpSpPr>
        <p:grpSpPr>
          <a:xfrm>
            <a:off x="5820482" y="2066343"/>
            <a:ext cx="6168850" cy="3781274"/>
            <a:chOff x="5834189" y="3068960"/>
            <a:chExt cx="5554690" cy="3404817"/>
          </a:xfrm>
        </p:grpSpPr>
        <p:pic>
          <p:nvPicPr>
            <p:cNvPr id="12" name="Picture 11">
              <a:extLst>
                <a:ext uri="{FF2B5EF4-FFF2-40B4-BE49-F238E27FC236}">
                  <a16:creationId xmlns:a16="http://schemas.microsoft.com/office/drawing/2014/main" id="{DFABF682-3135-75C6-ED21-92AAF6BD447A}"/>
                </a:ext>
              </a:extLst>
            </p:cNvPr>
            <p:cNvPicPr>
              <a:picLocks noChangeAspect="1"/>
            </p:cNvPicPr>
            <p:nvPr/>
          </p:nvPicPr>
          <p:blipFill>
            <a:blip r:embed="rId3"/>
            <a:stretch>
              <a:fillRect/>
            </a:stretch>
          </p:blipFill>
          <p:spPr>
            <a:xfrm>
              <a:off x="5834189" y="3068960"/>
              <a:ext cx="5554690" cy="3214034"/>
            </a:xfrm>
            <a:prstGeom prst="rect">
              <a:avLst/>
            </a:prstGeom>
          </p:spPr>
        </p:pic>
        <p:sp>
          <p:nvSpPr>
            <p:cNvPr id="13" name="TextBox 12">
              <a:extLst>
                <a:ext uri="{FF2B5EF4-FFF2-40B4-BE49-F238E27FC236}">
                  <a16:creationId xmlns:a16="http://schemas.microsoft.com/office/drawing/2014/main" id="{9C6FDD23-046A-38B2-2A9E-36450A230A63}"/>
                </a:ext>
              </a:extLst>
            </p:cNvPr>
            <p:cNvSpPr txBox="1"/>
            <p:nvPr/>
          </p:nvSpPr>
          <p:spPr>
            <a:xfrm>
              <a:off x="7708640" y="6081011"/>
              <a:ext cx="922266" cy="392766"/>
            </a:xfrm>
            <a:prstGeom prst="rect">
              <a:avLst/>
            </a:prstGeom>
            <a:noFill/>
          </p:spPr>
          <p:txBody>
            <a:bodyPr wrap="none" lIns="107944" tIns="107944" rIns="107944" bIns="107944" rtlCol="0">
              <a:spAutoFit/>
            </a:bodyPr>
            <a:lstStyle/>
            <a:p>
              <a:pPr algn="l"/>
              <a:r>
                <a:rPr lang="en-US" sz="1799" dirty="0">
                  <a:solidFill>
                    <a:schemeClr val="bg2"/>
                  </a:solidFill>
                </a:rPr>
                <a:t>IPCC 2021</a:t>
              </a:r>
              <a:endParaRPr lang="en-CH" sz="1799" dirty="0">
                <a:solidFill>
                  <a:schemeClr val="bg2"/>
                </a:solidFill>
              </a:endParaRPr>
            </a:p>
          </p:txBody>
        </p:sp>
      </p:grpSp>
      <p:sp>
        <p:nvSpPr>
          <p:cNvPr id="21" name="Oval 20">
            <a:extLst>
              <a:ext uri="{FF2B5EF4-FFF2-40B4-BE49-F238E27FC236}">
                <a16:creationId xmlns:a16="http://schemas.microsoft.com/office/drawing/2014/main" id="{C39CF001-690D-13DA-8A0B-B133B6C9F8E5}"/>
              </a:ext>
            </a:extLst>
          </p:cNvPr>
          <p:cNvSpPr/>
          <p:nvPr/>
        </p:nvSpPr>
        <p:spPr>
          <a:xfrm>
            <a:off x="6694390" y="4956956"/>
            <a:ext cx="863646" cy="4318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22" name="Oval 21">
            <a:extLst>
              <a:ext uri="{FF2B5EF4-FFF2-40B4-BE49-F238E27FC236}">
                <a16:creationId xmlns:a16="http://schemas.microsoft.com/office/drawing/2014/main" id="{7264AB97-055E-3C21-A057-89CCBBD3A503}"/>
              </a:ext>
            </a:extLst>
          </p:cNvPr>
          <p:cNvSpPr/>
          <p:nvPr/>
        </p:nvSpPr>
        <p:spPr>
          <a:xfrm>
            <a:off x="8048933" y="3218818"/>
            <a:ext cx="863646" cy="4318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23" name="Oval 22">
            <a:extLst>
              <a:ext uri="{FF2B5EF4-FFF2-40B4-BE49-F238E27FC236}">
                <a16:creationId xmlns:a16="http://schemas.microsoft.com/office/drawing/2014/main" id="{C2807A7B-A8CE-1F8C-8296-69DAD3D27549}"/>
              </a:ext>
            </a:extLst>
          </p:cNvPr>
          <p:cNvSpPr/>
          <p:nvPr/>
        </p:nvSpPr>
        <p:spPr>
          <a:xfrm>
            <a:off x="9358511" y="2829224"/>
            <a:ext cx="863646" cy="4318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25" name="Rectangle 24">
            <a:extLst>
              <a:ext uri="{FF2B5EF4-FFF2-40B4-BE49-F238E27FC236}">
                <a16:creationId xmlns:a16="http://schemas.microsoft.com/office/drawing/2014/main" id="{EB9A4EEE-A40A-7183-46DC-1A1A3A29EE64}"/>
              </a:ext>
            </a:extLst>
          </p:cNvPr>
          <p:cNvSpPr/>
          <p:nvPr/>
        </p:nvSpPr>
        <p:spPr>
          <a:xfrm>
            <a:off x="5202424" y="5664869"/>
            <a:ext cx="2087145" cy="476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chemeClr val="tx1"/>
                </a:solidFill>
              </a:rPr>
              <a:t>Paris agreement </a:t>
            </a:r>
            <a:r>
              <a:rPr lang="en-US" sz="1199" dirty="0">
                <a:solidFill>
                  <a:schemeClr val="tx1"/>
                </a:solidFill>
              </a:rPr>
              <a:t>(~1.5 °C warming by 2100)</a:t>
            </a:r>
            <a:endParaRPr lang="en-CH" sz="1799" dirty="0">
              <a:solidFill>
                <a:schemeClr val="tx1"/>
              </a:solidFill>
            </a:endParaRPr>
          </a:p>
        </p:txBody>
      </p:sp>
      <p:cxnSp>
        <p:nvCxnSpPr>
          <p:cNvPr id="27" name="Straight Arrow Connector 26">
            <a:extLst>
              <a:ext uri="{FF2B5EF4-FFF2-40B4-BE49-F238E27FC236}">
                <a16:creationId xmlns:a16="http://schemas.microsoft.com/office/drawing/2014/main" id="{FAACA0F1-CFD6-CFD2-FFD4-DD37374B6CC9}"/>
              </a:ext>
            </a:extLst>
          </p:cNvPr>
          <p:cNvCxnSpPr>
            <a:cxnSpLocks/>
            <a:stCxn id="25" idx="0"/>
            <a:endCxn id="21" idx="4"/>
          </p:cNvCxnSpPr>
          <p:nvPr/>
        </p:nvCxnSpPr>
        <p:spPr>
          <a:xfrm flipV="1">
            <a:off x="6245997" y="5388779"/>
            <a:ext cx="880216" cy="2760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5E55E84-CC3C-691E-661D-6E7B239A3E0C}"/>
              </a:ext>
            </a:extLst>
          </p:cNvPr>
          <p:cNvSpPr/>
          <p:nvPr/>
        </p:nvSpPr>
        <p:spPr>
          <a:xfrm>
            <a:off x="7315405" y="1346638"/>
            <a:ext cx="3166703" cy="62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chemeClr val="tx1"/>
                </a:solidFill>
              </a:rPr>
              <a:t>No additional climate policy</a:t>
            </a:r>
          </a:p>
          <a:p>
            <a:pPr algn="ctr"/>
            <a:r>
              <a:rPr lang="en-US" sz="1199" dirty="0">
                <a:solidFill>
                  <a:srgbClr val="000000"/>
                </a:solidFill>
              </a:rPr>
              <a:t>(~5 °C warming by 2100)</a:t>
            </a:r>
            <a:endParaRPr lang="en-CH" sz="1799" dirty="0">
              <a:solidFill>
                <a:schemeClr val="tx1"/>
              </a:solidFill>
            </a:endParaRPr>
          </a:p>
        </p:txBody>
      </p:sp>
      <p:cxnSp>
        <p:nvCxnSpPr>
          <p:cNvPr id="29" name="Straight Arrow Connector 28">
            <a:extLst>
              <a:ext uri="{FF2B5EF4-FFF2-40B4-BE49-F238E27FC236}">
                <a16:creationId xmlns:a16="http://schemas.microsoft.com/office/drawing/2014/main" id="{538A5988-32DF-87E5-8D00-BB22700E7FBD}"/>
              </a:ext>
            </a:extLst>
          </p:cNvPr>
          <p:cNvCxnSpPr>
            <a:cxnSpLocks/>
            <a:stCxn id="28" idx="2"/>
            <a:endCxn id="23" idx="0"/>
          </p:cNvCxnSpPr>
          <p:nvPr/>
        </p:nvCxnSpPr>
        <p:spPr>
          <a:xfrm>
            <a:off x="8898757" y="1968636"/>
            <a:ext cx="891577" cy="8605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ABCD6D-7303-9478-CBF8-F055BC03E0BF}"/>
              </a:ext>
            </a:extLst>
          </p:cNvPr>
          <p:cNvCxnSpPr>
            <a:cxnSpLocks/>
            <a:stCxn id="28" idx="2"/>
            <a:endCxn id="22" idx="0"/>
          </p:cNvCxnSpPr>
          <p:nvPr/>
        </p:nvCxnSpPr>
        <p:spPr>
          <a:xfrm flipH="1">
            <a:off x="8480756" y="1968636"/>
            <a:ext cx="418001" cy="12501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Vertical Text Placeholder 2">
            <a:extLst>
              <a:ext uri="{FF2B5EF4-FFF2-40B4-BE49-F238E27FC236}">
                <a16:creationId xmlns:a16="http://schemas.microsoft.com/office/drawing/2014/main" id="{9FF1B574-47EE-91C5-C3C8-4B80E94D76C6}"/>
              </a:ext>
            </a:extLst>
          </p:cNvPr>
          <p:cNvSpPr txBox="1">
            <a:spLocks/>
          </p:cNvSpPr>
          <p:nvPr/>
        </p:nvSpPr>
        <p:spPr bwMode="auto">
          <a:xfrm>
            <a:off x="514810" y="3435829"/>
            <a:ext cx="5186723" cy="431914"/>
          </a:xfrm>
          <a:prstGeom prst="rect">
            <a:avLst/>
          </a:prstGeom>
          <a:noFill/>
          <a:ln/>
          <a:extLst>
            <a:ext uri="{909E8E84-426E-40DD-AFC4-6F175D3DCCD1}">
              <a14:hiddenFill xmlns:a14="http://schemas.microsoft.com/office/drawing/2010/main">
                <a:solidFill>
                  <a:srgbClr val="FFFFFF">
                    <a:alpha val="0"/>
                  </a:srgbClr>
                </a:solidFill>
              </a14:hiddenFill>
            </a:ext>
          </a:extLst>
        </p:spPr>
        <p:txBody>
          <a:bodyPr vert="horz" wrap="square" lIns="108000" tIns="45720" rIns="91440" bIns="45720" rtlCol="0" anchor="t" anchorCtr="0">
            <a:normAutofit fontScale="85000" lnSpcReduction="20000"/>
          </a:bodyPr>
          <a:lstStyle>
            <a:lvl1pPr marL="0" indent="0" algn="l" defTabSz="914400" rtl="0" eaLnBrk="1" latinLnBrk="0" hangingPunct="1">
              <a:lnSpc>
                <a:spcPct val="95000"/>
              </a:lnSpc>
              <a:spcBef>
                <a:spcPts val="500"/>
              </a:spcBef>
              <a:spcAft>
                <a:spcPts val="500"/>
              </a:spcAft>
              <a:buClr>
                <a:srgbClr val="6BB745"/>
              </a:buClr>
              <a:buSzPct val="100000"/>
              <a:buFont typeface="Arial" panose="020B0604020202020204" pitchFamily="34" charset="0"/>
              <a:buNone/>
              <a:defRPr kumimoji="0" sz="2000" b="0" i="0" u="none" kern="1200" baseline="0">
                <a:solidFill>
                  <a:srgbClr val="333333"/>
                </a:solidFill>
                <a:latin typeface="Calibri" panose="020F0502020204030204" pitchFamily="34" charset="0"/>
                <a:ea typeface="+mn-ea"/>
                <a:cs typeface="+mn-cs"/>
              </a:defRPr>
            </a:lvl1pPr>
            <a:lvl2pPr marL="648000" indent="-180000" algn="l" defTabSz="914400" rtl="0" eaLnBrk="1" latinLnBrk="0" hangingPunct="1">
              <a:lnSpc>
                <a:spcPct val="95000"/>
              </a:lnSpc>
              <a:spcBef>
                <a:spcPts val="500"/>
              </a:spcBef>
              <a:spcAft>
                <a:spcPts val="500"/>
              </a:spcAft>
              <a:buClr>
                <a:srgbClr val="6BB745"/>
              </a:buClr>
              <a:buSzPct val="100000"/>
              <a:buFont typeface="Arial" pitchFamily="34" charset="0"/>
              <a:buChar char="•"/>
              <a:defRPr kumimoji="0" sz="2000" b="0" i="0" u="none" kern="1200" baseline="0">
                <a:solidFill>
                  <a:srgbClr val="333333"/>
                </a:solidFill>
                <a:latin typeface="Calibri" panose="020F0502020204030204" pitchFamily="34" charset="0"/>
                <a:ea typeface="+mn-ea"/>
                <a:cs typeface="+mn-cs"/>
              </a:defRPr>
            </a:lvl2pPr>
            <a:lvl3pPr marL="1143000" indent="-180000" algn="l" defTabSz="914400" rtl="0" eaLnBrk="1" latinLnBrk="0" hangingPunct="1">
              <a:lnSpc>
                <a:spcPct val="95000"/>
              </a:lnSpc>
              <a:spcBef>
                <a:spcPts val="500"/>
              </a:spcBef>
              <a:spcAft>
                <a:spcPts val="500"/>
              </a:spcAft>
              <a:buClr>
                <a:srgbClr val="6BB745"/>
              </a:buClr>
              <a:buSzPct val="100000"/>
              <a:buFont typeface="Arial" pitchFamily="34" charset="0"/>
              <a:buChar char="•"/>
              <a:defRPr kumimoji="0" sz="2000" b="0" i="0" u="none" kern="1200" baseline="0">
                <a:solidFill>
                  <a:srgbClr val="333333"/>
                </a:solidFill>
                <a:latin typeface="Calibri" panose="020F0502020204030204" pitchFamily="34" charset="0"/>
                <a:ea typeface="+mn-ea"/>
                <a:cs typeface="+mn-cs"/>
              </a:defRPr>
            </a:lvl3pPr>
            <a:lvl4pPr marL="1600200" indent="-180000" algn="l" defTabSz="914400" rtl="0" eaLnBrk="1" latinLnBrk="0" hangingPunct="1">
              <a:lnSpc>
                <a:spcPct val="95000"/>
              </a:lnSpc>
              <a:spcBef>
                <a:spcPts val="500"/>
              </a:spcBef>
              <a:spcAft>
                <a:spcPts val="500"/>
              </a:spcAft>
              <a:buClr>
                <a:srgbClr val="6BB745"/>
              </a:buClr>
              <a:buSzPct val="100000"/>
              <a:buFont typeface="Arial" pitchFamily="34" charset="0"/>
              <a:buChar char="•"/>
              <a:defRPr kumimoji="0" sz="2000" b="0" i="0" u="none" kern="1200" baseline="0">
                <a:solidFill>
                  <a:srgbClr val="333333"/>
                </a:solidFill>
                <a:latin typeface="Calibri" panose="020F0502020204030204" pitchFamily="34" charset="0"/>
                <a:ea typeface="+mn-ea"/>
                <a:cs typeface="+mn-cs"/>
              </a:defRPr>
            </a:lvl4pPr>
            <a:lvl5pPr marL="2057400" indent="-228600" algn="l" defTabSz="914400" rtl="0" eaLnBrk="1" latinLnBrk="0" hangingPunct="1">
              <a:lnSpc>
                <a:spcPct val="95000"/>
              </a:lnSpc>
              <a:spcBef>
                <a:spcPts val="500"/>
              </a:spcBef>
              <a:spcAft>
                <a:spcPts val="50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pPr>
            <a:r>
              <a:rPr lang="en-US" b="1" dirty="0"/>
              <a:t>Shared-Socioeconomic Pathways (SSPs)</a:t>
            </a:r>
          </a:p>
          <a:p>
            <a:pPr algn="ctr">
              <a:lnSpc>
                <a:spcPct val="120000"/>
              </a:lnSpc>
            </a:pPr>
            <a:endParaRPr lang="en-US" b="1" dirty="0"/>
          </a:p>
        </p:txBody>
      </p:sp>
      <p:sp>
        <p:nvSpPr>
          <p:cNvPr id="6" name="Vertical Text Placeholder 2">
            <a:extLst>
              <a:ext uri="{FF2B5EF4-FFF2-40B4-BE49-F238E27FC236}">
                <a16:creationId xmlns:a16="http://schemas.microsoft.com/office/drawing/2014/main" id="{B959F3CF-CEF1-7D78-E338-A5AB5D370910}"/>
              </a:ext>
            </a:extLst>
          </p:cNvPr>
          <p:cNvSpPr txBox="1">
            <a:spLocks/>
          </p:cNvSpPr>
          <p:nvPr/>
        </p:nvSpPr>
        <p:spPr bwMode="auto">
          <a:xfrm>
            <a:off x="514810" y="4805243"/>
            <a:ext cx="5186723" cy="431914"/>
          </a:xfrm>
          <a:prstGeom prst="rect">
            <a:avLst/>
          </a:prstGeom>
          <a:noFill/>
          <a:ln/>
          <a:extLst>
            <a:ext uri="{909E8E84-426E-40DD-AFC4-6F175D3DCCD1}">
              <a14:hiddenFill xmlns:a14="http://schemas.microsoft.com/office/drawing/2010/main">
                <a:solidFill>
                  <a:srgbClr val="FFFFFF">
                    <a:alpha val="0"/>
                  </a:srgbClr>
                </a:solidFill>
              </a14:hiddenFill>
            </a:ext>
          </a:extLst>
        </p:spPr>
        <p:txBody>
          <a:bodyPr vert="horz" wrap="square" lIns="108000" tIns="45720" rIns="91440" bIns="45720" rtlCol="0" anchor="t" anchorCtr="0">
            <a:normAutofit fontScale="85000" lnSpcReduction="20000"/>
          </a:bodyPr>
          <a:lstStyle>
            <a:lvl1pPr marL="0" indent="0" algn="l" defTabSz="914400" rtl="0" eaLnBrk="1" latinLnBrk="0" hangingPunct="1">
              <a:lnSpc>
                <a:spcPct val="95000"/>
              </a:lnSpc>
              <a:spcBef>
                <a:spcPts val="500"/>
              </a:spcBef>
              <a:spcAft>
                <a:spcPts val="500"/>
              </a:spcAft>
              <a:buClr>
                <a:srgbClr val="6BB745"/>
              </a:buClr>
              <a:buSzPct val="100000"/>
              <a:buFont typeface="Arial" panose="020B0604020202020204" pitchFamily="34" charset="0"/>
              <a:buNone/>
              <a:defRPr kumimoji="0" sz="2000" b="0" i="0" u="none" kern="1200" baseline="0">
                <a:solidFill>
                  <a:srgbClr val="333333"/>
                </a:solidFill>
                <a:latin typeface="Calibri" panose="020F0502020204030204" pitchFamily="34" charset="0"/>
                <a:ea typeface="+mn-ea"/>
                <a:cs typeface="+mn-cs"/>
              </a:defRPr>
            </a:lvl1pPr>
            <a:lvl2pPr marL="648000" indent="-180000" algn="l" defTabSz="914400" rtl="0" eaLnBrk="1" latinLnBrk="0" hangingPunct="1">
              <a:lnSpc>
                <a:spcPct val="95000"/>
              </a:lnSpc>
              <a:spcBef>
                <a:spcPts val="500"/>
              </a:spcBef>
              <a:spcAft>
                <a:spcPts val="500"/>
              </a:spcAft>
              <a:buClr>
                <a:srgbClr val="6BB745"/>
              </a:buClr>
              <a:buSzPct val="100000"/>
              <a:buFont typeface="Arial" pitchFamily="34" charset="0"/>
              <a:buChar char="•"/>
              <a:defRPr kumimoji="0" sz="2000" b="0" i="0" u="none" kern="1200" baseline="0">
                <a:solidFill>
                  <a:srgbClr val="333333"/>
                </a:solidFill>
                <a:latin typeface="Calibri" panose="020F0502020204030204" pitchFamily="34" charset="0"/>
                <a:ea typeface="+mn-ea"/>
                <a:cs typeface="+mn-cs"/>
              </a:defRPr>
            </a:lvl2pPr>
            <a:lvl3pPr marL="1143000" indent="-180000" algn="l" defTabSz="914400" rtl="0" eaLnBrk="1" latinLnBrk="0" hangingPunct="1">
              <a:lnSpc>
                <a:spcPct val="95000"/>
              </a:lnSpc>
              <a:spcBef>
                <a:spcPts val="500"/>
              </a:spcBef>
              <a:spcAft>
                <a:spcPts val="500"/>
              </a:spcAft>
              <a:buClr>
                <a:srgbClr val="6BB745"/>
              </a:buClr>
              <a:buSzPct val="100000"/>
              <a:buFont typeface="Arial" pitchFamily="34" charset="0"/>
              <a:buChar char="•"/>
              <a:defRPr kumimoji="0" sz="2000" b="0" i="0" u="none" kern="1200" baseline="0">
                <a:solidFill>
                  <a:srgbClr val="333333"/>
                </a:solidFill>
                <a:latin typeface="Calibri" panose="020F0502020204030204" pitchFamily="34" charset="0"/>
                <a:ea typeface="+mn-ea"/>
                <a:cs typeface="+mn-cs"/>
              </a:defRPr>
            </a:lvl3pPr>
            <a:lvl4pPr marL="1600200" indent="-180000" algn="l" defTabSz="914400" rtl="0" eaLnBrk="1" latinLnBrk="0" hangingPunct="1">
              <a:lnSpc>
                <a:spcPct val="95000"/>
              </a:lnSpc>
              <a:spcBef>
                <a:spcPts val="500"/>
              </a:spcBef>
              <a:spcAft>
                <a:spcPts val="500"/>
              </a:spcAft>
              <a:buClr>
                <a:srgbClr val="6BB745"/>
              </a:buClr>
              <a:buSzPct val="100000"/>
              <a:buFont typeface="Arial" pitchFamily="34" charset="0"/>
              <a:buChar char="•"/>
              <a:defRPr kumimoji="0" sz="2000" b="0" i="0" u="none" kern="1200" baseline="0">
                <a:solidFill>
                  <a:srgbClr val="333333"/>
                </a:solidFill>
                <a:latin typeface="Calibri" panose="020F0502020204030204" pitchFamily="34" charset="0"/>
                <a:ea typeface="+mn-ea"/>
                <a:cs typeface="+mn-cs"/>
              </a:defRPr>
            </a:lvl4pPr>
            <a:lvl5pPr marL="2057400" indent="-228600" algn="l" defTabSz="914400" rtl="0" eaLnBrk="1" latinLnBrk="0" hangingPunct="1">
              <a:lnSpc>
                <a:spcPct val="95000"/>
              </a:lnSpc>
              <a:spcBef>
                <a:spcPts val="500"/>
              </a:spcBef>
              <a:spcAft>
                <a:spcPts val="50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pPr>
            <a:r>
              <a:rPr lang="en-US" b="1" dirty="0"/>
              <a:t>Representative Concentration Pathways (RCPs)</a:t>
            </a:r>
          </a:p>
          <a:p>
            <a:pPr algn="ctr">
              <a:lnSpc>
                <a:spcPct val="120000"/>
              </a:lnSpc>
            </a:pPr>
            <a:endParaRPr lang="en-US" b="1" dirty="0"/>
          </a:p>
          <a:p>
            <a:pPr algn="ctr">
              <a:lnSpc>
                <a:spcPct val="120000"/>
              </a:lnSpc>
            </a:pPr>
            <a:endParaRPr lang="en-US" b="1" dirty="0"/>
          </a:p>
        </p:txBody>
      </p:sp>
      <p:pic>
        <p:nvPicPr>
          <p:cNvPr id="8" name="Picture 7" descr="A black background with a black square&#10;&#10;Description automatically generated with medium confidence">
            <a:extLst>
              <a:ext uri="{FF2B5EF4-FFF2-40B4-BE49-F238E27FC236}">
                <a16:creationId xmlns:a16="http://schemas.microsoft.com/office/drawing/2014/main" id="{8C901FE1-85D1-D95A-878E-96EA6546E4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215" y="3883866"/>
            <a:ext cx="663148" cy="663148"/>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3B587F2C-3235-7D74-F0B3-69B90D8DAE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67734" y="3826384"/>
            <a:ext cx="828616" cy="828616"/>
          </a:xfrm>
          <a:prstGeom prst="rect">
            <a:avLst/>
          </a:prstGeom>
        </p:spPr>
      </p:pic>
      <p:pic>
        <p:nvPicPr>
          <p:cNvPr id="14" name="Picture 13" descr="A black background with a black square&#10;&#10;Description automatically generated with medium confidence">
            <a:extLst>
              <a:ext uri="{FF2B5EF4-FFF2-40B4-BE49-F238E27FC236}">
                <a16:creationId xmlns:a16="http://schemas.microsoft.com/office/drawing/2014/main" id="{827F6EE9-AB36-2CB3-3DA7-304A73840B6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08253" y="3793516"/>
            <a:ext cx="828616" cy="828616"/>
          </a:xfrm>
          <a:prstGeom prst="rect">
            <a:avLst/>
          </a:prstGeom>
        </p:spPr>
      </p:pic>
      <p:pic>
        <p:nvPicPr>
          <p:cNvPr id="16" name="Picture 15" descr="A black background with a black square&#10;&#10;Description automatically generated with medium confidence">
            <a:extLst>
              <a:ext uri="{FF2B5EF4-FFF2-40B4-BE49-F238E27FC236}">
                <a16:creationId xmlns:a16="http://schemas.microsoft.com/office/drawing/2014/main" id="{6DE4F796-0458-946E-2FB0-C2DF96EFA16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8877" y="3677907"/>
            <a:ext cx="950646" cy="950646"/>
          </a:xfrm>
          <a:prstGeom prst="rect">
            <a:avLst/>
          </a:prstGeom>
        </p:spPr>
      </p:pic>
      <p:pic>
        <p:nvPicPr>
          <p:cNvPr id="26" name="Picture 25" descr="A black background with a black square&#10;&#10;Description automatically generated with medium confidence">
            <a:extLst>
              <a:ext uri="{FF2B5EF4-FFF2-40B4-BE49-F238E27FC236}">
                <a16:creationId xmlns:a16="http://schemas.microsoft.com/office/drawing/2014/main" id="{9BCC3D3F-17EF-ED44-E5C8-5F3A603169D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48772" y="3819131"/>
            <a:ext cx="809422" cy="809422"/>
          </a:xfrm>
          <a:prstGeom prst="rect">
            <a:avLst/>
          </a:prstGeom>
        </p:spPr>
      </p:pic>
      <p:pic>
        <p:nvPicPr>
          <p:cNvPr id="31" name="Picture 30" descr="A black background with a black square&#10;&#10;Description automatically generated with medium confidence">
            <a:extLst>
              <a:ext uri="{FF2B5EF4-FFF2-40B4-BE49-F238E27FC236}">
                <a16:creationId xmlns:a16="http://schemas.microsoft.com/office/drawing/2014/main" id="{71D7867F-CABA-F2F0-B907-2290665C54F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65580" y="5094591"/>
            <a:ext cx="864465" cy="864465"/>
          </a:xfrm>
          <a:prstGeom prst="rect">
            <a:avLst/>
          </a:prstGeom>
        </p:spPr>
      </p:pic>
      <p:cxnSp>
        <p:nvCxnSpPr>
          <p:cNvPr id="36" name="Elbow Connector 35">
            <a:extLst>
              <a:ext uri="{FF2B5EF4-FFF2-40B4-BE49-F238E27FC236}">
                <a16:creationId xmlns:a16="http://schemas.microsoft.com/office/drawing/2014/main" id="{D65F538B-4851-3A79-0EF7-DD8E0627A536}"/>
              </a:ext>
            </a:extLst>
          </p:cNvPr>
          <p:cNvCxnSpPr/>
          <p:nvPr/>
        </p:nvCxnSpPr>
        <p:spPr>
          <a:xfrm flipV="1">
            <a:off x="4924200" y="2593727"/>
            <a:ext cx="1761905" cy="1056914"/>
          </a:xfrm>
          <a:prstGeom prst="bentConnector3">
            <a:avLst>
              <a:gd name="adj1" fmla="val 50992"/>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B4408102-0A89-7E18-81DC-CE6ECDC5BC6F}"/>
              </a:ext>
            </a:extLst>
          </p:cNvPr>
          <p:cNvCxnSpPr>
            <a:cxnSpLocks/>
          </p:cNvCxnSpPr>
          <p:nvPr/>
        </p:nvCxnSpPr>
        <p:spPr>
          <a:xfrm>
            <a:off x="5271042" y="4974944"/>
            <a:ext cx="639896" cy="197923"/>
          </a:xfrm>
          <a:prstGeom prst="bentConnector3">
            <a:avLst>
              <a:gd name="adj1" fmla="val 50000"/>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object 35">
            <a:extLst>
              <a:ext uri="{FF2B5EF4-FFF2-40B4-BE49-F238E27FC236}">
                <a16:creationId xmlns:a16="http://schemas.microsoft.com/office/drawing/2014/main" id="{F0C05B69-2125-3ECC-E658-9CB8354E4CEC}"/>
              </a:ext>
            </a:extLst>
          </p:cNvPr>
          <p:cNvSpPr txBox="1">
            <a:spLocks/>
          </p:cNvSpPr>
          <p:nvPr/>
        </p:nvSpPr>
        <p:spPr>
          <a:xfrm>
            <a:off x="306478" y="337463"/>
            <a:ext cx="11383095" cy="416970"/>
          </a:xfrm>
          <a:prstGeom prst="rect">
            <a:avLst/>
          </a:prstGeom>
        </p:spPr>
        <p:txBody>
          <a:bodyPr vert="horz" wrap="square" lIns="0" tIns="16903" rIns="0" bIns="0" rtlCol="0" anchor="ctr" anchorCtr="0">
            <a:spAutoFit/>
          </a:bodyPr>
          <a:lstStyle>
            <a:lvl1pPr marL="0" indent="0" algn="ctr" defTabSz="914400" rtl="0" eaLnBrk="1" latinLnBrk="0" hangingPunct="1">
              <a:lnSpc>
                <a:spcPct val="100000"/>
              </a:lnSpc>
              <a:spcBef>
                <a:spcPct val="20000"/>
              </a:spcBef>
              <a:spcAft>
                <a:spcPts val="0"/>
              </a:spcAft>
              <a:buNone/>
              <a:defRPr kumimoji="0" sz="5997" b="0" i="0" u="none" kern="1200" cap="all" baseline="0">
                <a:solidFill>
                  <a:schemeClr val="tx2"/>
                </a:solidFill>
                <a:latin typeface="Calibri Light" panose="020F0302020204030204" pitchFamily="34" charset="0"/>
                <a:ea typeface="+mj-ea"/>
                <a:cs typeface="Calibri Light" panose="020F0302020204030204" pitchFamily="34" charset="0"/>
              </a:defRPr>
            </a:lvl1pPr>
          </a:lstStyle>
          <a:p>
            <a:pPr marL="16510" algn="l">
              <a:spcBef>
                <a:spcPts val="133"/>
              </a:spcBef>
            </a:pPr>
            <a:r>
              <a:rPr lang="fr-CH" sz="2600" dirty="0">
                <a:latin typeface="Calibri Light"/>
                <a:ea typeface="Calibri Light"/>
                <a:cs typeface="Calibri Light"/>
              </a:rPr>
              <a:t>INTEGRATED ASSESSMENT MODELS (IAM)</a:t>
            </a:r>
            <a:endParaRPr lang="en-US" sz="2600" dirty="0"/>
          </a:p>
        </p:txBody>
      </p:sp>
    </p:spTree>
    <p:extLst>
      <p:ext uri="{BB962C8B-B14F-4D97-AF65-F5344CB8AC3E}">
        <p14:creationId xmlns:p14="http://schemas.microsoft.com/office/powerpoint/2010/main" val="68736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5"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bject 35"/>
          <p:cNvSpPr txBox="1">
            <a:spLocks noGrp="1"/>
          </p:cNvSpPr>
          <p:nvPr>
            <p:ph type="title"/>
          </p:nvPr>
        </p:nvSpPr>
        <p:spPr>
          <a:xfrm>
            <a:off x="324203" y="315478"/>
            <a:ext cx="11383095" cy="416970"/>
          </a:xfrm>
          <a:prstGeom prst="rect">
            <a:avLst/>
          </a:prstGeom>
        </p:spPr>
        <p:txBody>
          <a:bodyPr vert="horz" wrap="square" lIns="0" tIns="16903" rIns="0" bIns="0" rtlCol="0" anchor="ctr">
            <a:spAutoFit/>
          </a:bodyPr>
          <a:lstStyle/>
          <a:p>
            <a:pPr marL="16905">
              <a:spcBef>
                <a:spcPts val="133"/>
              </a:spcBef>
            </a:pPr>
            <a:r>
              <a:rPr lang="fr-CH" sz="2599" dirty="0" err="1"/>
              <a:t>Socio-economic</a:t>
            </a:r>
            <a:r>
              <a:rPr lang="fr-CH" sz="2599" dirty="0"/>
              <a:t> and </a:t>
            </a:r>
            <a:r>
              <a:rPr lang="fr-CH" sz="2599" dirty="0" err="1"/>
              <a:t>climate</a:t>
            </a:r>
            <a:r>
              <a:rPr lang="fr-CH" sz="2599" dirty="0"/>
              <a:t> </a:t>
            </a:r>
            <a:r>
              <a:rPr lang="fr-CH" sz="2599" dirty="0" err="1"/>
              <a:t>constraints</a:t>
            </a:r>
            <a:endParaRPr sz="2599" spc="-7" dirty="0"/>
          </a:p>
        </p:txBody>
      </p:sp>
      <p:pic>
        <p:nvPicPr>
          <p:cNvPr id="68" name="Picture 67" descr="A screenshot of a computer&#10;&#10;Description automatically generated with low confidence">
            <a:extLst>
              <a:ext uri="{FF2B5EF4-FFF2-40B4-BE49-F238E27FC236}">
                <a16:creationId xmlns:a16="http://schemas.microsoft.com/office/drawing/2014/main" id="{F99AD233-4075-1F4C-A3E7-04C1BADF0FC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999" b="15921"/>
          <a:stretch/>
        </p:blipFill>
        <p:spPr>
          <a:xfrm>
            <a:off x="5096870" y="1477327"/>
            <a:ext cx="3245501" cy="1724174"/>
          </a:xfrm>
          <a:prstGeom prst="rect">
            <a:avLst/>
          </a:prstGeom>
        </p:spPr>
      </p:pic>
      <p:sp>
        <p:nvSpPr>
          <p:cNvPr id="69" name="object 35">
            <a:extLst>
              <a:ext uri="{FF2B5EF4-FFF2-40B4-BE49-F238E27FC236}">
                <a16:creationId xmlns:a16="http://schemas.microsoft.com/office/drawing/2014/main" id="{8711E541-8375-0E4E-AF69-AD8A4FFFEE40}"/>
              </a:ext>
            </a:extLst>
          </p:cNvPr>
          <p:cNvSpPr txBox="1">
            <a:spLocks/>
          </p:cNvSpPr>
          <p:nvPr/>
        </p:nvSpPr>
        <p:spPr>
          <a:xfrm>
            <a:off x="5350423" y="1336374"/>
            <a:ext cx="2738392" cy="242397"/>
          </a:xfrm>
          <a:prstGeom prst="rect">
            <a:avLst/>
          </a:prstGeom>
        </p:spPr>
        <p:txBody>
          <a:bodyPr vert="horz" wrap="square" lIns="0" tIns="16903" rIns="0" bIns="0" rtlCol="0">
            <a:spAutoFit/>
          </a:bodyPr>
          <a:lstStyle>
            <a:lvl1pPr>
              <a:defRPr sz="2400" b="0" i="0">
                <a:solidFill>
                  <a:srgbClr val="686868"/>
                </a:solidFill>
                <a:latin typeface="Georgia"/>
                <a:ea typeface="+mj-ea"/>
                <a:cs typeface="Georgia"/>
              </a:defRPr>
            </a:lvl1pPr>
          </a:lstStyle>
          <a:p>
            <a:pPr marL="16905" algn="ctr">
              <a:spcBef>
                <a:spcPts val="133"/>
              </a:spcBef>
            </a:pPr>
            <a:r>
              <a:rPr lang="fr-CH" sz="1464" kern="0">
                <a:latin typeface="+mn-lt"/>
              </a:rPr>
              <a:t>Food </a:t>
            </a:r>
            <a:r>
              <a:rPr lang="fr-CH" sz="1464" kern="0" err="1">
                <a:latin typeface="+mn-lt"/>
              </a:rPr>
              <a:t>demand</a:t>
            </a:r>
            <a:endParaRPr lang="fr-CH" sz="1464" kern="0" spc="-7">
              <a:latin typeface="+mn-lt"/>
            </a:endParaRPr>
          </a:p>
        </p:txBody>
      </p:sp>
      <p:sp>
        <p:nvSpPr>
          <p:cNvPr id="70" name="object 35">
            <a:extLst>
              <a:ext uri="{FF2B5EF4-FFF2-40B4-BE49-F238E27FC236}">
                <a16:creationId xmlns:a16="http://schemas.microsoft.com/office/drawing/2014/main" id="{6E12ECDE-7EF3-634C-B6B5-98C36E949A12}"/>
              </a:ext>
            </a:extLst>
          </p:cNvPr>
          <p:cNvSpPr txBox="1">
            <a:spLocks/>
          </p:cNvSpPr>
          <p:nvPr/>
        </p:nvSpPr>
        <p:spPr>
          <a:xfrm>
            <a:off x="8640464" y="1336374"/>
            <a:ext cx="2738392" cy="242397"/>
          </a:xfrm>
          <a:prstGeom prst="rect">
            <a:avLst/>
          </a:prstGeom>
        </p:spPr>
        <p:txBody>
          <a:bodyPr vert="horz" wrap="square" lIns="0" tIns="16903" rIns="0" bIns="0" rtlCol="0">
            <a:spAutoFit/>
          </a:bodyPr>
          <a:lstStyle>
            <a:lvl1pPr>
              <a:defRPr sz="2400" b="0" i="0">
                <a:solidFill>
                  <a:srgbClr val="686868"/>
                </a:solidFill>
                <a:latin typeface="Georgia"/>
                <a:ea typeface="+mj-ea"/>
                <a:cs typeface="Georgia"/>
              </a:defRPr>
            </a:lvl1pPr>
          </a:lstStyle>
          <a:p>
            <a:pPr marL="16905" algn="ctr">
              <a:spcBef>
                <a:spcPts val="133"/>
              </a:spcBef>
            </a:pPr>
            <a:r>
              <a:rPr lang="fr-CH" sz="1464" kern="0">
                <a:latin typeface="+mn-lt"/>
              </a:rPr>
              <a:t>Population</a:t>
            </a:r>
            <a:endParaRPr lang="fr-CH" sz="1464" kern="0" spc="-7">
              <a:latin typeface="+mn-lt"/>
            </a:endParaRPr>
          </a:p>
        </p:txBody>
      </p:sp>
      <p:pic>
        <p:nvPicPr>
          <p:cNvPr id="72" name="Picture 71" descr="Chart&#10;&#10;Description automatically generated with medium confidence">
            <a:extLst>
              <a:ext uri="{FF2B5EF4-FFF2-40B4-BE49-F238E27FC236}">
                <a16:creationId xmlns:a16="http://schemas.microsoft.com/office/drawing/2014/main" id="{EF381339-A0DA-7D45-BC5C-4404F7B868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778" b="24846"/>
          <a:stretch/>
        </p:blipFill>
        <p:spPr>
          <a:xfrm>
            <a:off x="8386910" y="1504819"/>
            <a:ext cx="3259005" cy="1696683"/>
          </a:xfrm>
          <a:prstGeom prst="rect">
            <a:avLst/>
          </a:prstGeom>
        </p:spPr>
      </p:pic>
      <p:pic>
        <p:nvPicPr>
          <p:cNvPr id="75" name="Picture 74" descr="Chart&#10;&#10;Description automatically generated">
            <a:extLst>
              <a:ext uri="{FF2B5EF4-FFF2-40B4-BE49-F238E27FC236}">
                <a16:creationId xmlns:a16="http://schemas.microsoft.com/office/drawing/2014/main" id="{1F80E617-6095-9246-B946-B7429CD0ED1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651" b="21886"/>
          <a:stretch/>
        </p:blipFill>
        <p:spPr>
          <a:xfrm>
            <a:off x="5087998" y="4146537"/>
            <a:ext cx="3245501" cy="1833696"/>
          </a:xfrm>
          <a:prstGeom prst="rect">
            <a:avLst/>
          </a:prstGeom>
        </p:spPr>
      </p:pic>
      <p:sp>
        <p:nvSpPr>
          <p:cNvPr id="76" name="object 35">
            <a:extLst>
              <a:ext uri="{FF2B5EF4-FFF2-40B4-BE49-F238E27FC236}">
                <a16:creationId xmlns:a16="http://schemas.microsoft.com/office/drawing/2014/main" id="{BC65BEBD-4BB5-5B46-A9D1-34E3D248E479}"/>
              </a:ext>
            </a:extLst>
          </p:cNvPr>
          <p:cNvSpPr txBox="1">
            <a:spLocks/>
          </p:cNvSpPr>
          <p:nvPr/>
        </p:nvSpPr>
        <p:spPr>
          <a:xfrm>
            <a:off x="8640464" y="3857218"/>
            <a:ext cx="3163670" cy="242397"/>
          </a:xfrm>
          <a:prstGeom prst="rect">
            <a:avLst/>
          </a:prstGeom>
        </p:spPr>
        <p:txBody>
          <a:bodyPr vert="horz" wrap="square" lIns="0" tIns="16903" rIns="0" bIns="0" rtlCol="0">
            <a:spAutoFit/>
          </a:bodyPr>
          <a:lstStyle>
            <a:lvl1pPr>
              <a:defRPr sz="2400" b="0" i="0">
                <a:solidFill>
                  <a:srgbClr val="686868"/>
                </a:solidFill>
                <a:latin typeface="Georgia"/>
                <a:ea typeface="+mj-ea"/>
                <a:cs typeface="Georgia"/>
              </a:defRPr>
            </a:lvl1pPr>
          </a:lstStyle>
          <a:p>
            <a:pPr marL="16905" algn="ctr">
              <a:spcBef>
                <a:spcPts val="133"/>
              </a:spcBef>
            </a:pPr>
            <a:r>
              <a:rPr lang="fr-CH" sz="1464" kern="0">
                <a:latin typeface="+mn-lt"/>
              </a:rPr>
              <a:t>Global </a:t>
            </a:r>
            <a:r>
              <a:rPr lang="fr-CH" sz="1464" kern="0" err="1">
                <a:latin typeface="+mn-lt"/>
              </a:rPr>
              <a:t>Mean</a:t>
            </a:r>
            <a:r>
              <a:rPr lang="fr-CH" sz="1464" kern="0">
                <a:latin typeface="+mn-lt"/>
              </a:rPr>
              <a:t> Surface Temp. </a:t>
            </a:r>
            <a:r>
              <a:rPr lang="fr-CH" sz="1464" kern="0" err="1">
                <a:latin typeface="+mn-lt"/>
              </a:rPr>
              <a:t>Increase</a:t>
            </a:r>
            <a:endParaRPr lang="fr-CH" sz="1464" kern="0" spc="-7">
              <a:latin typeface="+mn-lt"/>
            </a:endParaRPr>
          </a:p>
        </p:txBody>
      </p:sp>
      <p:sp>
        <p:nvSpPr>
          <p:cNvPr id="79" name="object 35">
            <a:extLst>
              <a:ext uri="{FF2B5EF4-FFF2-40B4-BE49-F238E27FC236}">
                <a16:creationId xmlns:a16="http://schemas.microsoft.com/office/drawing/2014/main" id="{AC8FF8E4-F8DD-1A46-A96A-5399F4DBED7C}"/>
              </a:ext>
            </a:extLst>
          </p:cNvPr>
          <p:cNvSpPr txBox="1">
            <a:spLocks/>
          </p:cNvSpPr>
          <p:nvPr/>
        </p:nvSpPr>
        <p:spPr>
          <a:xfrm>
            <a:off x="5201639" y="809955"/>
            <a:ext cx="2991946" cy="242397"/>
          </a:xfrm>
          <a:prstGeom prst="rect">
            <a:avLst/>
          </a:prstGeom>
        </p:spPr>
        <p:txBody>
          <a:bodyPr vert="horz" wrap="square" lIns="0" tIns="16903" rIns="0" bIns="0" rtlCol="0">
            <a:spAutoFit/>
          </a:bodyPr>
          <a:lstStyle>
            <a:lvl1pPr>
              <a:defRPr sz="2400" b="0" i="0">
                <a:solidFill>
                  <a:srgbClr val="686868"/>
                </a:solidFill>
                <a:latin typeface="Georgia"/>
                <a:ea typeface="+mj-ea"/>
                <a:cs typeface="Georgia"/>
              </a:defRPr>
            </a:lvl1pPr>
          </a:lstStyle>
          <a:p>
            <a:pPr marL="16905">
              <a:spcBef>
                <a:spcPts val="133"/>
              </a:spcBef>
            </a:pPr>
            <a:r>
              <a:rPr lang="fr-CH" sz="1464" u="sng" kern="0" err="1">
                <a:latin typeface="+mn-lt"/>
              </a:rPr>
              <a:t>Socio-economic</a:t>
            </a:r>
            <a:r>
              <a:rPr lang="fr-CH" sz="1464" u="sng" kern="0">
                <a:latin typeface="+mn-lt"/>
              </a:rPr>
              <a:t> </a:t>
            </a:r>
            <a:r>
              <a:rPr lang="fr-CH" sz="1464" u="sng" kern="0" err="1">
                <a:latin typeface="+mn-lt"/>
              </a:rPr>
              <a:t>constraints</a:t>
            </a:r>
            <a:r>
              <a:rPr lang="fr-CH" sz="1464" u="sng" kern="0">
                <a:latin typeface="+mn-lt"/>
              </a:rPr>
              <a:t> (SSP)</a:t>
            </a:r>
            <a:endParaRPr lang="fr-CH" sz="1464" u="sng" kern="0" spc="-7">
              <a:latin typeface="+mn-lt"/>
            </a:endParaRPr>
          </a:p>
        </p:txBody>
      </p:sp>
      <p:sp>
        <p:nvSpPr>
          <p:cNvPr id="80" name="object 35">
            <a:extLst>
              <a:ext uri="{FF2B5EF4-FFF2-40B4-BE49-F238E27FC236}">
                <a16:creationId xmlns:a16="http://schemas.microsoft.com/office/drawing/2014/main" id="{F8903B45-F8FD-DD42-BAA4-FF65E839DEE1}"/>
              </a:ext>
            </a:extLst>
          </p:cNvPr>
          <p:cNvSpPr txBox="1">
            <a:spLocks/>
          </p:cNvSpPr>
          <p:nvPr/>
        </p:nvSpPr>
        <p:spPr>
          <a:xfrm>
            <a:off x="5201639" y="3516848"/>
            <a:ext cx="2738392" cy="242397"/>
          </a:xfrm>
          <a:prstGeom prst="rect">
            <a:avLst/>
          </a:prstGeom>
        </p:spPr>
        <p:txBody>
          <a:bodyPr vert="horz" wrap="square" lIns="0" tIns="16903" rIns="0" bIns="0" rtlCol="0">
            <a:spAutoFit/>
          </a:bodyPr>
          <a:lstStyle>
            <a:lvl1pPr>
              <a:defRPr sz="2400" b="0" i="0">
                <a:solidFill>
                  <a:srgbClr val="686868"/>
                </a:solidFill>
                <a:latin typeface="Georgia"/>
                <a:ea typeface="+mj-ea"/>
                <a:cs typeface="Georgia"/>
              </a:defRPr>
            </a:lvl1pPr>
          </a:lstStyle>
          <a:p>
            <a:pPr marL="16905">
              <a:spcBef>
                <a:spcPts val="133"/>
              </a:spcBef>
            </a:pPr>
            <a:r>
              <a:rPr lang="fr-CH" sz="1464" u="sng" kern="0" err="1">
                <a:latin typeface="+mn-lt"/>
              </a:rPr>
              <a:t>Climate</a:t>
            </a:r>
            <a:r>
              <a:rPr lang="fr-CH" sz="1464" u="sng" kern="0">
                <a:latin typeface="+mn-lt"/>
              </a:rPr>
              <a:t> </a:t>
            </a:r>
            <a:r>
              <a:rPr lang="fr-CH" sz="1464" u="sng" kern="0" err="1">
                <a:latin typeface="+mn-lt"/>
              </a:rPr>
              <a:t>constraints</a:t>
            </a:r>
            <a:r>
              <a:rPr lang="fr-CH" sz="1464" u="sng" kern="0">
                <a:latin typeface="+mn-lt"/>
              </a:rPr>
              <a:t> (RCP)</a:t>
            </a:r>
            <a:endParaRPr lang="fr-CH" sz="1464" u="sng" kern="0" spc="-7">
              <a:latin typeface="+mn-lt"/>
            </a:endParaRPr>
          </a:p>
        </p:txBody>
      </p:sp>
      <p:pic>
        <p:nvPicPr>
          <p:cNvPr id="93" name="Picture 92" descr="Table&#10;&#10;Description automatically generated">
            <a:extLst>
              <a:ext uri="{FF2B5EF4-FFF2-40B4-BE49-F238E27FC236}">
                <a16:creationId xmlns:a16="http://schemas.microsoft.com/office/drawing/2014/main" id="{E3909BE5-304E-374A-BB51-2D6907C9F1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514" y="1379966"/>
            <a:ext cx="4703834" cy="3874169"/>
          </a:xfrm>
          <a:prstGeom prst="rect">
            <a:avLst/>
          </a:prstGeom>
        </p:spPr>
      </p:pic>
      <p:sp>
        <p:nvSpPr>
          <p:cNvPr id="94" name="TextBox 93">
            <a:extLst>
              <a:ext uri="{FF2B5EF4-FFF2-40B4-BE49-F238E27FC236}">
                <a16:creationId xmlns:a16="http://schemas.microsoft.com/office/drawing/2014/main" id="{5672B301-597E-B842-88F8-30292E6AA9CD}"/>
              </a:ext>
            </a:extLst>
          </p:cNvPr>
          <p:cNvSpPr txBox="1"/>
          <p:nvPr/>
        </p:nvSpPr>
        <p:spPr>
          <a:xfrm>
            <a:off x="353893" y="5426342"/>
            <a:ext cx="4974523" cy="599852"/>
          </a:xfrm>
          <a:prstGeom prst="rect">
            <a:avLst/>
          </a:prstGeom>
          <a:noFill/>
        </p:spPr>
        <p:txBody>
          <a:bodyPr wrap="square" rtlCol="0">
            <a:spAutoFit/>
          </a:bodyPr>
          <a:lstStyle/>
          <a:p>
            <a:r>
              <a:rPr lang="en-GB" sz="1099" dirty="0"/>
              <a:t>Credit: </a:t>
            </a:r>
            <a:r>
              <a:rPr lang="en-GB" sz="1099" dirty="0" err="1"/>
              <a:t>CarbonBrief</a:t>
            </a:r>
            <a:r>
              <a:rPr lang="en-GB" sz="1099" dirty="0"/>
              <a:t>, Zeke </a:t>
            </a:r>
            <a:r>
              <a:rPr lang="en-GB" sz="1099" dirty="0" err="1"/>
              <a:t>Hausfather</a:t>
            </a:r>
            <a:r>
              <a:rPr lang="en-GB" sz="1099" dirty="0"/>
              <a:t>, 2018.  https://</a:t>
            </a:r>
            <a:r>
              <a:rPr lang="en-GB" sz="1099" dirty="0" err="1"/>
              <a:t>www.carbonbrief.org</a:t>
            </a:r>
            <a:r>
              <a:rPr lang="en-GB" sz="1099" dirty="0"/>
              <a:t>/explainer-how-shared-socioeconomic-pathways-explore-future-climate-change</a:t>
            </a:r>
            <a:endParaRPr lang="en-CH" sz="1099" dirty="0"/>
          </a:p>
        </p:txBody>
      </p:sp>
      <p:sp>
        <p:nvSpPr>
          <p:cNvPr id="4" name="Slide Number Placeholder 3">
            <a:extLst>
              <a:ext uri="{FF2B5EF4-FFF2-40B4-BE49-F238E27FC236}">
                <a16:creationId xmlns:a16="http://schemas.microsoft.com/office/drawing/2014/main" id="{5B5DC0B3-539A-C610-2A1C-63F824C3DA8F}"/>
              </a:ext>
            </a:extLst>
          </p:cNvPr>
          <p:cNvSpPr>
            <a:spLocks noGrp="1"/>
          </p:cNvSpPr>
          <p:nvPr>
            <p:ph type="sldNum" sz="quarter" idx="12"/>
          </p:nvPr>
        </p:nvSpPr>
        <p:spPr>
          <a:xfrm>
            <a:off x="11217066" y="6443811"/>
            <a:ext cx="737452" cy="364935"/>
          </a:xfrm>
        </p:spPr>
        <p:txBody>
          <a:bodyPr/>
          <a:lstStyle/>
          <a:p>
            <a:fld id="{5EE7099E-8998-4851-915A-4F4831808297}" type="slidenum">
              <a:rPr lang="nl-NL" smtClean="0"/>
              <a:pPr/>
              <a:t>15</a:t>
            </a:fld>
            <a:endParaRPr lang="nl-NL" dirty="0"/>
          </a:p>
        </p:txBody>
      </p:sp>
      <p:sp>
        <p:nvSpPr>
          <p:cNvPr id="6" name="object 35">
            <a:extLst>
              <a:ext uri="{FF2B5EF4-FFF2-40B4-BE49-F238E27FC236}">
                <a16:creationId xmlns:a16="http://schemas.microsoft.com/office/drawing/2014/main" id="{5771AB81-ED5E-F9A7-0F74-3C9D0116FD70}"/>
              </a:ext>
            </a:extLst>
          </p:cNvPr>
          <p:cNvSpPr txBox="1">
            <a:spLocks/>
          </p:cNvSpPr>
          <p:nvPr/>
        </p:nvSpPr>
        <p:spPr>
          <a:xfrm>
            <a:off x="5328416" y="3857218"/>
            <a:ext cx="2738392" cy="242397"/>
          </a:xfrm>
          <a:prstGeom prst="rect">
            <a:avLst/>
          </a:prstGeom>
        </p:spPr>
        <p:txBody>
          <a:bodyPr vert="horz" wrap="square" lIns="0" tIns="16903" rIns="0" bIns="0" rtlCol="0">
            <a:spAutoFit/>
          </a:bodyPr>
          <a:lstStyle>
            <a:lvl1pPr>
              <a:defRPr sz="2400" b="0" i="0">
                <a:solidFill>
                  <a:srgbClr val="686868"/>
                </a:solidFill>
                <a:latin typeface="Georgia"/>
                <a:ea typeface="+mj-ea"/>
                <a:cs typeface="Georgia"/>
              </a:defRPr>
            </a:lvl1pPr>
          </a:lstStyle>
          <a:p>
            <a:pPr marL="16905" algn="ctr">
              <a:spcBef>
                <a:spcPts val="133"/>
              </a:spcBef>
            </a:pPr>
            <a:r>
              <a:rPr lang="fr-CH" sz="1464" kern="0">
                <a:latin typeface="+mn-lt"/>
              </a:rPr>
              <a:t>CO</a:t>
            </a:r>
            <a:r>
              <a:rPr lang="fr-CH" sz="1464" kern="0" baseline="-25000">
                <a:latin typeface="+mn-lt"/>
              </a:rPr>
              <a:t>2</a:t>
            </a:r>
            <a:r>
              <a:rPr lang="fr-CH" sz="1464" kern="0">
                <a:latin typeface="+mn-lt"/>
              </a:rPr>
              <a:t>-eq </a:t>
            </a:r>
            <a:r>
              <a:rPr lang="fr-CH" sz="1464" kern="0" err="1">
                <a:latin typeface="+mn-lt"/>
              </a:rPr>
              <a:t>emissions</a:t>
            </a:r>
            <a:endParaRPr lang="fr-CH" sz="1464" kern="0" spc="-7">
              <a:latin typeface="+mn-lt"/>
            </a:endParaRPr>
          </a:p>
        </p:txBody>
      </p:sp>
      <p:pic>
        <p:nvPicPr>
          <p:cNvPr id="9" name="Picture 8">
            <a:extLst>
              <a:ext uri="{FF2B5EF4-FFF2-40B4-BE49-F238E27FC236}">
                <a16:creationId xmlns:a16="http://schemas.microsoft.com/office/drawing/2014/main" id="{A676AA41-DFF1-7D4D-1133-6BD0186A4D5F}"/>
              </a:ext>
            </a:extLst>
          </p:cNvPr>
          <p:cNvPicPr>
            <a:picLocks noChangeAspect="1"/>
          </p:cNvPicPr>
          <p:nvPr/>
        </p:nvPicPr>
        <p:blipFill>
          <a:blip r:embed="rId6"/>
          <a:stretch>
            <a:fillRect/>
          </a:stretch>
        </p:blipFill>
        <p:spPr>
          <a:xfrm>
            <a:off x="8234480" y="4020376"/>
            <a:ext cx="3578620" cy="1959857"/>
          </a:xfrm>
          <a:prstGeom prst="rect">
            <a:avLst/>
          </a:prstGeom>
        </p:spPr>
      </p:pic>
      <p:cxnSp>
        <p:nvCxnSpPr>
          <p:cNvPr id="11" name="Straight Connector 10">
            <a:extLst>
              <a:ext uri="{FF2B5EF4-FFF2-40B4-BE49-F238E27FC236}">
                <a16:creationId xmlns:a16="http://schemas.microsoft.com/office/drawing/2014/main" id="{CAB40028-FF47-97FD-D2A3-57B677721630}"/>
              </a:ext>
            </a:extLst>
          </p:cNvPr>
          <p:cNvCxnSpPr>
            <a:cxnSpLocks/>
          </p:cNvCxnSpPr>
          <p:nvPr/>
        </p:nvCxnSpPr>
        <p:spPr>
          <a:xfrm flipH="1">
            <a:off x="4958044" y="954292"/>
            <a:ext cx="13882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300151D-D40D-158F-C184-3C561C0986BC}"/>
              </a:ext>
            </a:extLst>
          </p:cNvPr>
          <p:cNvCxnSpPr>
            <a:cxnSpLocks/>
          </p:cNvCxnSpPr>
          <p:nvPr/>
        </p:nvCxnSpPr>
        <p:spPr>
          <a:xfrm flipH="1" flipV="1">
            <a:off x="4958044" y="955801"/>
            <a:ext cx="1" cy="1001088"/>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6B3485-D995-1736-A07D-A3C412A9B151}"/>
              </a:ext>
            </a:extLst>
          </p:cNvPr>
          <p:cNvCxnSpPr>
            <a:cxnSpLocks/>
          </p:cNvCxnSpPr>
          <p:nvPr/>
        </p:nvCxnSpPr>
        <p:spPr>
          <a:xfrm flipH="1">
            <a:off x="4606414" y="1956889"/>
            <a:ext cx="35163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39DFC4D-E894-2174-9149-BFE1BB71D780}"/>
              </a:ext>
            </a:extLst>
          </p:cNvPr>
          <p:cNvCxnSpPr>
            <a:cxnSpLocks/>
          </p:cNvCxnSpPr>
          <p:nvPr/>
        </p:nvCxnSpPr>
        <p:spPr>
          <a:xfrm flipH="1">
            <a:off x="851168" y="5254134"/>
            <a:ext cx="410687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D5FF9CD-FA94-0E68-EBD1-7AF893B01A80}"/>
              </a:ext>
            </a:extLst>
          </p:cNvPr>
          <p:cNvCxnSpPr>
            <a:cxnSpLocks/>
          </p:cNvCxnSpPr>
          <p:nvPr/>
        </p:nvCxnSpPr>
        <p:spPr>
          <a:xfrm flipV="1">
            <a:off x="848902" y="4810445"/>
            <a:ext cx="0" cy="438568"/>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A7F41BF-A428-8B85-BF5C-E875B6EB0F39}"/>
              </a:ext>
            </a:extLst>
          </p:cNvPr>
          <p:cNvCxnSpPr>
            <a:cxnSpLocks/>
          </p:cNvCxnSpPr>
          <p:nvPr/>
        </p:nvCxnSpPr>
        <p:spPr>
          <a:xfrm flipV="1">
            <a:off x="4939295" y="3670569"/>
            <a:ext cx="0" cy="157844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C5B22C-6041-E4BF-BAA4-2DA3510BA7A7}"/>
              </a:ext>
            </a:extLst>
          </p:cNvPr>
          <p:cNvCxnSpPr>
            <a:cxnSpLocks/>
          </p:cNvCxnSpPr>
          <p:nvPr/>
        </p:nvCxnSpPr>
        <p:spPr>
          <a:xfrm flipH="1">
            <a:off x="4934906" y="3670569"/>
            <a:ext cx="153092"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99833"/>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0F40F89-71EA-43F8-C515-B3D9EB87FCE5}"/>
              </a:ext>
            </a:extLst>
          </p:cNvPr>
          <p:cNvSpPr>
            <a:spLocks noGrp="1"/>
          </p:cNvSpPr>
          <p:nvPr>
            <p:ph type="sldNum" sz="quarter" idx="12"/>
          </p:nvPr>
        </p:nvSpPr>
        <p:spPr/>
        <p:txBody>
          <a:bodyPr/>
          <a:lstStyle/>
          <a:p>
            <a:fld id="{5EE7099E-8998-4851-915A-4F4831808297}" type="slidenum">
              <a:rPr lang="nl-NL" smtClean="0"/>
              <a:pPr/>
              <a:t>16</a:t>
            </a:fld>
            <a:endParaRPr lang="nl-NL"/>
          </a:p>
        </p:txBody>
      </p:sp>
      <p:pic>
        <p:nvPicPr>
          <p:cNvPr id="6" name="Picture 5">
            <a:extLst>
              <a:ext uri="{FF2B5EF4-FFF2-40B4-BE49-F238E27FC236}">
                <a16:creationId xmlns:a16="http://schemas.microsoft.com/office/drawing/2014/main" id="{AAE49195-05FD-84B7-4056-859C5127A6A4}"/>
              </a:ext>
            </a:extLst>
          </p:cNvPr>
          <p:cNvPicPr>
            <a:picLocks noChangeAspect="1"/>
          </p:cNvPicPr>
          <p:nvPr/>
        </p:nvPicPr>
        <p:blipFill>
          <a:blip r:embed="rId2"/>
          <a:stretch>
            <a:fillRect/>
          </a:stretch>
        </p:blipFill>
        <p:spPr>
          <a:xfrm>
            <a:off x="288775" y="3808536"/>
            <a:ext cx="3776283" cy="2339290"/>
          </a:xfrm>
          <a:prstGeom prst="rect">
            <a:avLst/>
          </a:prstGeom>
        </p:spPr>
      </p:pic>
      <p:pic>
        <p:nvPicPr>
          <p:cNvPr id="7" name="Picture 6">
            <a:extLst>
              <a:ext uri="{FF2B5EF4-FFF2-40B4-BE49-F238E27FC236}">
                <a16:creationId xmlns:a16="http://schemas.microsoft.com/office/drawing/2014/main" id="{9A20DC7E-EDB7-2C66-8C1F-C897159648DC}"/>
              </a:ext>
            </a:extLst>
          </p:cNvPr>
          <p:cNvPicPr>
            <a:picLocks noChangeAspect="1"/>
          </p:cNvPicPr>
          <p:nvPr/>
        </p:nvPicPr>
        <p:blipFill>
          <a:blip r:embed="rId3"/>
          <a:stretch>
            <a:fillRect/>
          </a:stretch>
        </p:blipFill>
        <p:spPr>
          <a:xfrm>
            <a:off x="4192459" y="3807874"/>
            <a:ext cx="3963096" cy="2347764"/>
          </a:xfrm>
          <a:prstGeom prst="rect">
            <a:avLst/>
          </a:prstGeom>
        </p:spPr>
      </p:pic>
      <p:pic>
        <p:nvPicPr>
          <p:cNvPr id="8" name="Picture 7">
            <a:extLst>
              <a:ext uri="{FF2B5EF4-FFF2-40B4-BE49-F238E27FC236}">
                <a16:creationId xmlns:a16="http://schemas.microsoft.com/office/drawing/2014/main" id="{C9EB07F6-390B-D81F-E983-8380C8CFA86F}"/>
              </a:ext>
            </a:extLst>
          </p:cNvPr>
          <p:cNvPicPr>
            <a:picLocks noChangeAspect="1"/>
          </p:cNvPicPr>
          <p:nvPr/>
        </p:nvPicPr>
        <p:blipFill>
          <a:blip r:embed="rId4"/>
          <a:stretch>
            <a:fillRect/>
          </a:stretch>
        </p:blipFill>
        <p:spPr>
          <a:xfrm>
            <a:off x="4192458" y="1224256"/>
            <a:ext cx="3963096" cy="2464958"/>
          </a:xfrm>
          <a:prstGeom prst="rect">
            <a:avLst/>
          </a:prstGeom>
        </p:spPr>
      </p:pic>
      <p:pic>
        <p:nvPicPr>
          <p:cNvPr id="9" name="Picture 8">
            <a:extLst>
              <a:ext uri="{FF2B5EF4-FFF2-40B4-BE49-F238E27FC236}">
                <a16:creationId xmlns:a16="http://schemas.microsoft.com/office/drawing/2014/main" id="{4ECE6FD0-355C-B2E5-792A-267A7F2A8DE1}"/>
              </a:ext>
            </a:extLst>
          </p:cNvPr>
          <p:cNvPicPr>
            <a:picLocks noChangeAspect="1"/>
          </p:cNvPicPr>
          <p:nvPr/>
        </p:nvPicPr>
        <p:blipFill>
          <a:blip r:embed="rId5"/>
          <a:stretch>
            <a:fillRect/>
          </a:stretch>
        </p:blipFill>
        <p:spPr>
          <a:xfrm>
            <a:off x="8282955" y="3807874"/>
            <a:ext cx="3696431" cy="2347764"/>
          </a:xfrm>
          <a:prstGeom prst="rect">
            <a:avLst/>
          </a:prstGeom>
        </p:spPr>
      </p:pic>
      <p:pic>
        <p:nvPicPr>
          <p:cNvPr id="10" name="Picture 9">
            <a:extLst>
              <a:ext uri="{FF2B5EF4-FFF2-40B4-BE49-F238E27FC236}">
                <a16:creationId xmlns:a16="http://schemas.microsoft.com/office/drawing/2014/main" id="{F7FC7B1C-ECC4-D8B8-8CC9-9BD1AE73C295}"/>
              </a:ext>
            </a:extLst>
          </p:cNvPr>
          <p:cNvPicPr>
            <a:picLocks noChangeAspect="1"/>
          </p:cNvPicPr>
          <p:nvPr/>
        </p:nvPicPr>
        <p:blipFill>
          <a:blip r:embed="rId6"/>
          <a:stretch>
            <a:fillRect/>
          </a:stretch>
        </p:blipFill>
        <p:spPr>
          <a:xfrm>
            <a:off x="8282955" y="1217910"/>
            <a:ext cx="3696431" cy="2464958"/>
          </a:xfrm>
          <a:prstGeom prst="rect">
            <a:avLst/>
          </a:prstGeom>
        </p:spPr>
      </p:pic>
      <p:sp>
        <p:nvSpPr>
          <p:cNvPr id="11" name="Title 1">
            <a:extLst>
              <a:ext uri="{FF2B5EF4-FFF2-40B4-BE49-F238E27FC236}">
                <a16:creationId xmlns:a16="http://schemas.microsoft.com/office/drawing/2014/main" id="{17964CD6-79C6-DC7B-EF9D-907A894D1318}"/>
              </a:ext>
            </a:extLst>
          </p:cNvPr>
          <p:cNvSpPr>
            <a:spLocks noGrp="1"/>
          </p:cNvSpPr>
          <p:nvPr>
            <p:ph type="title"/>
          </p:nvPr>
        </p:nvSpPr>
        <p:spPr>
          <a:xfrm>
            <a:off x="334963" y="349844"/>
            <a:ext cx="8764785" cy="491579"/>
          </a:xfrm>
        </p:spPr>
        <p:txBody>
          <a:bodyPr>
            <a:normAutofit/>
          </a:bodyPr>
          <a:lstStyle/>
          <a:p>
            <a:r>
              <a:rPr lang="fr-CH" sz="2599" dirty="0"/>
              <a:t>Projections on </a:t>
            </a:r>
            <a:r>
              <a:rPr lang="fr-CH" sz="2599" dirty="0" err="1"/>
              <a:t>energy</a:t>
            </a:r>
            <a:r>
              <a:rPr lang="fr-CH" sz="2599" dirty="0"/>
              <a:t>-intensive </a:t>
            </a:r>
            <a:r>
              <a:rPr lang="fr-CH" sz="2599" dirty="0" err="1"/>
              <a:t>sectors</a:t>
            </a:r>
            <a:endParaRPr lang="en-CH" sz="2599" dirty="0"/>
          </a:p>
        </p:txBody>
      </p:sp>
      <p:sp>
        <p:nvSpPr>
          <p:cNvPr id="12" name="Rectangle 11">
            <a:extLst>
              <a:ext uri="{FF2B5EF4-FFF2-40B4-BE49-F238E27FC236}">
                <a16:creationId xmlns:a16="http://schemas.microsoft.com/office/drawing/2014/main" id="{508D2BAB-8B13-3239-C44F-724E08E595E7}"/>
              </a:ext>
            </a:extLst>
          </p:cNvPr>
          <p:cNvSpPr/>
          <p:nvPr/>
        </p:nvSpPr>
        <p:spPr>
          <a:xfrm>
            <a:off x="288775" y="1224256"/>
            <a:ext cx="3776283" cy="2464958"/>
          </a:xfrm>
          <a:prstGeom prst="rect">
            <a:avLst/>
          </a:prstGeom>
          <a:noFill/>
          <a:ln w="9525">
            <a:solidFill>
              <a:srgbClr val="A4A4A4"/>
            </a:solidFill>
          </a:ln>
        </p:spPr>
        <p:style>
          <a:lnRef idx="2">
            <a:schemeClr val="accent1">
              <a:shade val="50000"/>
            </a:schemeClr>
          </a:lnRef>
          <a:fillRef idx="1">
            <a:schemeClr val="accent1"/>
          </a:fillRef>
          <a:effectRef idx="0">
            <a:schemeClr val="accent1"/>
          </a:effectRef>
          <a:fontRef idx="minor">
            <a:schemeClr val="lt1"/>
          </a:fontRef>
        </p:style>
        <p:txBody>
          <a:bodyPr lIns="143925" rIns="143925" rtlCol="0" anchor="ctr"/>
          <a:lstStyle/>
          <a:p>
            <a:r>
              <a:rPr lang="en-CH" sz="1799" dirty="0">
                <a:solidFill>
                  <a:schemeClr val="tx1"/>
                </a:solidFill>
              </a:rPr>
              <a:t>For each time step:</a:t>
            </a:r>
          </a:p>
          <a:p>
            <a:pPr marL="285607" indent="-285607">
              <a:buFont typeface="Arial" panose="020B0604020202020204" pitchFamily="34" charset="0"/>
              <a:buChar char="•"/>
            </a:pPr>
            <a:r>
              <a:rPr lang="en-GB" sz="1799" dirty="0">
                <a:solidFill>
                  <a:schemeClr val="tx1"/>
                </a:solidFill>
              </a:rPr>
              <a:t>T</a:t>
            </a:r>
            <a:r>
              <a:rPr lang="en-CH" sz="1799" dirty="0">
                <a:solidFill>
                  <a:schemeClr val="tx1"/>
                </a:solidFill>
              </a:rPr>
              <a:t>echnology investments</a:t>
            </a:r>
          </a:p>
          <a:p>
            <a:pPr marL="285607" indent="-285607">
              <a:buFont typeface="Arial" panose="020B0604020202020204" pitchFamily="34" charset="0"/>
              <a:buChar char="•"/>
            </a:pPr>
            <a:r>
              <a:rPr lang="en-CH" sz="1799" dirty="0">
                <a:solidFill>
                  <a:schemeClr val="tx1"/>
                </a:solidFill>
              </a:rPr>
              <a:t>Capacity build-up</a:t>
            </a:r>
          </a:p>
          <a:p>
            <a:pPr marL="285607" indent="-285607">
              <a:buFont typeface="Arial" panose="020B0604020202020204" pitchFamily="34" charset="0"/>
              <a:buChar char="•"/>
            </a:pPr>
            <a:r>
              <a:rPr lang="en-CH" sz="1799" dirty="0">
                <a:solidFill>
                  <a:schemeClr val="tx1"/>
                </a:solidFill>
              </a:rPr>
              <a:t>Generation</a:t>
            </a:r>
          </a:p>
          <a:p>
            <a:pPr marL="285607" indent="-285607">
              <a:buFont typeface="Arial" panose="020B0604020202020204" pitchFamily="34" charset="0"/>
              <a:buChar char="•"/>
            </a:pPr>
            <a:endParaRPr lang="en-CH" sz="1799" dirty="0">
              <a:solidFill>
                <a:schemeClr val="tx1"/>
              </a:solidFill>
            </a:endParaRPr>
          </a:p>
          <a:p>
            <a:pPr marL="285607" indent="-285607">
              <a:buFont typeface="Arial" panose="020B0604020202020204" pitchFamily="34" charset="0"/>
              <a:buChar char="•"/>
            </a:pPr>
            <a:r>
              <a:rPr lang="en-CH" sz="1799" dirty="0">
                <a:solidFill>
                  <a:schemeClr val="tx1"/>
                </a:solidFill>
                <a:hlinkClick r:id="rId7"/>
              </a:rPr>
              <a:t>Link to dashboard</a:t>
            </a:r>
            <a:endParaRPr lang="en-CH" sz="1799" dirty="0">
              <a:solidFill>
                <a:schemeClr val="tx1"/>
              </a:solidFill>
            </a:endParaRPr>
          </a:p>
          <a:p>
            <a:endParaRPr lang="en-CH" sz="1799" dirty="0">
              <a:solidFill>
                <a:schemeClr val="tx1"/>
              </a:solidFill>
            </a:endParaRPr>
          </a:p>
        </p:txBody>
      </p:sp>
    </p:spTree>
    <p:extLst>
      <p:ext uri="{BB962C8B-B14F-4D97-AF65-F5344CB8AC3E}">
        <p14:creationId xmlns:p14="http://schemas.microsoft.com/office/powerpoint/2010/main" val="1571953988"/>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8E5FC10-89CF-1AE5-D1E4-9BE3C36F583E}"/>
              </a:ext>
            </a:extLst>
          </p:cNvPr>
          <p:cNvSpPr>
            <a:spLocks noGrp="1"/>
          </p:cNvSpPr>
          <p:nvPr>
            <p:ph type="title"/>
          </p:nvPr>
        </p:nvSpPr>
        <p:spPr>
          <a:xfrm>
            <a:off x="327342" y="352876"/>
            <a:ext cx="11510008" cy="492443"/>
          </a:xfrm>
        </p:spPr>
        <p:txBody>
          <a:bodyPr>
            <a:normAutofit/>
          </a:bodyPr>
          <a:lstStyle/>
          <a:p>
            <a:r>
              <a:rPr lang="en-US" sz="2600" dirty="0"/>
              <a:t>Premise workflow</a:t>
            </a:r>
            <a:endParaRPr lang="en-CH" sz="2600" dirty="0"/>
          </a:p>
        </p:txBody>
      </p:sp>
      <p:sp>
        <p:nvSpPr>
          <p:cNvPr id="9" name="Slide Number Placeholder 8">
            <a:extLst>
              <a:ext uri="{FF2B5EF4-FFF2-40B4-BE49-F238E27FC236}">
                <a16:creationId xmlns:a16="http://schemas.microsoft.com/office/drawing/2014/main" id="{AA96FDE9-9303-F2AE-CF98-CDA294E431F6}"/>
              </a:ext>
            </a:extLst>
          </p:cNvPr>
          <p:cNvSpPr>
            <a:spLocks noGrp="1"/>
          </p:cNvSpPr>
          <p:nvPr>
            <p:ph type="sldNum" sz="quarter" idx="19"/>
          </p:nvPr>
        </p:nvSpPr>
        <p:spPr/>
        <p:txBody>
          <a:bodyPr/>
          <a:lstStyle/>
          <a:p>
            <a:fld id="{5EE7099E-8998-4851-915A-4F4831808297}" type="slidenum">
              <a:rPr lang="nl-NL" smtClean="0"/>
              <a:pPr/>
              <a:t>17</a:t>
            </a:fld>
            <a:endParaRPr lang="nl-NL"/>
          </a:p>
        </p:txBody>
      </p:sp>
      <p:sp>
        <p:nvSpPr>
          <p:cNvPr id="83" name="Content Placeholder 82">
            <a:extLst>
              <a:ext uri="{FF2B5EF4-FFF2-40B4-BE49-F238E27FC236}">
                <a16:creationId xmlns:a16="http://schemas.microsoft.com/office/drawing/2014/main" id="{8F755578-9A67-C795-3301-B5533CFA02DF}"/>
              </a:ext>
            </a:extLst>
          </p:cNvPr>
          <p:cNvSpPr>
            <a:spLocks noGrp="1"/>
          </p:cNvSpPr>
          <p:nvPr>
            <p:ph sz="quarter" idx="20"/>
          </p:nvPr>
        </p:nvSpPr>
        <p:spPr>
          <a:xfrm>
            <a:off x="359732" y="1270000"/>
            <a:ext cx="3535814" cy="4699000"/>
          </a:xfrm>
        </p:spPr>
        <p:txBody>
          <a:bodyPr/>
          <a:lstStyle/>
          <a:p>
            <a:pPr marL="0" indent="0">
              <a:buNone/>
            </a:pPr>
            <a:r>
              <a:rPr lang="en-US" sz="2000" b="1" dirty="0">
                <a:solidFill>
                  <a:schemeClr val="tx1"/>
                </a:solidFill>
                <a:latin typeface="+mn-lt"/>
              </a:rPr>
              <a:t>Steps</a:t>
            </a:r>
          </a:p>
          <a:p>
            <a:pPr marL="0" indent="0">
              <a:buNone/>
            </a:pPr>
            <a:r>
              <a:rPr lang="en-US" sz="2000" b="1" dirty="0">
                <a:solidFill>
                  <a:schemeClr val="tx1"/>
                </a:solidFill>
                <a:latin typeface="+mn-lt"/>
              </a:rPr>
              <a:t>1) </a:t>
            </a:r>
            <a:r>
              <a:rPr lang="en-US" sz="2000" dirty="0">
                <a:solidFill>
                  <a:schemeClr val="tx1"/>
                </a:solidFill>
                <a:latin typeface="+mn-lt"/>
              </a:rPr>
              <a:t>Input data: future scenarios from IAMs and the LCI database ecoinvent</a:t>
            </a:r>
          </a:p>
          <a:p>
            <a:pPr marL="0" indent="0">
              <a:buNone/>
            </a:pPr>
            <a:r>
              <a:rPr lang="en-US" sz="2000" b="1" dirty="0">
                <a:solidFill>
                  <a:schemeClr val="tx1"/>
                </a:solidFill>
                <a:latin typeface="+mn-lt"/>
              </a:rPr>
              <a:t>2) </a:t>
            </a:r>
            <a:r>
              <a:rPr lang="en-US" sz="2000" dirty="0">
                <a:solidFill>
                  <a:schemeClr val="tx1"/>
                </a:solidFill>
                <a:latin typeface="+mn-lt"/>
              </a:rPr>
              <a:t>Integration of future scenario data with the LCI database via premise</a:t>
            </a:r>
          </a:p>
          <a:p>
            <a:pPr marL="0" indent="0">
              <a:buNone/>
            </a:pPr>
            <a:r>
              <a:rPr lang="en-US" sz="2000" b="1" dirty="0">
                <a:solidFill>
                  <a:schemeClr val="tx1"/>
                </a:solidFill>
                <a:latin typeface="+mn-lt"/>
              </a:rPr>
              <a:t>3) </a:t>
            </a:r>
            <a:r>
              <a:rPr lang="en-US" sz="2000" dirty="0">
                <a:solidFill>
                  <a:schemeClr val="tx1"/>
                </a:solidFill>
                <a:latin typeface="+mn-lt"/>
              </a:rPr>
              <a:t>Export of </a:t>
            </a:r>
            <a:r>
              <a:rPr lang="en-US" sz="2000" dirty="0" err="1">
                <a:solidFill>
                  <a:schemeClr val="tx1"/>
                </a:solidFill>
                <a:latin typeface="+mn-lt"/>
              </a:rPr>
              <a:t>pLCI</a:t>
            </a:r>
            <a:r>
              <a:rPr lang="en-US" sz="2000" dirty="0">
                <a:solidFill>
                  <a:schemeClr val="tx1"/>
                </a:solidFill>
                <a:latin typeface="+mn-lt"/>
              </a:rPr>
              <a:t> databases in various formats</a:t>
            </a:r>
          </a:p>
          <a:p>
            <a:pPr marL="0" indent="0">
              <a:buNone/>
            </a:pPr>
            <a:r>
              <a:rPr lang="en-US" sz="2000" b="1" dirty="0">
                <a:solidFill>
                  <a:schemeClr val="tx1"/>
                </a:solidFill>
                <a:latin typeface="+mn-lt"/>
              </a:rPr>
              <a:t>4 &amp; 5) </a:t>
            </a:r>
            <a:r>
              <a:rPr lang="en-US" sz="2000" dirty="0">
                <a:solidFill>
                  <a:schemeClr val="tx1"/>
                </a:solidFill>
                <a:latin typeface="+mn-lt"/>
              </a:rPr>
              <a:t>optional feedback of environmental indicators to IAMs</a:t>
            </a:r>
            <a:endParaRPr lang="en-US" sz="2000" b="1" dirty="0">
              <a:solidFill>
                <a:schemeClr val="tx1"/>
              </a:solidFill>
              <a:latin typeface="+mn-lt"/>
            </a:endParaRPr>
          </a:p>
          <a:p>
            <a:pPr marL="342729" indent="-342729">
              <a:buFont typeface="+mj-lt"/>
              <a:buAutoNum type="arabicPeriod"/>
            </a:pPr>
            <a:endParaRPr lang="en-CH" sz="2000" dirty="0">
              <a:solidFill>
                <a:schemeClr val="tx1"/>
              </a:solidFill>
              <a:latin typeface="+mn-lt"/>
            </a:endParaRPr>
          </a:p>
          <a:p>
            <a:endParaRPr lang="en-US" dirty="0">
              <a:latin typeface="+mn-lt"/>
            </a:endParaRPr>
          </a:p>
        </p:txBody>
      </p:sp>
      <p:grpSp>
        <p:nvGrpSpPr>
          <p:cNvPr id="81" name="Group 80">
            <a:extLst>
              <a:ext uri="{FF2B5EF4-FFF2-40B4-BE49-F238E27FC236}">
                <a16:creationId xmlns:a16="http://schemas.microsoft.com/office/drawing/2014/main" id="{4F4D02E2-C2CF-905F-24CD-A7D995019E4A}"/>
              </a:ext>
            </a:extLst>
          </p:cNvPr>
          <p:cNvGrpSpPr/>
          <p:nvPr/>
        </p:nvGrpSpPr>
        <p:grpSpPr>
          <a:xfrm>
            <a:off x="3743128" y="1517067"/>
            <a:ext cx="8329011" cy="4339997"/>
            <a:chOff x="3743128" y="1517067"/>
            <a:chExt cx="8329011" cy="4339997"/>
          </a:xfrm>
        </p:grpSpPr>
        <p:grpSp>
          <p:nvGrpSpPr>
            <p:cNvPr id="82" name="Group 81">
              <a:extLst>
                <a:ext uri="{FF2B5EF4-FFF2-40B4-BE49-F238E27FC236}">
                  <a16:creationId xmlns:a16="http://schemas.microsoft.com/office/drawing/2014/main" id="{A7DE2E7D-4161-8211-3BF3-2434C1A02923}"/>
                </a:ext>
              </a:extLst>
            </p:cNvPr>
            <p:cNvGrpSpPr/>
            <p:nvPr/>
          </p:nvGrpSpPr>
          <p:grpSpPr>
            <a:xfrm>
              <a:off x="4081052" y="2374559"/>
              <a:ext cx="841454" cy="487390"/>
              <a:chOff x="1325509" y="1563638"/>
              <a:chExt cx="870227" cy="504056"/>
            </a:xfrm>
          </p:grpSpPr>
          <p:sp>
            <p:nvSpPr>
              <p:cNvPr id="168" name="Rectangle 167">
                <a:extLst>
                  <a:ext uri="{FF2B5EF4-FFF2-40B4-BE49-F238E27FC236}">
                    <a16:creationId xmlns:a16="http://schemas.microsoft.com/office/drawing/2014/main" id="{D390A052-5331-7A98-C6D0-6AF51696DA7C}"/>
                  </a:ext>
                </a:extLst>
              </p:cNvPr>
              <p:cNvSpPr/>
              <p:nvPr/>
            </p:nvSpPr>
            <p:spPr bwMode="auto">
              <a:xfrm>
                <a:off x="1325509" y="1563638"/>
                <a:ext cx="870227" cy="504056"/>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69" name="Picture 168" descr="Potsdam Institute for Climate Impact Research">
                <a:extLst>
                  <a:ext uri="{FF2B5EF4-FFF2-40B4-BE49-F238E27FC236}">
                    <a16:creationId xmlns:a16="http://schemas.microsoft.com/office/drawing/2014/main" id="{61A4F05E-AED8-BFA4-3E68-6747B8B91AC1}"/>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1401" y="1738411"/>
                <a:ext cx="635810" cy="279757"/>
              </a:xfrm>
              <a:prstGeom prst="rect">
                <a:avLst/>
              </a:prstGeom>
              <a:noFill/>
              <a:extLst>
                <a:ext uri="{909E8E84-426E-40DD-AFC4-6F175D3DCCD1}">
                  <a14:hiddenFill xmlns:a14="http://schemas.microsoft.com/office/drawing/2010/main">
                    <a:solidFill>
                      <a:srgbClr val="FFFFFF"/>
                    </a:solidFill>
                  </a14:hiddenFill>
                </a:ext>
              </a:extLst>
            </p:spPr>
          </p:pic>
          <p:sp>
            <p:nvSpPr>
              <p:cNvPr id="170" name="TextBox 66">
                <a:extLst>
                  <a:ext uri="{FF2B5EF4-FFF2-40B4-BE49-F238E27FC236}">
                    <a16:creationId xmlns:a16="http://schemas.microsoft.com/office/drawing/2014/main" id="{4A95A730-FCF8-3BBA-67FA-AD7F9B888051}"/>
                  </a:ext>
                </a:extLst>
              </p:cNvPr>
              <p:cNvSpPr txBox="1"/>
              <p:nvPr/>
            </p:nvSpPr>
            <p:spPr>
              <a:xfrm>
                <a:off x="1439814" y="1563638"/>
                <a:ext cx="648072" cy="21148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REMIND</a:t>
                </a:r>
                <a:endParaRPr lang="de-CH" sz="1000" dirty="0" err="1">
                  <a:solidFill>
                    <a:srgbClr val="000000"/>
                  </a:solidFill>
                  <a:cs typeface="Times New Roman" panose="02020603050405020304" pitchFamily="18" charset="0"/>
                </a:endParaRPr>
              </a:p>
            </p:txBody>
          </p:sp>
        </p:grpSp>
        <p:grpSp>
          <p:nvGrpSpPr>
            <p:cNvPr id="84" name="Group 83">
              <a:extLst>
                <a:ext uri="{FF2B5EF4-FFF2-40B4-BE49-F238E27FC236}">
                  <a16:creationId xmlns:a16="http://schemas.microsoft.com/office/drawing/2014/main" id="{E0DC192B-5EFF-5E2B-D932-54C0CB8C941C}"/>
                </a:ext>
              </a:extLst>
            </p:cNvPr>
            <p:cNvGrpSpPr/>
            <p:nvPr/>
          </p:nvGrpSpPr>
          <p:grpSpPr>
            <a:xfrm>
              <a:off x="4077341" y="2904197"/>
              <a:ext cx="841454" cy="516071"/>
              <a:chOff x="1243532" y="1933290"/>
              <a:chExt cx="870227" cy="533718"/>
            </a:xfrm>
          </p:grpSpPr>
          <p:sp>
            <p:nvSpPr>
              <p:cNvPr id="165" name="Rectangle 164">
                <a:extLst>
                  <a:ext uri="{FF2B5EF4-FFF2-40B4-BE49-F238E27FC236}">
                    <a16:creationId xmlns:a16="http://schemas.microsoft.com/office/drawing/2014/main" id="{FE3BE2A9-7D9C-C6B2-3D59-C9FEDB611E13}"/>
                  </a:ext>
                </a:extLst>
              </p:cNvPr>
              <p:cNvSpPr/>
              <p:nvPr/>
            </p:nvSpPr>
            <p:spPr bwMode="auto">
              <a:xfrm>
                <a:off x="1243532" y="1933290"/>
                <a:ext cx="870227" cy="533718"/>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66" name="Picture 165" descr="Image result for pbl netherlands">
                <a:extLst>
                  <a:ext uri="{FF2B5EF4-FFF2-40B4-BE49-F238E27FC236}">
                    <a16:creationId xmlns:a16="http://schemas.microsoft.com/office/drawing/2014/main" id="{BF251FFB-F385-99D9-845A-22B68EF0EF32}"/>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300" t="17946" r="6761" b="30071"/>
              <a:stretch/>
            </p:blipFill>
            <p:spPr bwMode="auto">
              <a:xfrm>
                <a:off x="1288126" y="2090901"/>
                <a:ext cx="792088" cy="315739"/>
              </a:xfrm>
              <a:prstGeom prst="rect">
                <a:avLst/>
              </a:prstGeom>
              <a:noFill/>
              <a:extLst>
                <a:ext uri="{909E8E84-426E-40DD-AFC4-6F175D3DCCD1}">
                  <a14:hiddenFill xmlns:a14="http://schemas.microsoft.com/office/drawing/2010/main">
                    <a:solidFill>
                      <a:srgbClr val="FFFFFF"/>
                    </a:solidFill>
                  </a14:hiddenFill>
                </a:ext>
              </a:extLst>
            </p:spPr>
          </p:pic>
          <p:sp>
            <p:nvSpPr>
              <p:cNvPr id="167" name="TextBox 63">
                <a:extLst>
                  <a:ext uri="{FF2B5EF4-FFF2-40B4-BE49-F238E27FC236}">
                    <a16:creationId xmlns:a16="http://schemas.microsoft.com/office/drawing/2014/main" id="{530FB8E8-2163-0AA4-385C-9537BAB173D8}"/>
                  </a:ext>
                </a:extLst>
              </p:cNvPr>
              <p:cNvSpPr txBox="1"/>
              <p:nvPr/>
            </p:nvSpPr>
            <p:spPr>
              <a:xfrm>
                <a:off x="1347900" y="1933290"/>
                <a:ext cx="648072" cy="183205"/>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IMAGE</a:t>
                </a:r>
                <a:endParaRPr lang="de-CH" sz="1000" dirty="0" err="1">
                  <a:solidFill>
                    <a:srgbClr val="000000"/>
                  </a:solidFill>
                  <a:cs typeface="Times New Roman" panose="02020603050405020304" pitchFamily="18" charset="0"/>
                </a:endParaRPr>
              </a:p>
            </p:txBody>
          </p:sp>
        </p:grpSp>
        <p:grpSp>
          <p:nvGrpSpPr>
            <p:cNvPr id="85" name="Group 84">
              <a:extLst>
                <a:ext uri="{FF2B5EF4-FFF2-40B4-BE49-F238E27FC236}">
                  <a16:creationId xmlns:a16="http://schemas.microsoft.com/office/drawing/2014/main" id="{894D83DE-2B7D-27B4-7C0F-E5D3A58D6DE7}"/>
                </a:ext>
              </a:extLst>
            </p:cNvPr>
            <p:cNvGrpSpPr/>
            <p:nvPr/>
          </p:nvGrpSpPr>
          <p:grpSpPr>
            <a:xfrm>
              <a:off x="4074974" y="3513797"/>
              <a:ext cx="841454" cy="487389"/>
              <a:chOff x="1256927" y="2563735"/>
              <a:chExt cx="870227" cy="504055"/>
            </a:xfrm>
          </p:grpSpPr>
          <p:sp>
            <p:nvSpPr>
              <p:cNvPr id="163" name="Rectangle 162">
                <a:extLst>
                  <a:ext uri="{FF2B5EF4-FFF2-40B4-BE49-F238E27FC236}">
                    <a16:creationId xmlns:a16="http://schemas.microsoft.com/office/drawing/2014/main" id="{125AB33D-F200-133E-EE87-473AA2BFCA3A}"/>
                  </a:ext>
                </a:extLst>
              </p:cNvPr>
              <p:cNvSpPr/>
              <p:nvPr/>
            </p:nvSpPr>
            <p:spPr bwMode="auto">
              <a:xfrm>
                <a:off x="1256927" y="2563735"/>
                <a:ext cx="870227" cy="504055"/>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164" name="TextBox 60">
                <a:extLst>
                  <a:ext uri="{FF2B5EF4-FFF2-40B4-BE49-F238E27FC236}">
                    <a16:creationId xmlns:a16="http://schemas.microsoft.com/office/drawing/2014/main" id="{6052C989-2DB5-745B-0993-72FE7B4C582D}"/>
                  </a:ext>
                </a:extLst>
              </p:cNvPr>
              <p:cNvSpPr txBox="1"/>
              <p:nvPr/>
            </p:nvSpPr>
            <p:spPr>
              <a:xfrm>
                <a:off x="1367482" y="2563735"/>
                <a:ext cx="728574" cy="17767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err="1">
                    <a:solidFill>
                      <a:srgbClr val="000000"/>
                    </a:solidFill>
                    <a:cs typeface="Times New Roman" panose="02020603050405020304" pitchFamily="18" charset="0"/>
                  </a:rPr>
                  <a:t>MESSAGE</a:t>
                </a:r>
                <a:r>
                  <a:rPr lang="en-US" sz="1000" baseline="-25000" dirty="0" err="1">
                    <a:solidFill>
                      <a:srgbClr val="000000"/>
                    </a:solidFill>
                    <a:cs typeface="Times New Roman" panose="02020603050405020304" pitchFamily="18" charset="0"/>
                  </a:rPr>
                  <a:t>ix</a:t>
                </a:r>
                <a:endParaRPr lang="de-CH" sz="1000" baseline="-25000" dirty="0" err="1">
                  <a:solidFill>
                    <a:srgbClr val="000000"/>
                  </a:solidFill>
                  <a:cs typeface="Times New Roman" panose="02020603050405020304" pitchFamily="18" charset="0"/>
                </a:endParaRPr>
              </a:p>
            </p:txBody>
          </p:sp>
        </p:grpSp>
        <p:pic>
          <p:nvPicPr>
            <p:cNvPr id="86" name="Picture 85" descr="https://github.com/romainsacchi/premise/raw/master/docs/large.png">
              <a:extLst>
                <a:ext uri="{FF2B5EF4-FFF2-40B4-BE49-F238E27FC236}">
                  <a16:creationId xmlns:a16="http://schemas.microsoft.com/office/drawing/2014/main" id="{ACEB0D87-C7DB-56FE-5F9B-171C7122805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0131" y="2407511"/>
              <a:ext cx="566092" cy="566092"/>
            </a:xfrm>
            <a:prstGeom prst="rect">
              <a:avLst/>
            </a:prstGeom>
            <a:noFill/>
            <a:extLst>
              <a:ext uri="{909E8E84-426E-40DD-AFC4-6F175D3DCCD1}">
                <a14:hiddenFill xmlns:a14="http://schemas.microsoft.com/office/drawing/2010/main">
                  <a:solidFill>
                    <a:srgbClr val="FFFFFF"/>
                  </a:solidFill>
                </a14:hiddenFill>
              </a:ext>
            </a:extLst>
          </p:spPr>
        </p:pic>
        <p:sp>
          <p:nvSpPr>
            <p:cNvPr id="87" name="Right Brace 86">
              <a:extLst>
                <a:ext uri="{FF2B5EF4-FFF2-40B4-BE49-F238E27FC236}">
                  <a16:creationId xmlns:a16="http://schemas.microsoft.com/office/drawing/2014/main" id="{DD46D749-FE60-F9CA-93C5-9374869D7F50}"/>
                </a:ext>
              </a:extLst>
            </p:cNvPr>
            <p:cNvSpPr/>
            <p:nvPr/>
          </p:nvSpPr>
          <p:spPr bwMode="auto">
            <a:xfrm>
              <a:off x="4998062" y="2374560"/>
              <a:ext cx="278509" cy="1603538"/>
            </a:xfrm>
            <a:prstGeom prst="rightBrace">
              <a:avLst>
                <a:gd name="adj1" fmla="val 25398"/>
                <a:gd name="adj2" fmla="val 18103"/>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cxnSp>
          <p:nvCxnSpPr>
            <p:cNvPr id="88" name="Straight Connector 87">
              <a:extLst>
                <a:ext uri="{FF2B5EF4-FFF2-40B4-BE49-F238E27FC236}">
                  <a16:creationId xmlns:a16="http://schemas.microsoft.com/office/drawing/2014/main" id="{FD5DF9BA-3D43-7A2C-1F8C-F721367DE3FC}"/>
                </a:ext>
              </a:extLst>
            </p:cNvPr>
            <p:cNvCxnSpPr>
              <a:cxnSpLocks/>
              <a:stCxn id="87" idx="1"/>
            </p:cNvCxnSpPr>
            <p:nvPr/>
          </p:nvCxnSpPr>
          <p:spPr bwMode="auto">
            <a:xfrm>
              <a:off x="5276571" y="2664848"/>
              <a:ext cx="676713" cy="2256"/>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89" name="Straight Connector 88">
              <a:extLst>
                <a:ext uri="{FF2B5EF4-FFF2-40B4-BE49-F238E27FC236}">
                  <a16:creationId xmlns:a16="http://schemas.microsoft.com/office/drawing/2014/main" id="{F0F24664-DD11-75D0-7C66-102159004928}"/>
                </a:ext>
              </a:extLst>
            </p:cNvPr>
            <p:cNvCxnSpPr/>
            <p:nvPr/>
          </p:nvCxnSpPr>
          <p:spPr bwMode="auto">
            <a:xfrm>
              <a:off x="6706983" y="2667104"/>
              <a:ext cx="770785" cy="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90" name="Straight Connector 89">
              <a:extLst>
                <a:ext uri="{FF2B5EF4-FFF2-40B4-BE49-F238E27FC236}">
                  <a16:creationId xmlns:a16="http://schemas.microsoft.com/office/drawing/2014/main" id="{9B110C1B-3AAC-BBD4-0439-B4BAFF443E13}"/>
                </a:ext>
              </a:extLst>
            </p:cNvPr>
            <p:cNvCxnSpPr>
              <a:cxnSpLocks/>
              <a:stCxn id="112" idx="1"/>
            </p:cNvCxnSpPr>
            <p:nvPr/>
          </p:nvCxnSpPr>
          <p:spPr bwMode="auto">
            <a:xfrm flipH="1">
              <a:off x="10495353" y="5109349"/>
              <a:ext cx="2838" cy="125873"/>
            </a:xfrm>
            <a:prstGeom prst="line">
              <a:avLst/>
            </a:prstGeom>
            <a:solidFill>
              <a:schemeClr val="accent1"/>
            </a:solidFill>
            <a:ln w="9525" cap="flat" cmpd="sng" algn="ctr">
              <a:solidFill>
                <a:srgbClr val="686868"/>
              </a:solidFill>
              <a:prstDash val="dash"/>
              <a:round/>
              <a:headEnd type="none" w="med" len="med"/>
              <a:tailEnd type="none" w="med" len="med"/>
            </a:ln>
            <a:effectLst/>
          </p:spPr>
        </p:cxnSp>
        <p:cxnSp>
          <p:nvCxnSpPr>
            <p:cNvPr id="91" name="Straight Connector 90">
              <a:extLst>
                <a:ext uri="{FF2B5EF4-FFF2-40B4-BE49-F238E27FC236}">
                  <a16:creationId xmlns:a16="http://schemas.microsoft.com/office/drawing/2014/main" id="{7D1B7774-7888-498F-0BFC-FE617C6CE4BD}"/>
                </a:ext>
              </a:extLst>
            </p:cNvPr>
            <p:cNvCxnSpPr>
              <a:stCxn id="102" idx="1"/>
            </p:cNvCxnSpPr>
            <p:nvPr/>
          </p:nvCxnSpPr>
          <p:spPr bwMode="auto">
            <a:xfrm flipH="1" flipV="1">
              <a:off x="3744774" y="5235222"/>
              <a:ext cx="4242274" cy="2834"/>
            </a:xfrm>
            <a:prstGeom prst="line">
              <a:avLst/>
            </a:prstGeom>
            <a:solidFill>
              <a:schemeClr val="accent1"/>
            </a:solidFill>
            <a:ln w="9525" cap="flat" cmpd="sng" algn="ctr">
              <a:solidFill>
                <a:srgbClr val="686868"/>
              </a:solidFill>
              <a:prstDash val="dash"/>
              <a:round/>
              <a:headEnd type="none" w="med" len="med"/>
              <a:tailEnd type="none" w="med" len="med"/>
            </a:ln>
            <a:effectLst/>
          </p:spPr>
        </p:cxnSp>
        <p:cxnSp>
          <p:nvCxnSpPr>
            <p:cNvPr id="92" name="Straight Connector 91">
              <a:extLst>
                <a:ext uri="{FF2B5EF4-FFF2-40B4-BE49-F238E27FC236}">
                  <a16:creationId xmlns:a16="http://schemas.microsoft.com/office/drawing/2014/main" id="{AF51A7D5-2FB8-C2D9-04FE-D21BF4F22C52}"/>
                </a:ext>
              </a:extLst>
            </p:cNvPr>
            <p:cNvCxnSpPr>
              <a:cxnSpLocks/>
            </p:cNvCxnSpPr>
            <p:nvPr/>
          </p:nvCxnSpPr>
          <p:spPr bwMode="auto">
            <a:xfrm>
              <a:off x="3743128" y="3263511"/>
              <a:ext cx="0" cy="1971711"/>
            </a:xfrm>
            <a:prstGeom prst="line">
              <a:avLst/>
            </a:prstGeom>
            <a:solidFill>
              <a:schemeClr val="accent1"/>
            </a:solidFill>
            <a:ln w="9525" cap="flat" cmpd="sng" algn="ctr">
              <a:solidFill>
                <a:srgbClr val="686868"/>
              </a:solidFill>
              <a:prstDash val="dash"/>
              <a:round/>
              <a:headEnd type="none" w="med" len="med"/>
              <a:tailEnd type="none" w="med" len="med"/>
            </a:ln>
            <a:effectLst/>
          </p:spPr>
        </p:cxnSp>
        <p:cxnSp>
          <p:nvCxnSpPr>
            <p:cNvPr id="93" name="Straight Connector 92">
              <a:extLst>
                <a:ext uri="{FF2B5EF4-FFF2-40B4-BE49-F238E27FC236}">
                  <a16:creationId xmlns:a16="http://schemas.microsoft.com/office/drawing/2014/main" id="{EC50FAA5-5777-6532-5884-233724104622}"/>
                </a:ext>
              </a:extLst>
            </p:cNvPr>
            <p:cNvCxnSpPr/>
            <p:nvPr/>
          </p:nvCxnSpPr>
          <p:spPr bwMode="auto">
            <a:xfrm flipH="1">
              <a:off x="3743128" y="3263512"/>
              <a:ext cx="264850" cy="0"/>
            </a:xfrm>
            <a:prstGeom prst="line">
              <a:avLst/>
            </a:prstGeom>
            <a:solidFill>
              <a:schemeClr val="accent1"/>
            </a:solidFill>
            <a:ln w="9525" cap="flat" cmpd="sng" algn="ctr">
              <a:solidFill>
                <a:srgbClr val="686868"/>
              </a:solidFill>
              <a:prstDash val="dash"/>
              <a:round/>
              <a:headEnd type="triangle" w="med" len="med"/>
              <a:tailEnd type="none" w="med" len="med"/>
            </a:ln>
            <a:effectLst/>
          </p:spPr>
        </p:cxnSp>
        <p:cxnSp>
          <p:nvCxnSpPr>
            <p:cNvPr id="94" name="Straight Connector 93">
              <a:extLst>
                <a:ext uri="{FF2B5EF4-FFF2-40B4-BE49-F238E27FC236}">
                  <a16:creationId xmlns:a16="http://schemas.microsoft.com/office/drawing/2014/main" id="{BB24EF4D-214D-31BE-0E7C-4FCBC682F7DE}"/>
                </a:ext>
              </a:extLst>
            </p:cNvPr>
            <p:cNvCxnSpPr/>
            <p:nvPr/>
          </p:nvCxnSpPr>
          <p:spPr bwMode="auto">
            <a:xfrm>
              <a:off x="6308733" y="2973735"/>
              <a:ext cx="0" cy="214045"/>
            </a:xfrm>
            <a:prstGeom prst="line">
              <a:avLst/>
            </a:prstGeom>
            <a:solidFill>
              <a:schemeClr val="accent1"/>
            </a:solidFill>
            <a:ln w="9525" cap="flat" cmpd="sng" algn="ctr">
              <a:solidFill>
                <a:srgbClr val="686868"/>
              </a:solidFill>
              <a:prstDash val="solid"/>
              <a:round/>
              <a:headEnd type="none" w="med" len="med"/>
              <a:tailEnd type="none" w="med" len="med"/>
            </a:ln>
            <a:effectLst/>
          </p:spPr>
        </p:cxnSp>
        <p:sp>
          <p:nvSpPr>
            <p:cNvPr id="95" name="Right Brace 94">
              <a:extLst>
                <a:ext uri="{FF2B5EF4-FFF2-40B4-BE49-F238E27FC236}">
                  <a16:creationId xmlns:a16="http://schemas.microsoft.com/office/drawing/2014/main" id="{F9DD0E3E-14B2-96B4-F708-1F6B04ADA87D}"/>
                </a:ext>
              </a:extLst>
            </p:cNvPr>
            <p:cNvSpPr/>
            <p:nvPr/>
          </p:nvSpPr>
          <p:spPr bwMode="auto">
            <a:xfrm rot="16200000">
              <a:off x="6649590" y="2731147"/>
              <a:ext cx="278509" cy="1175658"/>
            </a:xfrm>
            <a:prstGeom prst="rightBrace">
              <a:avLst>
                <a:gd name="adj1" fmla="val 25398"/>
                <a:gd name="adj2" fmla="val 8850"/>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96" name="Right Brace 95">
              <a:extLst>
                <a:ext uri="{FF2B5EF4-FFF2-40B4-BE49-F238E27FC236}">
                  <a16:creationId xmlns:a16="http://schemas.microsoft.com/office/drawing/2014/main" id="{47BF4B4D-7B45-72F2-5D5E-5DC0655E21A6}"/>
                </a:ext>
              </a:extLst>
            </p:cNvPr>
            <p:cNvSpPr/>
            <p:nvPr/>
          </p:nvSpPr>
          <p:spPr bwMode="auto">
            <a:xfrm rot="5400000" flipV="1">
              <a:off x="6081270" y="1106892"/>
              <a:ext cx="278509" cy="1887908"/>
            </a:xfrm>
            <a:prstGeom prst="rightBrace">
              <a:avLst>
                <a:gd name="adj1" fmla="val 25398"/>
                <a:gd name="adj2" fmla="val 55983"/>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97" name="Right Brace 96">
              <a:extLst>
                <a:ext uri="{FF2B5EF4-FFF2-40B4-BE49-F238E27FC236}">
                  <a16:creationId xmlns:a16="http://schemas.microsoft.com/office/drawing/2014/main" id="{A45D012A-AF2C-EDC8-BB42-274377B46F42}"/>
                </a:ext>
              </a:extLst>
            </p:cNvPr>
            <p:cNvSpPr/>
            <p:nvPr/>
          </p:nvSpPr>
          <p:spPr bwMode="auto">
            <a:xfrm flipH="1">
              <a:off x="7484574" y="1795269"/>
              <a:ext cx="278509" cy="1822933"/>
            </a:xfrm>
            <a:prstGeom prst="rightBrace">
              <a:avLst>
                <a:gd name="adj1" fmla="val 25398"/>
                <a:gd name="adj2" fmla="val 47736"/>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98" name="Right Brace 97">
              <a:extLst>
                <a:ext uri="{FF2B5EF4-FFF2-40B4-BE49-F238E27FC236}">
                  <a16:creationId xmlns:a16="http://schemas.microsoft.com/office/drawing/2014/main" id="{5F0571EA-64CA-5E31-6DD1-A0EACF814D3E}"/>
                </a:ext>
              </a:extLst>
            </p:cNvPr>
            <p:cNvSpPr/>
            <p:nvPr/>
          </p:nvSpPr>
          <p:spPr bwMode="auto">
            <a:xfrm>
              <a:off x="9680891" y="1795269"/>
              <a:ext cx="278509" cy="1822933"/>
            </a:xfrm>
            <a:prstGeom prst="rightBrace">
              <a:avLst>
                <a:gd name="adj1" fmla="val 25398"/>
                <a:gd name="adj2" fmla="val 47736"/>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cxnSp>
          <p:nvCxnSpPr>
            <p:cNvPr id="99" name="Straight Connector 98">
              <a:extLst>
                <a:ext uri="{FF2B5EF4-FFF2-40B4-BE49-F238E27FC236}">
                  <a16:creationId xmlns:a16="http://schemas.microsoft.com/office/drawing/2014/main" id="{4DD7B800-D630-7BD9-1374-DC031CE1AA3A}"/>
                </a:ext>
              </a:extLst>
            </p:cNvPr>
            <p:cNvCxnSpPr>
              <a:stCxn id="98" idx="1"/>
            </p:cNvCxnSpPr>
            <p:nvPr/>
          </p:nvCxnSpPr>
          <p:spPr bwMode="auto">
            <a:xfrm>
              <a:off x="9959400" y="2665464"/>
              <a:ext cx="1525718" cy="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941AEB13-C39E-E075-36A5-17C1E7B52FCC}"/>
                </a:ext>
              </a:extLst>
            </p:cNvPr>
            <p:cNvCxnSpPr>
              <a:endCxn id="101" idx="1"/>
            </p:cNvCxnSpPr>
            <p:nvPr/>
          </p:nvCxnSpPr>
          <p:spPr bwMode="auto">
            <a:xfrm flipH="1">
              <a:off x="9521276" y="5238056"/>
              <a:ext cx="974076" cy="0"/>
            </a:xfrm>
            <a:prstGeom prst="line">
              <a:avLst/>
            </a:prstGeom>
            <a:solidFill>
              <a:schemeClr val="accent1"/>
            </a:solidFill>
            <a:ln w="9525" cap="flat" cmpd="sng" algn="ctr">
              <a:solidFill>
                <a:srgbClr val="686868"/>
              </a:solidFill>
              <a:prstDash val="dash"/>
              <a:round/>
              <a:headEnd type="none" w="med" len="med"/>
              <a:tailEnd type="none" w="med" len="med"/>
            </a:ln>
            <a:effectLst/>
          </p:spPr>
        </p:cxnSp>
        <p:sp>
          <p:nvSpPr>
            <p:cNvPr id="101" name="Right Brace 100">
              <a:extLst>
                <a:ext uri="{FF2B5EF4-FFF2-40B4-BE49-F238E27FC236}">
                  <a16:creationId xmlns:a16="http://schemas.microsoft.com/office/drawing/2014/main" id="{072AA2BD-FA98-D4B0-39AA-87EDF018AA4E}"/>
                </a:ext>
              </a:extLst>
            </p:cNvPr>
            <p:cNvSpPr/>
            <p:nvPr/>
          </p:nvSpPr>
          <p:spPr bwMode="auto">
            <a:xfrm>
              <a:off x="9242767" y="4672675"/>
              <a:ext cx="278509" cy="1184389"/>
            </a:xfrm>
            <a:prstGeom prst="rightBrace">
              <a:avLst>
                <a:gd name="adj1" fmla="val 25398"/>
                <a:gd name="adj2" fmla="val 47736"/>
              </a:avLst>
            </a:prstGeom>
            <a:noFill/>
            <a:ln w="9525" cap="flat" cmpd="sng" algn="ctr">
              <a:solidFill>
                <a:srgbClr val="686868"/>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102" name="Right Brace 101">
              <a:extLst>
                <a:ext uri="{FF2B5EF4-FFF2-40B4-BE49-F238E27FC236}">
                  <a16:creationId xmlns:a16="http://schemas.microsoft.com/office/drawing/2014/main" id="{E1D29C9C-B952-BDD6-3AF9-14A4D14076E0}"/>
                </a:ext>
              </a:extLst>
            </p:cNvPr>
            <p:cNvSpPr/>
            <p:nvPr/>
          </p:nvSpPr>
          <p:spPr bwMode="auto">
            <a:xfrm flipH="1">
              <a:off x="7987048" y="4672675"/>
              <a:ext cx="278509" cy="1184389"/>
            </a:xfrm>
            <a:prstGeom prst="rightBrace">
              <a:avLst>
                <a:gd name="adj1" fmla="val 25398"/>
                <a:gd name="adj2" fmla="val 47736"/>
              </a:avLst>
            </a:prstGeom>
            <a:noFill/>
            <a:ln w="9525" cap="flat" cmpd="sng" algn="ctr">
              <a:solidFill>
                <a:srgbClr val="686868"/>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03" name="Picture 102" descr="A picture containing room, clock&#10;&#10;Description automatically generated">
              <a:extLst>
                <a:ext uri="{FF2B5EF4-FFF2-40B4-BE49-F238E27FC236}">
                  <a16:creationId xmlns:a16="http://schemas.microsoft.com/office/drawing/2014/main" id="{795529E6-49AF-2AFB-9D87-1F7EE6FF7A65}"/>
                </a:ext>
              </a:extLst>
            </p:cNvPr>
            <p:cNvPicPr>
              <a:picLocks noChangeAspect="1"/>
            </p:cNvPicPr>
            <p:nvPr/>
          </p:nvPicPr>
          <p:blipFill rotWithShape="1">
            <a:blip r:embed="rId5" cstate="print">
              <a:duotone>
                <a:schemeClr val="bg2">
                  <a:shade val="45000"/>
                  <a:satMod val="135000"/>
                </a:schemeClr>
                <a:prstClr val="white"/>
              </a:duotone>
              <a:extLst>
                <a:ext uri="{BEBA8EAE-BF5A-486C-A8C5-ECC9F3942E4B}">
                  <a14:imgProps xmlns:a14="http://schemas.microsoft.com/office/drawing/2010/main">
                    <a14:imgLayer r:embed="rId6">
                      <a14:imgEffect>
                        <a14:brightnessContrast contrast="-93000"/>
                      </a14:imgEffect>
                    </a14:imgLayer>
                  </a14:imgProps>
                </a:ext>
                <a:ext uri="{28A0092B-C50C-407E-A947-70E740481C1C}">
                  <a14:useLocalDpi xmlns:a14="http://schemas.microsoft.com/office/drawing/2010/main" val="0"/>
                </a:ext>
              </a:extLst>
            </a:blip>
            <a:srcRect b="-2519"/>
            <a:stretch/>
          </p:blipFill>
          <p:spPr>
            <a:xfrm>
              <a:off x="8857409" y="5117379"/>
              <a:ext cx="368094" cy="294981"/>
            </a:xfrm>
            <a:prstGeom prst="rect">
              <a:avLst/>
            </a:prstGeom>
          </p:spPr>
        </p:pic>
        <p:pic>
          <p:nvPicPr>
            <p:cNvPr id="104" name="Picture 103" descr="A picture containing room, clock&#10;&#10;Description automatically generated">
              <a:extLst>
                <a:ext uri="{FF2B5EF4-FFF2-40B4-BE49-F238E27FC236}">
                  <a16:creationId xmlns:a16="http://schemas.microsoft.com/office/drawing/2014/main" id="{47C2F08F-E3AC-C2DC-0982-0257FFA21210}"/>
                </a:ext>
              </a:extLst>
            </p:cNvPr>
            <p:cNvPicPr>
              <a:picLocks noChangeAspect="1"/>
            </p:cNvPicPr>
            <p:nvPr/>
          </p:nvPicPr>
          <p:blipFill rotWithShape="1">
            <a:blip r:embed="rId7" cstate="print">
              <a:duotone>
                <a:schemeClr val="bg2">
                  <a:shade val="45000"/>
                  <a:satMod val="135000"/>
                </a:schemeClr>
                <a:prstClr val="white"/>
              </a:duotone>
              <a:extLst>
                <a:ext uri="{BEBA8EAE-BF5A-486C-A8C5-ECC9F3942E4B}">
                  <a14:imgProps xmlns:a14="http://schemas.microsoft.com/office/drawing/2010/main">
                    <a14:imgLayer r:embed="rId8">
                      <a14:imgEffect>
                        <a14:brightnessContrast contrast="-93000"/>
                      </a14:imgEffect>
                    </a14:imgLayer>
                  </a14:imgProps>
                </a:ext>
                <a:ext uri="{28A0092B-C50C-407E-A947-70E740481C1C}">
                  <a14:useLocalDpi xmlns:a14="http://schemas.microsoft.com/office/drawing/2010/main" val="0"/>
                </a:ext>
              </a:extLst>
            </a:blip>
            <a:srcRect/>
            <a:stretch/>
          </p:blipFill>
          <p:spPr>
            <a:xfrm>
              <a:off x="8857460" y="4722136"/>
              <a:ext cx="368094" cy="294981"/>
            </a:xfrm>
            <a:prstGeom prst="rect">
              <a:avLst/>
            </a:prstGeom>
          </p:spPr>
        </p:pic>
        <p:pic>
          <p:nvPicPr>
            <p:cNvPr id="105" name="Picture 104" descr="A picture containing room, clock&#10;&#10;Description automatically generated">
              <a:extLst>
                <a:ext uri="{FF2B5EF4-FFF2-40B4-BE49-F238E27FC236}">
                  <a16:creationId xmlns:a16="http://schemas.microsoft.com/office/drawing/2014/main" id="{5FCB8361-4058-CFE8-39BE-F784E7F1F1A2}"/>
                </a:ext>
              </a:extLst>
            </p:cNvPr>
            <p:cNvPicPr>
              <a:picLocks noChangeAspect="1"/>
            </p:cNvPicPr>
            <p:nvPr/>
          </p:nvPicPr>
          <p:blipFill rotWithShape="1">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brightnessContrast contrast="-93000"/>
                      </a14:imgEffect>
                    </a14:imgLayer>
                  </a14:imgProps>
                </a:ext>
                <a:ext uri="{28A0092B-C50C-407E-A947-70E740481C1C}">
                  <a14:useLocalDpi xmlns:a14="http://schemas.microsoft.com/office/drawing/2010/main" val="0"/>
                </a:ext>
              </a:extLst>
            </a:blip>
            <a:srcRect b="-16373"/>
            <a:stretch/>
          </p:blipFill>
          <p:spPr>
            <a:xfrm>
              <a:off x="8857460" y="5537119"/>
              <a:ext cx="368094" cy="294981"/>
            </a:xfrm>
            <a:prstGeom prst="rect">
              <a:avLst/>
            </a:prstGeom>
          </p:spPr>
        </p:pic>
        <p:pic>
          <p:nvPicPr>
            <p:cNvPr id="106" name="Picture 105">
              <a:extLst>
                <a:ext uri="{FF2B5EF4-FFF2-40B4-BE49-F238E27FC236}">
                  <a16:creationId xmlns:a16="http://schemas.microsoft.com/office/drawing/2014/main" id="{5D4B0B01-8008-C242-6C99-6614541A4FE0}"/>
                </a:ext>
              </a:extLst>
            </p:cNvPr>
            <p:cNvPicPr>
              <a:picLocks noChangeAspect="1"/>
            </p:cNvPicPr>
            <p:nvPr/>
          </p:nvPicPr>
          <p:blipFill rotWithShape="1">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l="15995" t="21588" r="14007" b="19613"/>
            <a:stretch/>
          </p:blipFill>
          <p:spPr>
            <a:xfrm>
              <a:off x="8287593" y="4747979"/>
              <a:ext cx="362155" cy="304211"/>
            </a:xfrm>
            <a:prstGeom prst="rect">
              <a:avLst/>
            </a:prstGeom>
          </p:spPr>
        </p:pic>
        <p:pic>
          <p:nvPicPr>
            <p:cNvPr id="107" name="Picture 106">
              <a:extLst>
                <a:ext uri="{FF2B5EF4-FFF2-40B4-BE49-F238E27FC236}">
                  <a16:creationId xmlns:a16="http://schemas.microsoft.com/office/drawing/2014/main" id="{D31C36C3-F806-55B8-1071-45C25646F329}"/>
                </a:ext>
              </a:extLst>
            </p:cNvPr>
            <p:cNvPicPr>
              <a:picLocks noChangeAspect="1"/>
            </p:cNvPicPr>
            <p:nvPr/>
          </p:nvPicPr>
          <p:blipFill rotWithShape="1">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l="22000" t="12201" r="19201" b="13600"/>
            <a:stretch/>
          </p:blipFill>
          <p:spPr>
            <a:xfrm>
              <a:off x="8345127" y="5106918"/>
              <a:ext cx="250338" cy="315903"/>
            </a:xfrm>
            <a:prstGeom prst="rect">
              <a:avLst/>
            </a:prstGeom>
          </p:spPr>
        </p:pic>
        <p:pic>
          <p:nvPicPr>
            <p:cNvPr id="108" name="Picture 107">
              <a:extLst>
                <a:ext uri="{FF2B5EF4-FFF2-40B4-BE49-F238E27FC236}">
                  <a16:creationId xmlns:a16="http://schemas.microsoft.com/office/drawing/2014/main" id="{83D5D86A-345D-7416-B572-1ECE96D40B50}"/>
                </a:ext>
              </a:extLst>
            </p:cNvPr>
            <p:cNvPicPr>
              <a:picLocks noChangeAspect="1"/>
            </p:cNvPicPr>
            <p:nvPr/>
          </p:nvPicPr>
          <p:blipFill rotWithShape="1">
            <a:blip r:embed="rId13" cstate="print">
              <a:duotone>
                <a:schemeClr val="bg2">
                  <a:shade val="45000"/>
                  <a:satMod val="135000"/>
                </a:schemeClr>
                <a:prstClr val="white"/>
              </a:duotone>
              <a:extLst>
                <a:ext uri="{28A0092B-C50C-407E-A947-70E740481C1C}">
                  <a14:useLocalDpi xmlns:a14="http://schemas.microsoft.com/office/drawing/2010/main" val="0"/>
                </a:ext>
              </a:extLst>
            </a:blip>
            <a:srcRect l="16335" t="16733" r="15339" b="16335"/>
            <a:stretch/>
          </p:blipFill>
          <p:spPr>
            <a:xfrm>
              <a:off x="8300623" y="5496821"/>
              <a:ext cx="331320" cy="324558"/>
            </a:xfrm>
            <a:prstGeom prst="rect">
              <a:avLst/>
            </a:prstGeom>
          </p:spPr>
        </p:pic>
        <p:cxnSp>
          <p:nvCxnSpPr>
            <p:cNvPr id="109" name="Straight Connector 108">
              <a:extLst>
                <a:ext uri="{FF2B5EF4-FFF2-40B4-BE49-F238E27FC236}">
                  <a16:creationId xmlns:a16="http://schemas.microsoft.com/office/drawing/2014/main" id="{82E3C2BC-A62A-2E6B-1981-B5F4E1E523F2}"/>
                </a:ext>
              </a:extLst>
            </p:cNvPr>
            <p:cNvCxnSpPr/>
            <p:nvPr/>
          </p:nvCxnSpPr>
          <p:spPr bwMode="auto">
            <a:xfrm>
              <a:off x="6336954" y="2163412"/>
              <a:ext cx="0" cy="214045"/>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10" name="Straight Connector 109">
              <a:extLst>
                <a:ext uri="{FF2B5EF4-FFF2-40B4-BE49-F238E27FC236}">
                  <a16:creationId xmlns:a16="http://schemas.microsoft.com/office/drawing/2014/main" id="{6BBCF6B5-70C8-5B4C-B8B3-0F2B63D5CD22}"/>
                </a:ext>
              </a:extLst>
            </p:cNvPr>
            <p:cNvCxnSpPr>
              <a:endCxn id="113" idx="1"/>
            </p:cNvCxnSpPr>
            <p:nvPr/>
          </p:nvCxnSpPr>
          <p:spPr bwMode="auto">
            <a:xfrm flipH="1">
              <a:off x="10496632" y="2503473"/>
              <a:ext cx="872" cy="166733"/>
            </a:xfrm>
            <a:prstGeom prst="line">
              <a:avLst/>
            </a:prstGeom>
            <a:solidFill>
              <a:schemeClr val="accent1"/>
            </a:solidFill>
            <a:ln w="9525" cap="flat" cmpd="sng" algn="ctr">
              <a:solidFill>
                <a:srgbClr val="686868"/>
              </a:solidFill>
              <a:prstDash val="solid"/>
              <a:round/>
              <a:headEnd type="none" w="med" len="med"/>
              <a:tailEnd type="none" w="med" len="med"/>
            </a:ln>
            <a:effectLst/>
          </p:spPr>
        </p:cxnSp>
        <p:sp>
          <p:nvSpPr>
            <p:cNvPr id="111" name="TextBox 80">
              <a:extLst>
                <a:ext uri="{FF2B5EF4-FFF2-40B4-BE49-F238E27FC236}">
                  <a16:creationId xmlns:a16="http://schemas.microsoft.com/office/drawing/2014/main" id="{D800FB34-9480-32A3-EAC2-0BA05BD23432}"/>
                </a:ext>
              </a:extLst>
            </p:cNvPr>
            <p:cNvSpPr txBox="1"/>
            <p:nvPr/>
          </p:nvSpPr>
          <p:spPr>
            <a:xfrm>
              <a:off x="11116689" y="3616018"/>
              <a:ext cx="955450" cy="230092"/>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200" dirty="0">
                  <a:solidFill>
                    <a:srgbClr val="000000"/>
                  </a:solidFill>
                  <a:cs typeface="Times New Roman" panose="02020603050405020304" pitchFamily="18" charset="0"/>
                </a:rPr>
                <a:t>Superstructure</a:t>
              </a:r>
              <a:endParaRPr lang="de-CH" sz="1200" dirty="0" err="1">
                <a:solidFill>
                  <a:srgbClr val="000000"/>
                </a:solidFill>
                <a:cs typeface="Times New Roman" panose="02020603050405020304" pitchFamily="18" charset="0"/>
              </a:endParaRPr>
            </a:p>
          </p:txBody>
        </p:sp>
        <p:sp>
          <p:nvSpPr>
            <p:cNvPr id="112" name="Right Brace 111">
              <a:extLst>
                <a:ext uri="{FF2B5EF4-FFF2-40B4-BE49-F238E27FC236}">
                  <a16:creationId xmlns:a16="http://schemas.microsoft.com/office/drawing/2014/main" id="{97C251D9-FA15-3D0E-EA44-FB75E93AA752}"/>
                </a:ext>
              </a:extLst>
            </p:cNvPr>
            <p:cNvSpPr/>
            <p:nvPr/>
          </p:nvSpPr>
          <p:spPr bwMode="auto">
            <a:xfrm rot="5400000">
              <a:off x="10337282" y="4491879"/>
              <a:ext cx="278509" cy="956429"/>
            </a:xfrm>
            <a:prstGeom prst="rightBrace">
              <a:avLst>
                <a:gd name="adj1" fmla="val 25398"/>
                <a:gd name="adj2" fmla="val 47736"/>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113" name="Right Brace 112">
              <a:extLst>
                <a:ext uri="{FF2B5EF4-FFF2-40B4-BE49-F238E27FC236}">
                  <a16:creationId xmlns:a16="http://schemas.microsoft.com/office/drawing/2014/main" id="{062CB176-D0F9-0FFD-7EAF-3D448A1227D1}"/>
                </a:ext>
              </a:extLst>
            </p:cNvPr>
            <p:cNvSpPr/>
            <p:nvPr/>
          </p:nvSpPr>
          <p:spPr bwMode="auto">
            <a:xfrm rot="16200000">
              <a:off x="10337283" y="2331245"/>
              <a:ext cx="278509" cy="956429"/>
            </a:xfrm>
            <a:prstGeom prst="rightBrace">
              <a:avLst>
                <a:gd name="adj1" fmla="val 25398"/>
                <a:gd name="adj2" fmla="val 52101"/>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14" name="Picture 113">
              <a:extLst>
                <a:ext uri="{FF2B5EF4-FFF2-40B4-BE49-F238E27FC236}">
                  <a16:creationId xmlns:a16="http://schemas.microsoft.com/office/drawing/2014/main" id="{4B6B52E2-4E14-ACF6-D611-74C9471A02E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320532" y="2998867"/>
              <a:ext cx="492442" cy="492442"/>
            </a:xfrm>
            <a:prstGeom prst="rect">
              <a:avLst/>
            </a:prstGeom>
          </p:spPr>
        </p:pic>
        <p:cxnSp>
          <p:nvCxnSpPr>
            <p:cNvPr id="115" name="Straight Connector 114">
              <a:extLst>
                <a:ext uri="{FF2B5EF4-FFF2-40B4-BE49-F238E27FC236}">
                  <a16:creationId xmlns:a16="http://schemas.microsoft.com/office/drawing/2014/main" id="{129B52EE-4D64-DF6E-D997-B5AD159EEA8F}"/>
                </a:ext>
              </a:extLst>
            </p:cNvPr>
            <p:cNvCxnSpPr/>
            <p:nvPr/>
          </p:nvCxnSpPr>
          <p:spPr bwMode="auto">
            <a:xfrm>
              <a:off x="11485118" y="2667104"/>
              <a:ext cx="0" cy="35274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16" name="Straight Connector 115">
              <a:extLst>
                <a:ext uri="{FF2B5EF4-FFF2-40B4-BE49-F238E27FC236}">
                  <a16:creationId xmlns:a16="http://schemas.microsoft.com/office/drawing/2014/main" id="{E104C08D-CA0B-F08E-777A-A991A7BC0B7E}"/>
                </a:ext>
              </a:extLst>
            </p:cNvPr>
            <p:cNvCxnSpPr>
              <a:cxnSpLocks/>
              <a:stCxn id="138" idx="3"/>
              <a:endCxn id="114" idx="1"/>
            </p:cNvCxnSpPr>
            <p:nvPr/>
          </p:nvCxnSpPr>
          <p:spPr bwMode="auto">
            <a:xfrm>
              <a:off x="10834528" y="3240414"/>
              <a:ext cx="486004" cy="4674"/>
            </a:xfrm>
            <a:prstGeom prst="line">
              <a:avLst/>
            </a:prstGeom>
            <a:solidFill>
              <a:schemeClr val="accent1"/>
            </a:solidFill>
            <a:ln w="9525" cap="flat" cmpd="sng" algn="ctr">
              <a:solidFill>
                <a:srgbClr val="686868"/>
              </a:solidFill>
              <a:prstDash val="solid"/>
              <a:round/>
              <a:headEnd type="none" w="med" len="med"/>
              <a:tailEnd type="none" w="med" len="med"/>
            </a:ln>
            <a:effectLst/>
          </p:spPr>
        </p:cxnSp>
        <p:sp>
          <p:nvSpPr>
            <p:cNvPr id="117" name="Oval 116">
              <a:extLst>
                <a:ext uri="{FF2B5EF4-FFF2-40B4-BE49-F238E27FC236}">
                  <a16:creationId xmlns:a16="http://schemas.microsoft.com/office/drawing/2014/main" id="{FD845596-AEAB-635C-2010-3F968431E154}"/>
                </a:ext>
              </a:extLst>
            </p:cNvPr>
            <p:cNvSpPr/>
            <p:nvPr/>
          </p:nvSpPr>
          <p:spPr>
            <a:xfrm>
              <a:off x="4356223" y="1791021"/>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1</a:t>
              </a:r>
              <a:endParaRPr lang="de-CH" dirty="0">
                <a:solidFill>
                  <a:schemeClr val="bg1">
                    <a:lumMod val="65000"/>
                  </a:schemeClr>
                </a:solidFill>
              </a:endParaRPr>
            </a:p>
          </p:txBody>
        </p:sp>
        <p:sp>
          <p:nvSpPr>
            <p:cNvPr id="118" name="Oval 117">
              <a:extLst>
                <a:ext uri="{FF2B5EF4-FFF2-40B4-BE49-F238E27FC236}">
                  <a16:creationId xmlns:a16="http://schemas.microsoft.com/office/drawing/2014/main" id="{87F97F4A-6853-EAAB-F09F-7BFD8019FDCD}"/>
                </a:ext>
              </a:extLst>
            </p:cNvPr>
            <p:cNvSpPr/>
            <p:nvPr/>
          </p:nvSpPr>
          <p:spPr>
            <a:xfrm>
              <a:off x="5611156" y="2136075"/>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2</a:t>
              </a:r>
              <a:endParaRPr lang="de-CH" dirty="0">
                <a:solidFill>
                  <a:schemeClr val="bg1">
                    <a:lumMod val="65000"/>
                  </a:schemeClr>
                </a:solidFill>
              </a:endParaRPr>
            </a:p>
          </p:txBody>
        </p:sp>
        <p:sp>
          <p:nvSpPr>
            <p:cNvPr id="119" name="Oval 118">
              <a:extLst>
                <a:ext uri="{FF2B5EF4-FFF2-40B4-BE49-F238E27FC236}">
                  <a16:creationId xmlns:a16="http://schemas.microsoft.com/office/drawing/2014/main" id="{FD80A55D-E56B-558E-15DD-084DB33DA20D}"/>
                </a:ext>
              </a:extLst>
            </p:cNvPr>
            <p:cNvSpPr/>
            <p:nvPr/>
          </p:nvSpPr>
          <p:spPr>
            <a:xfrm>
              <a:off x="10294340" y="2224340"/>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3</a:t>
              </a:r>
              <a:endParaRPr lang="de-CH" dirty="0">
                <a:solidFill>
                  <a:schemeClr val="bg1">
                    <a:lumMod val="65000"/>
                  </a:schemeClr>
                </a:solidFill>
              </a:endParaRPr>
            </a:p>
          </p:txBody>
        </p:sp>
        <p:sp>
          <p:nvSpPr>
            <p:cNvPr id="120" name="Oval 119">
              <a:extLst>
                <a:ext uri="{FF2B5EF4-FFF2-40B4-BE49-F238E27FC236}">
                  <a16:creationId xmlns:a16="http://schemas.microsoft.com/office/drawing/2014/main" id="{BBD4D7DF-0614-7439-058C-8B7B951D4233}"/>
                </a:ext>
              </a:extLst>
            </p:cNvPr>
            <p:cNvSpPr/>
            <p:nvPr/>
          </p:nvSpPr>
          <p:spPr>
            <a:xfrm>
              <a:off x="9533253" y="5346460"/>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4</a:t>
              </a:r>
              <a:endParaRPr lang="de-CH" dirty="0">
                <a:solidFill>
                  <a:schemeClr val="bg1">
                    <a:lumMod val="65000"/>
                  </a:schemeClr>
                </a:solidFill>
              </a:endParaRPr>
            </a:p>
          </p:txBody>
        </p:sp>
        <p:sp>
          <p:nvSpPr>
            <p:cNvPr id="121" name="Oval 120">
              <a:extLst>
                <a:ext uri="{FF2B5EF4-FFF2-40B4-BE49-F238E27FC236}">
                  <a16:creationId xmlns:a16="http://schemas.microsoft.com/office/drawing/2014/main" id="{4975C71C-48C1-FE35-0295-E1F37D55AC85}"/>
                </a:ext>
              </a:extLst>
            </p:cNvPr>
            <p:cNvSpPr/>
            <p:nvPr/>
          </p:nvSpPr>
          <p:spPr>
            <a:xfrm>
              <a:off x="4354313" y="5346460"/>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5</a:t>
              </a:r>
              <a:endParaRPr lang="de-CH" dirty="0">
                <a:solidFill>
                  <a:schemeClr val="bg1">
                    <a:lumMod val="65000"/>
                  </a:schemeClr>
                </a:solidFill>
              </a:endParaRPr>
            </a:p>
          </p:txBody>
        </p:sp>
        <p:grpSp>
          <p:nvGrpSpPr>
            <p:cNvPr id="122" name="Group 121">
              <a:extLst>
                <a:ext uri="{FF2B5EF4-FFF2-40B4-BE49-F238E27FC236}">
                  <a16:creationId xmlns:a16="http://schemas.microsoft.com/office/drawing/2014/main" id="{C1C8398C-D1AB-966E-19E1-89E184891E6F}"/>
                </a:ext>
              </a:extLst>
            </p:cNvPr>
            <p:cNvGrpSpPr/>
            <p:nvPr/>
          </p:nvGrpSpPr>
          <p:grpSpPr>
            <a:xfrm>
              <a:off x="7725774" y="1914683"/>
              <a:ext cx="823959" cy="235097"/>
              <a:chOff x="5580362" y="1366455"/>
              <a:chExt cx="1424233" cy="406371"/>
            </a:xfrm>
          </p:grpSpPr>
          <p:grpSp>
            <p:nvGrpSpPr>
              <p:cNvPr id="159" name="Group 158">
                <a:extLst>
                  <a:ext uri="{FF2B5EF4-FFF2-40B4-BE49-F238E27FC236}">
                    <a16:creationId xmlns:a16="http://schemas.microsoft.com/office/drawing/2014/main" id="{A5264B11-E674-B0FC-1737-5074CA0D963C}"/>
                  </a:ext>
                </a:extLst>
              </p:cNvPr>
              <p:cNvGrpSpPr/>
              <p:nvPr/>
            </p:nvGrpSpPr>
            <p:grpSpPr>
              <a:xfrm>
                <a:off x="5580362" y="1516396"/>
                <a:ext cx="1260415" cy="256430"/>
                <a:chOff x="3731825" y="1490500"/>
                <a:chExt cx="1795031" cy="365197"/>
              </a:xfrm>
            </p:grpSpPr>
            <p:pic>
              <p:nvPicPr>
                <p:cNvPr id="161" name="Picture 160">
                  <a:extLst>
                    <a:ext uri="{FF2B5EF4-FFF2-40B4-BE49-F238E27FC236}">
                      <a16:creationId xmlns:a16="http://schemas.microsoft.com/office/drawing/2014/main" id="{C4822E6D-F810-86D5-4E3E-BECB401EDA7C}"/>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162" name="Picture 6" descr="ecoinvent">
                  <a:extLst>
                    <a:ext uri="{FF2B5EF4-FFF2-40B4-BE49-F238E27FC236}">
                      <a16:creationId xmlns:a16="http://schemas.microsoft.com/office/drawing/2014/main" id="{596FCB72-1109-36BF-6978-C1A622D995C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160" name="Picture 159" descr="https://github.com/romainsacchi/premise/raw/master/docs/large.png">
                <a:extLst>
                  <a:ext uri="{FF2B5EF4-FFF2-40B4-BE49-F238E27FC236}">
                    <a16:creationId xmlns:a16="http://schemas.microsoft.com/office/drawing/2014/main" id="{506D8A4F-9F26-6004-3B33-B846638C0FB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sp>
          <p:nvSpPr>
            <p:cNvPr id="123" name="TextBox 122">
              <a:extLst>
                <a:ext uri="{FF2B5EF4-FFF2-40B4-BE49-F238E27FC236}">
                  <a16:creationId xmlns:a16="http://schemas.microsoft.com/office/drawing/2014/main" id="{13F6DDED-C643-07BA-D52F-B817AAC7253F}"/>
                </a:ext>
              </a:extLst>
            </p:cNvPr>
            <p:cNvSpPr txBox="1"/>
            <p:nvPr/>
          </p:nvSpPr>
          <p:spPr>
            <a:xfrm>
              <a:off x="7999275" y="1972679"/>
              <a:ext cx="2201290"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No climate policy</a:t>
              </a:r>
              <a:endParaRPr lang="de-CH" sz="1050" dirty="0">
                <a:solidFill>
                  <a:srgbClr val="000000"/>
                </a:solidFill>
                <a:latin typeface="Calibri" panose="020F0502020204030204" pitchFamily="34" charset="0"/>
                <a:cs typeface="Calibri" panose="020F0502020204030204" pitchFamily="34" charset="0"/>
              </a:endParaRPr>
            </a:p>
          </p:txBody>
        </p:sp>
        <p:sp>
          <p:nvSpPr>
            <p:cNvPr id="124" name="TextBox 123">
              <a:extLst>
                <a:ext uri="{FF2B5EF4-FFF2-40B4-BE49-F238E27FC236}">
                  <a16:creationId xmlns:a16="http://schemas.microsoft.com/office/drawing/2014/main" id="{ADBBDF42-9E70-B406-E5A4-64B6FD1B8826}"/>
                </a:ext>
              </a:extLst>
            </p:cNvPr>
            <p:cNvSpPr txBox="1"/>
            <p:nvPr/>
          </p:nvSpPr>
          <p:spPr>
            <a:xfrm>
              <a:off x="8547891" y="2303622"/>
              <a:ext cx="1180309"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Paris Agreement target</a:t>
              </a:r>
              <a:endParaRPr lang="de-CH" sz="1050" dirty="0">
                <a:solidFill>
                  <a:srgbClr val="000000"/>
                </a:solidFill>
                <a:latin typeface="Calibri" panose="020F0502020204030204" pitchFamily="34" charset="0"/>
                <a:cs typeface="Calibri" panose="020F0502020204030204" pitchFamily="34" charset="0"/>
              </a:endParaRPr>
            </a:p>
          </p:txBody>
        </p:sp>
        <p:sp>
          <p:nvSpPr>
            <p:cNvPr id="125" name="TextBox 124">
              <a:extLst>
                <a:ext uri="{FF2B5EF4-FFF2-40B4-BE49-F238E27FC236}">
                  <a16:creationId xmlns:a16="http://schemas.microsoft.com/office/drawing/2014/main" id="{40AB0CD1-04A4-F8A8-0BC5-21D130F43EA3}"/>
                </a:ext>
              </a:extLst>
            </p:cNvPr>
            <p:cNvSpPr txBox="1"/>
            <p:nvPr/>
          </p:nvSpPr>
          <p:spPr>
            <a:xfrm>
              <a:off x="8565465" y="2834903"/>
              <a:ext cx="1239032" cy="51452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Nationally-determined contributions</a:t>
              </a:r>
              <a:endParaRPr lang="de-CH" sz="1050" dirty="0">
                <a:solidFill>
                  <a:srgbClr val="000000"/>
                </a:solidFill>
                <a:latin typeface="Calibri" panose="020F0502020204030204" pitchFamily="34" charset="0"/>
                <a:cs typeface="Calibri" panose="020F0502020204030204" pitchFamily="34" charset="0"/>
              </a:endParaRPr>
            </a:p>
          </p:txBody>
        </p:sp>
        <p:sp>
          <p:nvSpPr>
            <p:cNvPr id="126" name="TextBox 125">
              <a:extLst>
                <a:ext uri="{FF2B5EF4-FFF2-40B4-BE49-F238E27FC236}">
                  <a16:creationId xmlns:a16="http://schemas.microsoft.com/office/drawing/2014/main" id="{9AE919EA-EA36-C45D-1620-BA36FAE36201}"/>
                </a:ext>
              </a:extLst>
            </p:cNvPr>
            <p:cNvSpPr txBox="1"/>
            <p:nvPr/>
          </p:nvSpPr>
          <p:spPr>
            <a:xfrm>
              <a:off x="8573291" y="3310054"/>
              <a:ext cx="1258602"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Push for biofuels</a:t>
              </a:r>
              <a:endParaRPr lang="de-CH" sz="1050" dirty="0">
                <a:solidFill>
                  <a:srgbClr val="000000"/>
                </a:solidFill>
                <a:latin typeface="Calibri" panose="020F0502020204030204" pitchFamily="34" charset="0"/>
                <a:cs typeface="Calibri" panose="020F0502020204030204" pitchFamily="34" charset="0"/>
              </a:endParaRPr>
            </a:p>
          </p:txBody>
        </p:sp>
        <p:grpSp>
          <p:nvGrpSpPr>
            <p:cNvPr id="127" name="Group 126">
              <a:extLst>
                <a:ext uri="{FF2B5EF4-FFF2-40B4-BE49-F238E27FC236}">
                  <a16:creationId xmlns:a16="http://schemas.microsoft.com/office/drawing/2014/main" id="{9212D2E8-9D73-9534-78EA-5BFAD352C3F3}"/>
                </a:ext>
              </a:extLst>
            </p:cNvPr>
            <p:cNvGrpSpPr/>
            <p:nvPr/>
          </p:nvGrpSpPr>
          <p:grpSpPr>
            <a:xfrm>
              <a:off x="7725774" y="2334318"/>
              <a:ext cx="823959" cy="235097"/>
              <a:chOff x="5580362" y="1366455"/>
              <a:chExt cx="1424233" cy="406371"/>
            </a:xfrm>
          </p:grpSpPr>
          <p:grpSp>
            <p:nvGrpSpPr>
              <p:cNvPr id="155" name="Group 154">
                <a:extLst>
                  <a:ext uri="{FF2B5EF4-FFF2-40B4-BE49-F238E27FC236}">
                    <a16:creationId xmlns:a16="http://schemas.microsoft.com/office/drawing/2014/main" id="{A026D91D-0131-9C90-B7AA-623FE356FDA9}"/>
                  </a:ext>
                </a:extLst>
              </p:cNvPr>
              <p:cNvGrpSpPr/>
              <p:nvPr/>
            </p:nvGrpSpPr>
            <p:grpSpPr>
              <a:xfrm>
                <a:off x="5580362" y="1516396"/>
                <a:ext cx="1260415" cy="256430"/>
                <a:chOff x="3731825" y="1490500"/>
                <a:chExt cx="1795031" cy="365197"/>
              </a:xfrm>
            </p:grpSpPr>
            <p:pic>
              <p:nvPicPr>
                <p:cNvPr id="157" name="Picture 156">
                  <a:extLst>
                    <a:ext uri="{FF2B5EF4-FFF2-40B4-BE49-F238E27FC236}">
                      <a16:creationId xmlns:a16="http://schemas.microsoft.com/office/drawing/2014/main" id="{B94A825B-5AA9-2F0C-8EE6-CF154519B398}"/>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158" name="Picture 6" descr="ecoinvent">
                  <a:extLst>
                    <a:ext uri="{FF2B5EF4-FFF2-40B4-BE49-F238E27FC236}">
                      <a16:creationId xmlns:a16="http://schemas.microsoft.com/office/drawing/2014/main" id="{48138812-50AE-75FB-E82C-52748F277CF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156" name="Picture 155" descr="https://github.com/romainsacchi/premise/raw/master/docs/large.png">
                <a:extLst>
                  <a:ext uri="{FF2B5EF4-FFF2-40B4-BE49-F238E27FC236}">
                    <a16:creationId xmlns:a16="http://schemas.microsoft.com/office/drawing/2014/main" id="{7E94C004-1BAB-28D6-6677-0B978630F89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8301CBF3-A5FA-0E99-1E20-D82F98ED5E00}"/>
                </a:ext>
              </a:extLst>
            </p:cNvPr>
            <p:cNvGrpSpPr/>
            <p:nvPr/>
          </p:nvGrpSpPr>
          <p:grpSpPr>
            <a:xfrm>
              <a:off x="7725774" y="2863855"/>
              <a:ext cx="823959" cy="235097"/>
              <a:chOff x="5580362" y="1366455"/>
              <a:chExt cx="1424233" cy="406371"/>
            </a:xfrm>
          </p:grpSpPr>
          <p:grpSp>
            <p:nvGrpSpPr>
              <p:cNvPr id="151" name="Group 150">
                <a:extLst>
                  <a:ext uri="{FF2B5EF4-FFF2-40B4-BE49-F238E27FC236}">
                    <a16:creationId xmlns:a16="http://schemas.microsoft.com/office/drawing/2014/main" id="{79D92F7E-235F-1DA3-B848-24C58FE67306}"/>
                  </a:ext>
                </a:extLst>
              </p:cNvPr>
              <p:cNvGrpSpPr/>
              <p:nvPr/>
            </p:nvGrpSpPr>
            <p:grpSpPr>
              <a:xfrm>
                <a:off x="5580362" y="1516396"/>
                <a:ext cx="1260415" cy="256430"/>
                <a:chOff x="3731825" y="1490500"/>
                <a:chExt cx="1795031" cy="365197"/>
              </a:xfrm>
            </p:grpSpPr>
            <p:pic>
              <p:nvPicPr>
                <p:cNvPr id="153" name="Picture 152">
                  <a:extLst>
                    <a:ext uri="{FF2B5EF4-FFF2-40B4-BE49-F238E27FC236}">
                      <a16:creationId xmlns:a16="http://schemas.microsoft.com/office/drawing/2014/main" id="{4B504CD2-503D-200C-4EED-EF981D56BBFC}"/>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154" name="Picture 6" descr="ecoinvent">
                  <a:extLst>
                    <a:ext uri="{FF2B5EF4-FFF2-40B4-BE49-F238E27FC236}">
                      <a16:creationId xmlns:a16="http://schemas.microsoft.com/office/drawing/2014/main" id="{ACF88A4B-20B6-1042-FFEA-7C0F3DBEC33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152" name="Picture 151" descr="https://github.com/romainsacchi/premise/raw/master/docs/large.png">
                <a:extLst>
                  <a:ext uri="{FF2B5EF4-FFF2-40B4-BE49-F238E27FC236}">
                    <a16:creationId xmlns:a16="http://schemas.microsoft.com/office/drawing/2014/main" id="{2C700676-8C00-7EBD-4A7F-D9CB515B46A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9" name="Group 128">
              <a:extLst>
                <a:ext uri="{FF2B5EF4-FFF2-40B4-BE49-F238E27FC236}">
                  <a16:creationId xmlns:a16="http://schemas.microsoft.com/office/drawing/2014/main" id="{A5C2F56C-FE94-E634-5348-C3D323F38C79}"/>
                </a:ext>
              </a:extLst>
            </p:cNvPr>
            <p:cNvGrpSpPr/>
            <p:nvPr/>
          </p:nvGrpSpPr>
          <p:grpSpPr>
            <a:xfrm>
              <a:off x="7725774" y="3245817"/>
              <a:ext cx="823959" cy="235097"/>
              <a:chOff x="5580362" y="1366455"/>
              <a:chExt cx="1424233" cy="406371"/>
            </a:xfrm>
          </p:grpSpPr>
          <p:grpSp>
            <p:nvGrpSpPr>
              <p:cNvPr id="147" name="Group 146">
                <a:extLst>
                  <a:ext uri="{FF2B5EF4-FFF2-40B4-BE49-F238E27FC236}">
                    <a16:creationId xmlns:a16="http://schemas.microsoft.com/office/drawing/2014/main" id="{00616A19-861B-CDDA-8631-426F19A141D2}"/>
                  </a:ext>
                </a:extLst>
              </p:cNvPr>
              <p:cNvGrpSpPr/>
              <p:nvPr/>
            </p:nvGrpSpPr>
            <p:grpSpPr>
              <a:xfrm>
                <a:off x="5580362" y="1516396"/>
                <a:ext cx="1260415" cy="256430"/>
                <a:chOff x="3731825" y="1490500"/>
                <a:chExt cx="1795031" cy="365197"/>
              </a:xfrm>
            </p:grpSpPr>
            <p:pic>
              <p:nvPicPr>
                <p:cNvPr id="149" name="Picture 148">
                  <a:extLst>
                    <a:ext uri="{FF2B5EF4-FFF2-40B4-BE49-F238E27FC236}">
                      <a16:creationId xmlns:a16="http://schemas.microsoft.com/office/drawing/2014/main" id="{82938356-A0DB-B62A-5DE8-C3B00FCD091E}"/>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150" name="Picture 6" descr="ecoinvent">
                  <a:extLst>
                    <a:ext uri="{FF2B5EF4-FFF2-40B4-BE49-F238E27FC236}">
                      <a16:creationId xmlns:a16="http://schemas.microsoft.com/office/drawing/2014/main" id="{A718C42C-EF44-724F-BC3E-710EBF73A2D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148" name="Picture 147" descr="https://github.com/romainsacchi/premise/raw/master/docs/large.png">
                <a:extLst>
                  <a:ext uri="{FF2B5EF4-FFF2-40B4-BE49-F238E27FC236}">
                    <a16:creationId xmlns:a16="http://schemas.microsoft.com/office/drawing/2014/main" id="{86D5C884-E9BD-1974-D4C1-7446D235AD5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0" name="Group 129">
              <a:extLst>
                <a:ext uri="{FF2B5EF4-FFF2-40B4-BE49-F238E27FC236}">
                  <a16:creationId xmlns:a16="http://schemas.microsoft.com/office/drawing/2014/main" id="{698347E0-1CE4-3FC8-7286-E5B329935B16}"/>
                </a:ext>
              </a:extLst>
            </p:cNvPr>
            <p:cNvGrpSpPr/>
            <p:nvPr/>
          </p:nvGrpSpPr>
          <p:grpSpPr>
            <a:xfrm>
              <a:off x="5401446" y="1517067"/>
              <a:ext cx="1688699" cy="343564"/>
              <a:chOff x="3731825" y="1490500"/>
              <a:chExt cx="1795031" cy="365197"/>
            </a:xfrm>
          </p:grpSpPr>
          <p:pic>
            <p:nvPicPr>
              <p:cNvPr id="145" name="Picture 144">
                <a:extLst>
                  <a:ext uri="{FF2B5EF4-FFF2-40B4-BE49-F238E27FC236}">
                    <a16:creationId xmlns:a16="http://schemas.microsoft.com/office/drawing/2014/main" id="{A72F2097-E35C-10BD-6DD1-5CC0870076D4}"/>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146" name="Picture 6" descr="ecoinvent">
                <a:extLst>
                  <a:ext uri="{FF2B5EF4-FFF2-40B4-BE49-F238E27FC236}">
                    <a16:creationId xmlns:a16="http://schemas.microsoft.com/office/drawing/2014/main" id="{EF199728-2C15-67CE-4B8A-BD49128DE4C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131" name="Picture 130">
              <a:extLst>
                <a:ext uri="{FF2B5EF4-FFF2-40B4-BE49-F238E27FC236}">
                  <a16:creationId xmlns:a16="http://schemas.microsoft.com/office/drawing/2014/main" id="{AE31A9AB-073C-85BC-81AC-725E96146176}"/>
                </a:ext>
              </a:extLst>
            </p:cNvPr>
            <p:cNvPicPr>
              <a:picLocks noChangeAspect="1"/>
            </p:cNvPicPr>
            <p:nvPr/>
          </p:nvPicPr>
          <p:blipFill rotWithShape="1">
            <a:blip r:embed="rId17" cstate="print">
              <a:lum bright="70000" contrast="-70000"/>
              <a:extLst>
                <a:ext uri="{28A0092B-C50C-407E-A947-70E740481C1C}">
                  <a14:useLocalDpi xmlns:a14="http://schemas.microsoft.com/office/drawing/2010/main" val="0"/>
                </a:ext>
              </a:extLst>
            </a:blip>
            <a:srcRect l="20600" t="16401" r="20601" b="17801"/>
            <a:stretch/>
          </p:blipFill>
          <p:spPr>
            <a:xfrm>
              <a:off x="6786725" y="3410481"/>
              <a:ext cx="427338" cy="478211"/>
            </a:xfrm>
            <a:prstGeom prst="rect">
              <a:avLst/>
            </a:prstGeom>
          </p:spPr>
        </p:pic>
        <p:pic>
          <p:nvPicPr>
            <p:cNvPr id="132" name="Picture 131">
              <a:extLst>
                <a:ext uri="{FF2B5EF4-FFF2-40B4-BE49-F238E27FC236}">
                  <a16:creationId xmlns:a16="http://schemas.microsoft.com/office/drawing/2014/main" id="{7068D964-CC99-A5A4-7173-2F4A714884D4}"/>
                </a:ext>
              </a:extLst>
            </p:cNvPr>
            <p:cNvPicPr>
              <a:picLocks noChangeAspect="1"/>
            </p:cNvPicPr>
            <p:nvPr/>
          </p:nvPicPr>
          <p:blipFill rotWithShape="1">
            <a:blip r:embed="rId17" cstate="print">
              <a:duotone>
                <a:schemeClr val="bg2">
                  <a:shade val="45000"/>
                  <a:satMod val="135000"/>
                </a:schemeClr>
                <a:prstClr val="white"/>
              </a:duotone>
              <a:extLst>
                <a:ext uri="{28A0092B-C50C-407E-A947-70E740481C1C}">
                  <a14:useLocalDpi xmlns:a14="http://schemas.microsoft.com/office/drawing/2010/main" val="0"/>
                </a:ext>
              </a:extLst>
            </a:blip>
            <a:srcRect l="20600" t="16401" r="20601" b="17801"/>
            <a:stretch/>
          </p:blipFill>
          <p:spPr>
            <a:xfrm>
              <a:off x="6641197" y="3499700"/>
              <a:ext cx="427338" cy="478211"/>
            </a:xfrm>
            <a:prstGeom prst="rect">
              <a:avLst/>
            </a:prstGeom>
          </p:spPr>
        </p:pic>
        <p:grpSp>
          <p:nvGrpSpPr>
            <p:cNvPr id="133" name="Group 132">
              <a:extLst>
                <a:ext uri="{FF2B5EF4-FFF2-40B4-BE49-F238E27FC236}">
                  <a16:creationId xmlns:a16="http://schemas.microsoft.com/office/drawing/2014/main" id="{35ACD190-88BB-8C64-3000-8C90952A5F0C}"/>
                </a:ext>
              </a:extLst>
            </p:cNvPr>
            <p:cNvGrpSpPr/>
            <p:nvPr/>
          </p:nvGrpSpPr>
          <p:grpSpPr>
            <a:xfrm>
              <a:off x="6524653" y="3632632"/>
              <a:ext cx="427338" cy="478211"/>
              <a:chOff x="4011807" y="2525610"/>
              <a:chExt cx="381050" cy="426413"/>
            </a:xfrm>
          </p:grpSpPr>
          <p:sp>
            <p:nvSpPr>
              <p:cNvPr id="143" name="Rectangle 142">
                <a:extLst>
                  <a:ext uri="{FF2B5EF4-FFF2-40B4-BE49-F238E27FC236}">
                    <a16:creationId xmlns:a16="http://schemas.microsoft.com/office/drawing/2014/main" id="{C8D8973F-26AD-10E2-2739-3CFCC7326A80}"/>
                  </a:ext>
                </a:extLst>
              </p:cNvPr>
              <p:cNvSpPr/>
              <p:nvPr/>
            </p:nvSpPr>
            <p:spPr bwMode="auto">
              <a:xfrm>
                <a:off x="4053881" y="2545640"/>
                <a:ext cx="318459" cy="395470"/>
              </a:xfrm>
              <a:prstGeom prst="rect">
                <a:avLst/>
              </a:prstGeom>
              <a:solidFill>
                <a:schemeClr val="bg1"/>
              </a:solidFill>
              <a:ln w="9525" cap="flat" cmpd="sng" algn="ctr">
                <a:solidFill>
                  <a:srgbClr val="E5E5E5"/>
                </a:solidFill>
                <a:prstDash val="solid"/>
                <a:round/>
                <a:headEnd type="none" w="med" len="med"/>
                <a:tailEnd type="none" w="med" len="med"/>
              </a:ln>
              <a:effectLst/>
            </p:spPr>
            <p:txBody>
              <a:bodyPr vert="horz" wrap="square" lIns="162160" tIns="81080" rIns="162160" bIns="8108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1619" eaLnBrk="0" fontAlgn="base" hangingPunct="0">
                  <a:spcBef>
                    <a:spcPct val="0"/>
                  </a:spcBef>
                  <a:spcAft>
                    <a:spcPct val="0"/>
                  </a:spcAft>
                </a:pPr>
                <a:endParaRPr lang="de-CH" sz="4256">
                  <a:latin typeface="Calibri" panose="020F0502020204030204" pitchFamily="34" charset="0"/>
                  <a:cs typeface="Calibri" panose="020F0502020204030204" pitchFamily="34" charset="0"/>
                </a:endParaRPr>
              </a:p>
            </p:txBody>
          </p:sp>
          <p:pic>
            <p:nvPicPr>
              <p:cNvPr id="144" name="Picture 143">
                <a:extLst>
                  <a:ext uri="{FF2B5EF4-FFF2-40B4-BE49-F238E27FC236}">
                    <a16:creationId xmlns:a16="http://schemas.microsoft.com/office/drawing/2014/main" id="{608B203A-4CF7-1A0D-7BCA-481840B59378}"/>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0600" t="16401" r="20601" b="17801"/>
              <a:stretch/>
            </p:blipFill>
            <p:spPr>
              <a:xfrm>
                <a:off x="4011807" y="2525610"/>
                <a:ext cx="381050" cy="426413"/>
              </a:xfrm>
              <a:prstGeom prst="rect">
                <a:avLst/>
              </a:prstGeom>
            </p:spPr>
          </p:pic>
        </p:grpSp>
        <p:sp>
          <p:nvSpPr>
            <p:cNvPr id="134" name="TextBox 133">
              <a:extLst>
                <a:ext uri="{FF2B5EF4-FFF2-40B4-BE49-F238E27FC236}">
                  <a16:creationId xmlns:a16="http://schemas.microsoft.com/office/drawing/2014/main" id="{2965B74D-84E5-8D30-0220-2D0007C0E4E8}"/>
                </a:ext>
              </a:extLst>
            </p:cNvPr>
            <p:cNvSpPr txBox="1"/>
            <p:nvPr/>
          </p:nvSpPr>
          <p:spPr>
            <a:xfrm>
              <a:off x="6119130" y="4191496"/>
              <a:ext cx="1374866" cy="69288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100" dirty="0">
                  <a:solidFill>
                    <a:srgbClr val="000000"/>
                  </a:solidFill>
                  <a:latin typeface="Calibri" panose="020F0502020204030204" pitchFamily="34" charset="0"/>
                  <a:cs typeface="Calibri" panose="020F0502020204030204" pitchFamily="34" charset="0"/>
                </a:rPr>
                <a:t>Additional inventories to represent emerging technologies</a:t>
              </a:r>
              <a:endParaRPr lang="de-CH" sz="1100" dirty="0">
                <a:solidFill>
                  <a:srgbClr val="000000"/>
                </a:solidFill>
                <a:latin typeface="Calibri" panose="020F0502020204030204" pitchFamily="34" charset="0"/>
                <a:cs typeface="Calibri" panose="020F0502020204030204" pitchFamily="34" charset="0"/>
              </a:endParaRPr>
            </a:p>
          </p:txBody>
        </p:sp>
        <p:pic>
          <p:nvPicPr>
            <p:cNvPr id="135" name="Picture 134">
              <a:extLst>
                <a:ext uri="{FF2B5EF4-FFF2-40B4-BE49-F238E27FC236}">
                  <a16:creationId xmlns:a16="http://schemas.microsoft.com/office/drawing/2014/main" id="{A5430DDF-CB43-06CE-403C-308627F3792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94870" y="3687969"/>
              <a:ext cx="603739" cy="151313"/>
            </a:xfrm>
            <a:prstGeom prst="rect">
              <a:avLst/>
            </a:prstGeom>
          </p:spPr>
        </p:pic>
        <p:pic>
          <p:nvPicPr>
            <p:cNvPr id="136" name="Picture 135">
              <a:extLst>
                <a:ext uri="{FF2B5EF4-FFF2-40B4-BE49-F238E27FC236}">
                  <a16:creationId xmlns:a16="http://schemas.microsoft.com/office/drawing/2014/main" id="{C9BC96C9-2973-A83F-9E14-20F696F43D37}"/>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035985" y="4649209"/>
              <a:ext cx="918661" cy="272010"/>
            </a:xfrm>
            <a:prstGeom prst="rect">
              <a:avLst/>
            </a:prstGeom>
          </p:spPr>
        </p:pic>
        <p:pic>
          <p:nvPicPr>
            <p:cNvPr id="137" name="Picture 2" descr="openLCA - YouTube">
              <a:extLst>
                <a:ext uri="{FF2B5EF4-FFF2-40B4-BE49-F238E27FC236}">
                  <a16:creationId xmlns:a16="http://schemas.microsoft.com/office/drawing/2014/main" id="{AB13637C-D7FF-AC1C-DA3E-78633C08F268}"/>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90134" y="3972519"/>
              <a:ext cx="599564" cy="599564"/>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8" descr="Cauldron Solutions">
              <a:extLst>
                <a:ext uri="{FF2B5EF4-FFF2-40B4-BE49-F238E27FC236}">
                  <a16:creationId xmlns:a16="http://schemas.microsoft.com/office/drawing/2014/main" id="{3405B792-69DA-56E2-748C-D37E26536EA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080829" y="2863564"/>
              <a:ext cx="753699" cy="753699"/>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a:extLst>
                <a:ext uri="{FF2B5EF4-FFF2-40B4-BE49-F238E27FC236}">
                  <a16:creationId xmlns:a16="http://schemas.microsoft.com/office/drawing/2014/main" id="{3C5D0E12-33CA-D1FC-D71B-63EFB23B429F}"/>
                </a:ext>
              </a:extLst>
            </p:cNvPr>
            <p:cNvSpPr txBox="1"/>
            <p:nvPr/>
          </p:nvSpPr>
          <p:spPr>
            <a:xfrm>
              <a:off x="5367651" y="3685596"/>
              <a:ext cx="742283" cy="177148"/>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b="1" dirty="0">
                  <a:solidFill>
                    <a:srgbClr val="969696"/>
                  </a:solidFill>
                  <a:cs typeface="Times New Roman" panose="02020603050405020304" pitchFamily="18" charset="0"/>
                </a:rPr>
                <a:t>Wurst</a:t>
              </a:r>
              <a:endParaRPr lang="de-CH" sz="1000" b="1" dirty="0">
                <a:solidFill>
                  <a:srgbClr val="969696"/>
                </a:solidFill>
                <a:cs typeface="Times New Roman" panose="02020603050405020304" pitchFamily="18" charset="0"/>
              </a:endParaRPr>
            </a:p>
            <a:p>
              <a:pPr algn="ctr" eaLnBrk="1" hangingPunct="1">
                <a:lnSpc>
                  <a:spcPct val="110000"/>
                </a:lnSpc>
                <a:spcBef>
                  <a:spcPct val="0"/>
                </a:spcBef>
                <a:buClr>
                  <a:srgbClr val="000000"/>
                </a:buClr>
              </a:pPr>
              <a:r>
                <a:rPr lang="de-CH" sz="1000" b="1" dirty="0" err="1">
                  <a:solidFill>
                    <a:srgbClr val="969696"/>
                  </a:solidFill>
                  <a:cs typeface="Times New Roman" panose="02020603050405020304" pitchFamily="18" charset="0"/>
                </a:rPr>
                <a:t>Constructive</a:t>
              </a:r>
              <a:r>
                <a:rPr lang="de-CH" sz="1000" b="1" dirty="0">
                  <a:solidFill>
                    <a:srgbClr val="969696"/>
                  </a:solidFill>
                  <a:cs typeface="Times New Roman" panose="02020603050405020304" pitchFamily="18" charset="0"/>
                </a:rPr>
                <a:t> geometries</a:t>
              </a:r>
              <a:endParaRPr lang="en-US" sz="1000" b="1" dirty="0">
                <a:solidFill>
                  <a:srgbClr val="969696"/>
                </a:solidFill>
                <a:cs typeface="Times New Roman" panose="02020603050405020304" pitchFamily="18" charset="0"/>
              </a:endParaRPr>
            </a:p>
          </p:txBody>
        </p:sp>
        <p:cxnSp>
          <p:nvCxnSpPr>
            <p:cNvPr id="140" name="Straight Connector 139">
              <a:extLst>
                <a:ext uri="{FF2B5EF4-FFF2-40B4-BE49-F238E27FC236}">
                  <a16:creationId xmlns:a16="http://schemas.microsoft.com/office/drawing/2014/main" id="{583EA1E1-F0DA-CEFE-1B29-704EAD58EBD5}"/>
                </a:ext>
              </a:extLst>
            </p:cNvPr>
            <p:cNvCxnSpPr/>
            <p:nvPr/>
          </p:nvCxnSpPr>
          <p:spPr bwMode="auto">
            <a:xfrm>
              <a:off x="6201015" y="2973735"/>
              <a:ext cx="0" cy="214045"/>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41" name="Straight Connector 140">
              <a:extLst>
                <a:ext uri="{FF2B5EF4-FFF2-40B4-BE49-F238E27FC236}">
                  <a16:creationId xmlns:a16="http://schemas.microsoft.com/office/drawing/2014/main" id="{6823F736-CA80-99E5-2E39-879D9840A633}"/>
                </a:ext>
              </a:extLst>
            </p:cNvPr>
            <p:cNvCxnSpPr>
              <a:cxnSpLocks/>
            </p:cNvCxnSpPr>
            <p:nvPr/>
          </p:nvCxnSpPr>
          <p:spPr bwMode="auto">
            <a:xfrm flipH="1">
              <a:off x="5738403" y="3186040"/>
              <a:ext cx="464619" cy="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721C8965-C5D8-20E6-6973-A6B8F956C482}"/>
                </a:ext>
              </a:extLst>
            </p:cNvPr>
            <p:cNvCxnSpPr>
              <a:cxnSpLocks/>
            </p:cNvCxnSpPr>
            <p:nvPr/>
          </p:nvCxnSpPr>
          <p:spPr bwMode="auto">
            <a:xfrm>
              <a:off x="5738879" y="3187780"/>
              <a:ext cx="0" cy="444852"/>
            </a:xfrm>
            <a:prstGeom prst="line">
              <a:avLst/>
            </a:prstGeom>
            <a:solidFill>
              <a:schemeClr val="accent1"/>
            </a:solidFill>
            <a:ln w="9525" cap="flat" cmpd="sng" algn="ctr">
              <a:solidFill>
                <a:srgbClr val="686868"/>
              </a:solidFill>
              <a:prstDash val="solid"/>
              <a:round/>
              <a:headEnd type="none" w="med" len="med"/>
              <a:tailEnd type="none" w="med" len="med"/>
            </a:ln>
            <a:effectLst/>
          </p:spPr>
        </p:cxnSp>
      </p:grpSp>
    </p:spTree>
    <p:extLst>
      <p:ext uri="{BB962C8B-B14F-4D97-AF65-F5344CB8AC3E}">
        <p14:creationId xmlns:p14="http://schemas.microsoft.com/office/powerpoint/2010/main" val="3672017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8E5FC10-89CF-1AE5-D1E4-9BE3C36F583E}"/>
              </a:ext>
            </a:extLst>
          </p:cNvPr>
          <p:cNvSpPr>
            <a:spLocks noGrp="1"/>
          </p:cNvSpPr>
          <p:nvPr>
            <p:ph type="title"/>
          </p:nvPr>
        </p:nvSpPr>
        <p:spPr>
          <a:xfrm>
            <a:off x="331424" y="360000"/>
            <a:ext cx="11510008" cy="492443"/>
          </a:xfrm>
        </p:spPr>
        <p:txBody>
          <a:bodyPr>
            <a:normAutofit/>
          </a:bodyPr>
          <a:lstStyle/>
          <a:p>
            <a:r>
              <a:rPr lang="en-US" sz="2600" dirty="0"/>
              <a:t>Premise workflow: Open-source python packages</a:t>
            </a:r>
          </a:p>
        </p:txBody>
      </p:sp>
      <p:sp>
        <p:nvSpPr>
          <p:cNvPr id="116" name="Slide Number Placeholder 115">
            <a:extLst>
              <a:ext uri="{FF2B5EF4-FFF2-40B4-BE49-F238E27FC236}">
                <a16:creationId xmlns:a16="http://schemas.microsoft.com/office/drawing/2014/main" id="{9D576C59-40D3-6B82-58A2-2B43370FE1F0}"/>
              </a:ext>
            </a:extLst>
          </p:cNvPr>
          <p:cNvSpPr>
            <a:spLocks noGrp="1"/>
          </p:cNvSpPr>
          <p:nvPr>
            <p:ph type="sldNum" sz="quarter" idx="19"/>
          </p:nvPr>
        </p:nvSpPr>
        <p:spPr/>
        <p:txBody>
          <a:bodyPr/>
          <a:lstStyle/>
          <a:p>
            <a:fld id="{5EE7099E-8998-4851-915A-4F4831808297}" type="slidenum">
              <a:rPr lang="nl-NL" smtClean="0"/>
              <a:pPr/>
              <a:t>18</a:t>
            </a:fld>
            <a:endParaRPr lang="nl-NL"/>
          </a:p>
        </p:txBody>
      </p:sp>
      <p:sp>
        <p:nvSpPr>
          <p:cNvPr id="3" name="Vertical Text Placeholder 2">
            <a:extLst>
              <a:ext uri="{FF2B5EF4-FFF2-40B4-BE49-F238E27FC236}">
                <a16:creationId xmlns:a16="http://schemas.microsoft.com/office/drawing/2014/main" id="{95C9138C-40D5-C586-A37B-656F4B812180}"/>
              </a:ext>
            </a:extLst>
          </p:cNvPr>
          <p:cNvSpPr>
            <a:spLocks noGrp="1"/>
          </p:cNvSpPr>
          <p:nvPr>
            <p:ph sz="quarter" idx="20"/>
          </p:nvPr>
        </p:nvSpPr>
        <p:spPr>
          <a:xfrm>
            <a:off x="359731" y="1270000"/>
            <a:ext cx="3486755" cy="4699000"/>
          </a:xfrm>
        </p:spPr>
        <p:txBody>
          <a:bodyPr>
            <a:normAutofit fontScale="85000" lnSpcReduction="10000"/>
          </a:bodyPr>
          <a:lstStyle/>
          <a:p>
            <a:r>
              <a:rPr lang="en-US" b="1" dirty="0" err="1">
                <a:latin typeface="+mn-lt"/>
              </a:rPr>
              <a:t>Brightway</a:t>
            </a:r>
            <a:r>
              <a:rPr lang="en-US" dirty="0">
                <a:latin typeface="+mn-lt"/>
              </a:rPr>
              <a:t>: LCA framework</a:t>
            </a:r>
          </a:p>
          <a:p>
            <a:r>
              <a:rPr lang="en-US" b="1" dirty="0">
                <a:latin typeface="+mn-lt"/>
              </a:rPr>
              <a:t>Wurst</a:t>
            </a:r>
            <a:r>
              <a:rPr lang="en-US" dirty="0">
                <a:latin typeface="+mn-lt"/>
              </a:rPr>
              <a:t>: systematic transformations of LCI datasets</a:t>
            </a:r>
          </a:p>
          <a:p>
            <a:r>
              <a:rPr lang="en-US" sz="2100" b="1" dirty="0">
                <a:latin typeface="+mn-lt"/>
              </a:rPr>
              <a:t>Constructive geometries</a:t>
            </a:r>
            <a:r>
              <a:rPr lang="en-US" sz="2100" dirty="0">
                <a:latin typeface="+mn-lt"/>
              </a:rPr>
              <a:t>: handling of ecoinvent geographies</a:t>
            </a:r>
            <a:endParaRPr lang="en-US" sz="1399" i="1" dirty="0">
              <a:latin typeface="+mn-lt"/>
            </a:endParaRPr>
          </a:p>
          <a:p>
            <a:r>
              <a:rPr lang="en-US" b="1" dirty="0">
                <a:latin typeface="+mn-lt"/>
              </a:rPr>
              <a:t>Premise</a:t>
            </a:r>
            <a:r>
              <a:rPr lang="en-US" dirty="0">
                <a:latin typeface="+mn-lt"/>
              </a:rPr>
              <a:t>: integration software for IAM (and other) data with LCI databases</a:t>
            </a:r>
            <a:endParaRPr lang="en-US" sz="1599" i="1" dirty="0">
              <a:latin typeface="+mn-lt"/>
            </a:endParaRPr>
          </a:p>
          <a:p>
            <a:r>
              <a:rPr lang="en-US" b="1" dirty="0">
                <a:latin typeface="+mn-lt"/>
              </a:rPr>
              <a:t>Superstructure approach</a:t>
            </a:r>
            <a:r>
              <a:rPr lang="en-US" dirty="0">
                <a:latin typeface="+mn-lt"/>
              </a:rPr>
              <a:t>: conversion of multiple LCI databases into a single LCI database (superstructure) and a scenario difference file </a:t>
            </a:r>
            <a:r>
              <a:rPr lang="en-US" sz="1399" i="1" dirty="0">
                <a:latin typeface="+mn-lt"/>
              </a:rPr>
              <a:t>[based on </a:t>
            </a:r>
            <a:r>
              <a:rPr lang="en-US" sz="1399" i="1" dirty="0" err="1">
                <a:latin typeface="+mn-lt"/>
              </a:rPr>
              <a:t>Brightway</a:t>
            </a:r>
            <a:r>
              <a:rPr lang="en-US" sz="1399" i="1" dirty="0">
                <a:latin typeface="+mn-lt"/>
              </a:rPr>
              <a:t>]</a:t>
            </a:r>
            <a:endParaRPr lang="en-US" sz="1599" i="1" dirty="0">
              <a:latin typeface="+mn-lt"/>
            </a:endParaRPr>
          </a:p>
          <a:p>
            <a:r>
              <a:rPr lang="en-US" b="1" dirty="0">
                <a:latin typeface="+mn-lt"/>
              </a:rPr>
              <a:t>Activity Browser</a:t>
            </a:r>
            <a:r>
              <a:rPr lang="en-US" dirty="0">
                <a:latin typeface="+mn-lt"/>
              </a:rPr>
              <a:t>: graphical user interface to </a:t>
            </a:r>
            <a:r>
              <a:rPr lang="en-US" dirty="0" err="1">
                <a:latin typeface="+mn-lt"/>
              </a:rPr>
              <a:t>Brightway</a:t>
            </a:r>
            <a:r>
              <a:rPr lang="en-US" dirty="0">
                <a:latin typeface="+mn-lt"/>
              </a:rPr>
              <a:t>; implements “scenario-LCA” based on superstructure approach </a:t>
            </a:r>
            <a:r>
              <a:rPr lang="en-US" sz="1399" i="1" dirty="0">
                <a:latin typeface="+mn-lt"/>
              </a:rPr>
              <a:t>[based on </a:t>
            </a:r>
            <a:r>
              <a:rPr lang="en-US" sz="1399" i="1" dirty="0" err="1">
                <a:latin typeface="+mn-lt"/>
              </a:rPr>
              <a:t>brightway</a:t>
            </a:r>
            <a:r>
              <a:rPr lang="en-US" sz="1399" i="1" dirty="0">
                <a:latin typeface="+mn-lt"/>
              </a:rPr>
              <a:t>]</a:t>
            </a:r>
            <a:endParaRPr lang="en-US" dirty="0">
              <a:latin typeface="+mn-lt"/>
            </a:endParaRPr>
          </a:p>
        </p:txBody>
      </p:sp>
      <p:grpSp>
        <p:nvGrpSpPr>
          <p:cNvPr id="126" name="Group 125">
            <a:extLst>
              <a:ext uri="{FF2B5EF4-FFF2-40B4-BE49-F238E27FC236}">
                <a16:creationId xmlns:a16="http://schemas.microsoft.com/office/drawing/2014/main" id="{2A2C3F85-ADBE-967F-6CAD-0DCB59192514}"/>
              </a:ext>
            </a:extLst>
          </p:cNvPr>
          <p:cNvGrpSpPr/>
          <p:nvPr/>
        </p:nvGrpSpPr>
        <p:grpSpPr>
          <a:xfrm>
            <a:off x="3743128" y="1517067"/>
            <a:ext cx="8329011" cy="4339997"/>
            <a:chOff x="3743128" y="1517067"/>
            <a:chExt cx="8329011" cy="4339997"/>
          </a:xfrm>
        </p:grpSpPr>
        <p:grpSp>
          <p:nvGrpSpPr>
            <p:cNvPr id="11" name="Group 10">
              <a:extLst>
                <a:ext uri="{FF2B5EF4-FFF2-40B4-BE49-F238E27FC236}">
                  <a16:creationId xmlns:a16="http://schemas.microsoft.com/office/drawing/2014/main" id="{2CFDA6BB-B701-F7B6-0F31-E2D5DE43E525}"/>
                </a:ext>
              </a:extLst>
            </p:cNvPr>
            <p:cNvGrpSpPr/>
            <p:nvPr/>
          </p:nvGrpSpPr>
          <p:grpSpPr>
            <a:xfrm>
              <a:off x="4081052" y="2374559"/>
              <a:ext cx="841454" cy="487390"/>
              <a:chOff x="1325509" y="1563638"/>
              <a:chExt cx="870227" cy="504056"/>
            </a:xfrm>
          </p:grpSpPr>
          <p:sp>
            <p:nvSpPr>
              <p:cNvPr id="143" name="Rectangle 142">
                <a:extLst>
                  <a:ext uri="{FF2B5EF4-FFF2-40B4-BE49-F238E27FC236}">
                    <a16:creationId xmlns:a16="http://schemas.microsoft.com/office/drawing/2014/main" id="{FB6813AA-639E-06E8-0AAE-5940760B577C}"/>
                  </a:ext>
                </a:extLst>
              </p:cNvPr>
              <p:cNvSpPr/>
              <p:nvPr/>
            </p:nvSpPr>
            <p:spPr bwMode="auto">
              <a:xfrm>
                <a:off x="1325509" y="1563638"/>
                <a:ext cx="870227" cy="504056"/>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44" name="Picture 143" descr="Potsdam Institute for Climate Impact Research">
                <a:extLst>
                  <a:ext uri="{FF2B5EF4-FFF2-40B4-BE49-F238E27FC236}">
                    <a16:creationId xmlns:a16="http://schemas.microsoft.com/office/drawing/2014/main" id="{25AC5350-52D1-16DC-AA3F-0DD87B21D444}"/>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1401" y="1738411"/>
                <a:ext cx="635810" cy="279757"/>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66">
                <a:extLst>
                  <a:ext uri="{FF2B5EF4-FFF2-40B4-BE49-F238E27FC236}">
                    <a16:creationId xmlns:a16="http://schemas.microsoft.com/office/drawing/2014/main" id="{D793E8DC-35EA-6935-E062-DF59FFC0E463}"/>
                  </a:ext>
                </a:extLst>
              </p:cNvPr>
              <p:cNvSpPr txBox="1"/>
              <p:nvPr/>
            </p:nvSpPr>
            <p:spPr>
              <a:xfrm>
                <a:off x="1439814" y="1563638"/>
                <a:ext cx="648072" cy="21148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REMIND</a:t>
                </a:r>
                <a:endParaRPr lang="de-CH" sz="1000" dirty="0" err="1">
                  <a:solidFill>
                    <a:srgbClr val="000000"/>
                  </a:solidFill>
                  <a:cs typeface="Times New Roman" panose="02020603050405020304" pitchFamily="18" charset="0"/>
                </a:endParaRPr>
              </a:p>
            </p:txBody>
          </p:sp>
        </p:grpSp>
        <p:grpSp>
          <p:nvGrpSpPr>
            <p:cNvPr id="12" name="Group 11">
              <a:extLst>
                <a:ext uri="{FF2B5EF4-FFF2-40B4-BE49-F238E27FC236}">
                  <a16:creationId xmlns:a16="http://schemas.microsoft.com/office/drawing/2014/main" id="{16F82841-B150-B9BC-D77A-7B24B400A60A}"/>
                </a:ext>
              </a:extLst>
            </p:cNvPr>
            <p:cNvGrpSpPr/>
            <p:nvPr/>
          </p:nvGrpSpPr>
          <p:grpSpPr>
            <a:xfrm>
              <a:off x="4077341" y="2904197"/>
              <a:ext cx="841454" cy="516071"/>
              <a:chOff x="1243532" y="1933290"/>
              <a:chExt cx="870227" cy="533718"/>
            </a:xfrm>
          </p:grpSpPr>
          <p:sp>
            <p:nvSpPr>
              <p:cNvPr id="140" name="Rectangle 139">
                <a:extLst>
                  <a:ext uri="{FF2B5EF4-FFF2-40B4-BE49-F238E27FC236}">
                    <a16:creationId xmlns:a16="http://schemas.microsoft.com/office/drawing/2014/main" id="{13A4A42B-FCD5-2935-3D04-B7FEF189FC59}"/>
                  </a:ext>
                </a:extLst>
              </p:cNvPr>
              <p:cNvSpPr/>
              <p:nvPr/>
            </p:nvSpPr>
            <p:spPr bwMode="auto">
              <a:xfrm>
                <a:off x="1243532" y="1933290"/>
                <a:ext cx="870227" cy="533718"/>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41" name="Picture 140" descr="Image result for pbl netherlands">
                <a:extLst>
                  <a:ext uri="{FF2B5EF4-FFF2-40B4-BE49-F238E27FC236}">
                    <a16:creationId xmlns:a16="http://schemas.microsoft.com/office/drawing/2014/main" id="{7D4B1D0D-725F-64AF-14DF-9AE3F8F0746B}"/>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300" t="17946" r="6761" b="30071"/>
              <a:stretch/>
            </p:blipFill>
            <p:spPr bwMode="auto">
              <a:xfrm>
                <a:off x="1288126" y="2090901"/>
                <a:ext cx="792088" cy="315739"/>
              </a:xfrm>
              <a:prstGeom prst="rect">
                <a:avLst/>
              </a:prstGeom>
              <a:noFill/>
              <a:extLst>
                <a:ext uri="{909E8E84-426E-40DD-AFC4-6F175D3DCCD1}">
                  <a14:hiddenFill xmlns:a14="http://schemas.microsoft.com/office/drawing/2010/main">
                    <a:solidFill>
                      <a:srgbClr val="FFFFFF"/>
                    </a:solidFill>
                  </a14:hiddenFill>
                </a:ext>
              </a:extLst>
            </p:spPr>
          </p:pic>
          <p:sp>
            <p:nvSpPr>
              <p:cNvPr id="142" name="TextBox 63">
                <a:extLst>
                  <a:ext uri="{FF2B5EF4-FFF2-40B4-BE49-F238E27FC236}">
                    <a16:creationId xmlns:a16="http://schemas.microsoft.com/office/drawing/2014/main" id="{64E0221E-E18D-CAC1-10B2-8F76140CF22F}"/>
                  </a:ext>
                </a:extLst>
              </p:cNvPr>
              <p:cNvSpPr txBox="1"/>
              <p:nvPr/>
            </p:nvSpPr>
            <p:spPr>
              <a:xfrm>
                <a:off x="1347900" y="1933290"/>
                <a:ext cx="648072" cy="183205"/>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IMAGE</a:t>
                </a:r>
                <a:endParaRPr lang="de-CH" sz="1000" dirty="0" err="1">
                  <a:solidFill>
                    <a:srgbClr val="000000"/>
                  </a:solidFill>
                  <a:cs typeface="Times New Roman" panose="02020603050405020304" pitchFamily="18" charset="0"/>
                </a:endParaRPr>
              </a:p>
            </p:txBody>
          </p:sp>
        </p:grpSp>
        <p:grpSp>
          <p:nvGrpSpPr>
            <p:cNvPr id="13" name="Group 12">
              <a:extLst>
                <a:ext uri="{FF2B5EF4-FFF2-40B4-BE49-F238E27FC236}">
                  <a16:creationId xmlns:a16="http://schemas.microsoft.com/office/drawing/2014/main" id="{5B7C73FC-FF2B-427E-2177-1725ABD80458}"/>
                </a:ext>
              </a:extLst>
            </p:cNvPr>
            <p:cNvGrpSpPr/>
            <p:nvPr/>
          </p:nvGrpSpPr>
          <p:grpSpPr>
            <a:xfrm>
              <a:off x="4074974" y="3513797"/>
              <a:ext cx="841454" cy="487389"/>
              <a:chOff x="1256927" y="2563735"/>
              <a:chExt cx="870227" cy="504055"/>
            </a:xfrm>
          </p:grpSpPr>
          <p:sp>
            <p:nvSpPr>
              <p:cNvPr id="138" name="Rectangle 137">
                <a:extLst>
                  <a:ext uri="{FF2B5EF4-FFF2-40B4-BE49-F238E27FC236}">
                    <a16:creationId xmlns:a16="http://schemas.microsoft.com/office/drawing/2014/main" id="{796FAC53-0E64-5277-4F7E-E759C11D724E}"/>
                  </a:ext>
                </a:extLst>
              </p:cNvPr>
              <p:cNvSpPr/>
              <p:nvPr/>
            </p:nvSpPr>
            <p:spPr bwMode="auto">
              <a:xfrm>
                <a:off x="1256927" y="2563735"/>
                <a:ext cx="870227" cy="504055"/>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139" name="TextBox 60">
                <a:extLst>
                  <a:ext uri="{FF2B5EF4-FFF2-40B4-BE49-F238E27FC236}">
                    <a16:creationId xmlns:a16="http://schemas.microsoft.com/office/drawing/2014/main" id="{C1991B9D-F23C-4FF0-2537-36D0BD6E3860}"/>
                  </a:ext>
                </a:extLst>
              </p:cNvPr>
              <p:cNvSpPr txBox="1"/>
              <p:nvPr/>
            </p:nvSpPr>
            <p:spPr>
              <a:xfrm>
                <a:off x="1367482" y="2563735"/>
                <a:ext cx="728574" cy="17767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err="1">
                    <a:solidFill>
                      <a:srgbClr val="000000"/>
                    </a:solidFill>
                    <a:cs typeface="Times New Roman" panose="02020603050405020304" pitchFamily="18" charset="0"/>
                  </a:rPr>
                  <a:t>MESSAGE</a:t>
                </a:r>
                <a:r>
                  <a:rPr lang="en-US" sz="1000" baseline="-25000" dirty="0" err="1">
                    <a:solidFill>
                      <a:srgbClr val="000000"/>
                    </a:solidFill>
                    <a:cs typeface="Times New Roman" panose="02020603050405020304" pitchFamily="18" charset="0"/>
                  </a:rPr>
                  <a:t>ix</a:t>
                </a:r>
                <a:endParaRPr lang="de-CH" sz="1000" baseline="-25000" dirty="0" err="1">
                  <a:solidFill>
                    <a:srgbClr val="000000"/>
                  </a:solidFill>
                  <a:cs typeface="Times New Roman" panose="02020603050405020304" pitchFamily="18" charset="0"/>
                </a:endParaRPr>
              </a:p>
            </p:txBody>
          </p:sp>
        </p:grpSp>
        <p:pic>
          <p:nvPicPr>
            <p:cNvPr id="14" name="Picture 13" descr="https://github.com/romainsacchi/premise/raw/master/docs/large.png">
              <a:extLst>
                <a:ext uri="{FF2B5EF4-FFF2-40B4-BE49-F238E27FC236}">
                  <a16:creationId xmlns:a16="http://schemas.microsoft.com/office/drawing/2014/main" id="{F254AB0B-431C-FC06-4ECB-DCA2B610355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0131" y="2407511"/>
              <a:ext cx="566092" cy="566092"/>
            </a:xfrm>
            <a:prstGeom prst="rect">
              <a:avLst/>
            </a:prstGeom>
            <a:noFill/>
            <a:extLst>
              <a:ext uri="{909E8E84-426E-40DD-AFC4-6F175D3DCCD1}">
                <a14:hiddenFill xmlns:a14="http://schemas.microsoft.com/office/drawing/2010/main">
                  <a:solidFill>
                    <a:srgbClr val="FFFFFF"/>
                  </a:solidFill>
                </a14:hiddenFill>
              </a:ext>
            </a:extLst>
          </p:spPr>
        </p:pic>
        <p:sp>
          <p:nvSpPr>
            <p:cNvPr id="17" name="Right Brace 16">
              <a:extLst>
                <a:ext uri="{FF2B5EF4-FFF2-40B4-BE49-F238E27FC236}">
                  <a16:creationId xmlns:a16="http://schemas.microsoft.com/office/drawing/2014/main" id="{6A6F1853-04CC-49A1-8CB4-5B77F8736665}"/>
                </a:ext>
              </a:extLst>
            </p:cNvPr>
            <p:cNvSpPr/>
            <p:nvPr/>
          </p:nvSpPr>
          <p:spPr bwMode="auto">
            <a:xfrm>
              <a:off x="4998062" y="2374560"/>
              <a:ext cx="278509" cy="1603538"/>
            </a:xfrm>
            <a:prstGeom prst="rightBrace">
              <a:avLst>
                <a:gd name="adj1" fmla="val 25398"/>
                <a:gd name="adj2" fmla="val 18103"/>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9E34330F-E963-E911-85FD-2FDE3E4F978B}"/>
                </a:ext>
              </a:extLst>
            </p:cNvPr>
            <p:cNvCxnSpPr>
              <a:cxnSpLocks/>
              <a:stCxn id="17" idx="1"/>
            </p:cNvCxnSpPr>
            <p:nvPr/>
          </p:nvCxnSpPr>
          <p:spPr bwMode="auto">
            <a:xfrm>
              <a:off x="5276571" y="2664848"/>
              <a:ext cx="676713" cy="2256"/>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D8953BE8-2FCF-F2BD-4636-69C8B80AB189}"/>
                </a:ext>
              </a:extLst>
            </p:cNvPr>
            <p:cNvCxnSpPr/>
            <p:nvPr/>
          </p:nvCxnSpPr>
          <p:spPr bwMode="auto">
            <a:xfrm>
              <a:off x="6706983" y="2667104"/>
              <a:ext cx="770785" cy="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35629D86-EB0A-FA72-7630-0A403E9BEFAD}"/>
                </a:ext>
              </a:extLst>
            </p:cNvPr>
            <p:cNvCxnSpPr>
              <a:cxnSpLocks/>
              <a:stCxn id="71" idx="1"/>
            </p:cNvCxnSpPr>
            <p:nvPr/>
          </p:nvCxnSpPr>
          <p:spPr bwMode="auto">
            <a:xfrm flipH="1">
              <a:off x="10495353" y="5109349"/>
              <a:ext cx="2838" cy="125873"/>
            </a:xfrm>
            <a:prstGeom prst="line">
              <a:avLst/>
            </a:prstGeom>
            <a:solidFill>
              <a:schemeClr val="accent1"/>
            </a:solidFill>
            <a:ln w="9525" cap="flat" cmpd="sng" algn="ctr">
              <a:solidFill>
                <a:srgbClr val="686868"/>
              </a:solidFill>
              <a:prstDash val="dash"/>
              <a:round/>
              <a:headEnd type="none" w="med" len="med"/>
              <a:tailEnd type="none" w="med" len="med"/>
            </a:ln>
            <a:effectLst/>
          </p:spPr>
        </p:cxnSp>
        <p:cxnSp>
          <p:nvCxnSpPr>
            <p:cNvPr id="25" name="Straight Connector 24">
              <a:extLst>
                <a:ext uri="{FF2B5EF4-FFF2-40B4-BE49-F238E27FC236}">
                  <a16:creationId xmlns:a16="http://schemas.microsoft.com/office/drawing/2014/main" id="{276D5448-3678-0AD9-C01E-0900008C193D}"/>
                </a:ext>
              </a:extLst>
            </p:cNvPr>
            <p:cNvCxnSpPr>
              <a:stCxn id="57" idx="1"/>
            </p:cNvCxnSpPr>
            <p:nvPr/>
          </p:nvCxnSpPr>
          <p:spPr bwMode="auto">
            <a:xfrm flipH="1" flipV="1">
              <a:off x="3744774" y="5235222"/>
              <a:ext cx="4242274" cy="2834"/>
            </a:xfrm>
            <a:prstGeom prst="line">
              <a:avLst/>
            </a:prstGeom>
            <a:solidFill>
              <a:schemeClr val="accent1"/>
            </a:solidFill>
            <a:ln w="9525" cap="flat" cmpd="sng" algn="ctr">
              <a:solidFill>
                <a:srgbClr val="686868"/>
              </a:solidFill>
              <a:prstDash val="dash"/>
              <a:round/>
              <a:headEnd type="none" w="med" len="med"/>
              <a:tailEnd type="none" w="med" len="med"/>
            </a:ln>
            <a:effectLst/>
          </p:spPr>
        </p:cxnSp>
        <p:cxnSp>
          <p:nvCxnSpPr>
            <p:cNvPr id="26" name="Straight Connector 25">
              <a:extLst>
                <a:ext uri="{FF2B5EF4-FFF2-40B4-BE49-F238E27FC236}">
                  <a16:creationId xmlns:a16="http://schemas.microsoft.com/office/drawing/2014/main" id="{7F48A49B-D38E-3CBF-504A-E033459E8E3D}"/>
                </a:ext>
              </a:extLst>
            </p:cNvPr>
            <p:cNvCxnSpPr>
              <a:cxnSpLocks/>
            </p:cNvCxnSpPr>
            <p:nvPr/>
          </p:nvCxnSpPr>
          <p:spPr bwMode="auto">
            <a:xfrm>
              <a:off x="3743128" y="3263511"/>
              <a:ext cx="0" cy="1971711"/>
            </a:xfrm>
            <a:prstGeom prst="line">
              <a:avLst/>
            </a:prstGeom>
            <a:solidFill>
              <a:schemeClr val="accent1"/>
            </a:solidFill>
            <a:ln w="9525" cap="flat" cmpd="sng" algn="ctr">
              <a:solidFill>
                <a:srgbClr val="686868"/>
              </a:solidFill>
              <a:prstDash val="dash"/>
              <a:round/>
              <a:headEnd type="none" w="med" len="med"/>
              <a:tailEnd type="none" w="med" len="med"/>
            </a:ln>
            <a:effectLst/>
          </p:spPr>
        </p:cxnSp>
        <p:cxnSp>
          <p:nvCxnSpPr>
            <p:cNvPr id="27" name="Straight Connector 26">
              <a:extLst>
                <a:ext uri="{FF2B5EF4-FFF2-40B4-BE49-F238E27FC236}">
                  <a16:creationId xmlns:a16="http://schemas.microsoft.com/office/drawing/2014/main" id="{80C8975F-4E7B-2018-18DA-80AB6ABE067F}"/>
                </a:ext>
              </a:extLst>
            </p:cNvPr>
            <p:cNvCxnSpPr/>
            <p:nvPr/>
          </p:nvCxnSpPr>
          <p:spPr bwMode="auto">
            <a:xfrm flipH="1">
              <a:off x="3743128" y="3263512"/>
              <a:ext cx="264850" cy="0"/>
            </a:xfrm>
            <a:prstGeom prst="line">
              <a:avLst/>
            </a:prstGeom>
            <a:solidFill>
              <a:schemeClr val="accent1"/>
            </a:solidFill>
            <a:ln w="9525" cap="flat" cmpd="sng" algn="ctr">
              <a:solidFill>
                <a:srgbClr val="686868"/>
              </a:solidFill>
              <a:prstDash val="dash"/>
              <a:round/>
              <a:headEnd type="triangle" w="med" len="med"/>
              <a:tailEnd type="none" w="med" len="med"/>
            </a:ln>
            <a:effectLst/>
          </p:spPr>
        </p:cxnSp>
        <p:cxnSp>
          <p:nvCxnSpPr>
            <p:cNvPr id="29" name="Straight Connector 28">
              <a:extLst>
                <a:ext uri="{FF2B5EF4-FFF2-40B4-BE49-F238E27FC236}">
                  <a16:creationId xmlns:a16="http://schemas.microsoft.com/office/drawing/2014/main" id="{FBF2392E-FD11-936E-1FF6-A0BE1260D133}"/>
                </a:ext>
              </a:extLst>
            </p:cNvPr>
            <p:cNvCxnSpPr/>
            <p:nvPr/>
          </p:nvCxnSpPr>
          <p:spPr bwMode="auto">
            <a:xfrm>
              <a:off x="6308733" y="2973735"/>
              <a:ext cx="0" cy="214045"/>
            </a:xfrm>
            <a:prstGeom prst="line">
              <a:avLst/>
            </a:prstGeom>
            <a:solidFill>
              <a:schemeClr val="accent1"/>
            </a:solidFill>
            <a:ln w="9525" cap="flat" cmpd="sng" algn="ctr">
              <a:solidFill>
                <a:srgbClr val="686868"/>
              </a:solidFill>
              <a:prstDash val="solid"/>
              <a:round/>
              <a:headEnd type="none" w="med" len="med"/>
              <a:tailEnd type="none" w="med" len="med"/>
            </a:ln>
            <a:effectLst/>
          </p:spPr>
        </p:cxnSp>
        <p:sp>
          <p:nvSpPr>
            <p:cNvPr id="30" name="Right Brace 29">
              <a:extLst>
                <a:ext uri="{FF2B5EF4-FFF2-40B4-BE49-F238E27FC236}">
                  <a16:creationId xmlns:a16="http://schemas.microsoft.com/office/drawing/2014/main" id="{A1CF9494-E211-2DE7-EB21-DBF7FB20F187}"/>
                </a:ext>
              </a:extLst>
            </p:cNvPr>
            <p:cNvSpPr/>
            <p:nvPr/>
          </p:nvSpPr>
          <p:spPr bwMode="auto">
            <a:xfrm rot="16200000">
              <a:off x="6649590" y="2731147"/>
              <a:ext cx="278509" cy="1175658"/>
            </a:xfrm>
            <a:prstGeom prst="rightBrace">
              <a:avLst>
                <a:gd name="adj1" fmla="val 25398"/>
                <a:gd name="adj2" fmla="val 8850"/>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32" name="Right Brace 31">
              <a:extLst>
                <a:ext uri="{FF2B5EF4-FFF2-40B4-BE49-F238E27FC236}">
                  <a16:creationId xmlns:a16="http://schemas.microsoft.com/office/drawing/2014/main" id="{C3F3D6F8-FE85-34E7-8ABB-2CDD2E31CA4A}"/>
                </a:ext>
              </a:extLst>
            </p:cNvPr>
            <p:cNvSpPr/>
            <p:nvPr/>
          </p:nvSpPr>
          <p:spPr bwMode="auto">
            <a:xfrm rot="5400000" flipV="1">
              <a:off x="6081270" y="1106892"/>
              <a:ext cx="278509" cy="1887908"/>
            </a:xfrm>
            <a:prstGeom prst="rightBrace">
              <a:avLst>
                <a:gd name="adj1" fmla="val 25398"/>
                <a:gd name="adj2" fmla="val 55983"/>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33" name="Right Brace 32">
              <a:extLst>
                <a:ext uri="{FF2B5EF4-FFF2-40B4-BE49-F238E27FC236}">
                  <a16:creationId xmlns:a16="http://schemas.microsoft.com/office/drawing/2014/main" id="{A6C5E6AF-17AE-CECE-E767-1E7094F7615C}"/>
                </a:ext>
              </a:extLst>
            </p:cNvPr>
            <p:cNvSpPr/>
            <p:nvPr/>
          </p:nvSpPr>
          <p:spPr bwMode="auto">
            <a:xfrm flipH="1">
              <a:off x="7484574" y="1795269"/>
              <a:ext cx="278509" cy="1822933"/>
            </a:xfrm>
            <a:prstGeom prst="rightBrace">
              <a:avLst>
                <a:gd name="adj1" fmla="val 25398"/>
                <a:gd name="adj2" fmla="val 47736"/>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34" name="Right Brace 33">
              <a:extLst>
                <a:ext uri="{FF2B5EF4-FFF2-40B4-BE49-F238E27FC236}">
                  <a16:creationId xmlns:a16="http://schemas.microsoft.com/office/drawing/2014/main" id="{8AA7BC43-6D54-3E35-823F-4EB16EA18EA3}"/>
                </a:ext>
              </a:extLst>
            </p:cNvPr>
            <p:cNvSpPr/>
            <p:nvPr/>
          </p:nvSpPr>
          <p:spPr bwMode="auto">
            <a:xfrm>
              <a:off x="9680891" y="1795269"/>
              <a:ext cx="278509" cy="1822933"/>
            </a:xfrm>
            <a:prstGeom prst="rightBrace">
              <a:avLst>
                <a:gd name="adj1" fmla="val 25398"/>
                <a:gd name="adj2" fmla="val 47736"/>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cxnSp>
          <p:nvCxnSpPr>
            <p:cNvPr id="35" name="Straight Connector 34">
              <a:extLst>
                <a:ext uri="{FF2B5EF4-FFF2-40B4-BE49-F238E27FC236}">
                  <a16:creationId xmlns:a16="http://schemas.microsoft.com/office/drawing/2014/main" id="{3E45A9B6-B0A5-FE14-1CC3-43663976511A}"/>
                </a:ext>
              </a:extLst>
            </p:cNvPr>
            <p:cNvCxnSpPr>
              <a:stCxn id="34" idx="1"/>
            </p:cNvCxnSpPr>
            <p:nvPr/>
          </p:nvCxnSpPr>
          <p:spPr bwMode="auto">
            <a:xfrm>
              <a:off x="9959400" y="2665464"/>
              <a:ext cx="1525718" cy="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3FBB408B-DBFA-1131-DD0B-7E7A8683B90E}"/>
                </a:ext>
              </a:extLst>
            </p:cNvPr>
            <p:cNvCxnSpPr>
              <a:endCxn id="56" idx="1"/>
            </p:cNvCxnSpPr>
            <p:nvPr/>
          </p:nvCxnSpPr>
          <p:spPr bwMode="auto">
            <a:xfrm flipH="1">
              <a:off x="9521276" y="5238056"/>
              <a:ext cx="974076" cy="0"/>
            </a:xfrm>
            <a:prstGeom prst="line">
              <a:avLst/>
            </a:prstGeom>
            <a:solidFill>
              <a:schemeClr val="accent1"/>
            </a:solidFill>
            <a:ln w="9525" cap="flat" cmpd="sng" algn="ctr">
              <a:solidFill>
                <a:srgbClr val="686868"/>
              </a:solidFill>
              <a:prstDash val="dash"/>
              <a:round/>
              <a:headEnd type="none" w="med" len="med"/>
              <a:tailEnd type="none" w="med" len="med"/>
            </a:ln>
            <a:effectLst/>
          </p:spPr>
        </p:cxnSp>
        <p:sp>
          <p:nvSpPr>
            <p:cNvPr id="56" name="Right Brace 55">
              <a:extLst>
                <a:ext uri="{FF2B5EF4-FFF2-40B4-BE49-F238E27FC236}">
                  <a16:creationId xmlns:a16="http://schemas.microsoft.com/office/drawing/2014/main" id="{44256C7A-7278-43B4-10E4-EF88CAFD50DA}"/>
                </a:ext>
              </a:extLst>
            </p:cNvPr>
            <p:cNvSpPr/>
            <p:nvPr/>
          </p:nvSpPr>
          <p:spPr bwMode="auto">
            <a:xfrm>
              <a:off x="9242767" y="4672675"/>
              <a:ext cx="278509" cy="1184389"/>
            </a:xfrm>
            <a:prstGeom prst="rightBrace">
              <a:avLst>
                <a:gd name="adj1" fmla="val 25398"/>
                <a:gd name="adj2" fmla="val 47736"/>
              </a:avLst>
            </a:prstGeom>
            <a:noFill/>
            <a:ln w="9525" cap="flat" cmpd="sng" algn="ctr">
              <a:solidFill>
                <a:srgbClr val="686868"/>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57" name="Right Brace 56">
              <a:extLst>
                <a:ext uri="{FF2B5EF4-FFF2-40B4-BE49-F238E27FC236}">
                  <a16:creationId xmlns:a16="http://schemas.microsoft.com/office/drawing/2014/main" id="{42450C81-212B-CB8C-C124-4FB7B7259808}"/>
                </a:ext>
              </a:extLst>
            </p:cNvPr>
            <p:cNvSpPr/>
            <p:nvPr/>
          </p:nvSpPr>
          <p:spPr bwMode="auto">
            <a:xfrm flipH="1">
              <a:off x="7987048" y="4672675"/>
              <a:ext cx="278509" cy="1184389"/>
            </a:xfrm>
            <a:prstGeom prst="rightBrace">
              <a:avLst>
                <a:gd name="adj1" fmla="val 25398"/>
                <a:gd name="adj2" fmla="val 47736"/>
              </a:avLst>
            </a:prstGeom>
            <a:noFill/>
            <a:ln w="9525" cap="flat" cmpd="sng" algn="ctr">
              <a:solidFill>
                <a:srgbClr val="686868"/>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58" name="Picture 57" descr="A picture containing room, clock&#10;&#10;Description automatically generated">
              <a:extLst>
                <a:ext uri="{FF2B5EF4-FFF2-40B4-BE49-F238E27FC236}">
                  <a16:creationId xmlns:a16="http://schemas.microsoft.com/office/drawing/2014/main" id="{52D97F26-A7BF-02D8-FDA8-5935D2905AAF}"/>
                </a:ext>
              </a:extLst>
            </p:cNvPr>
            <p:cNvPicPr>
              <a:picLocks noChangeAspect="1"/>
            </p:cNvPicPr>
            <p:nvPr/>
          </p:nvPicPr>
          <p:blipFill rotWithShape="1">
            <a:blip r:embed="rId5" cstate="print">
              <a:duotone>
                <a:schemeClr val="bg2">
                  <a:shade val="45000"/>
                  <a:satMod val="135000"/>
                </a:schemeClr>
                <a:prstClr val="white"/>
              </a:duotone>
              <a:extLst>
                <a:ext uri="{BEBA8EAE-BF5A-486C-A8C5-ECC9F3942E4B}">
                  <a14:imgProps xmlns:a14="http://schemas.microsoft.com/office/drawing/2010/main">
                    <a14:imgLayer r:embed="rId6">
                      <a14:imgEffect>
                        <a14:brightnessContrast contrast="-93000"/>
                      </a14:imgEffect>
                    </a14:imgLayer>
                  </a14:imgProps>
                </a:ext>
                <a:ext uri="{28A0092B-C50C-407E-A947-70E740481C1C}">
                  <a14:useLocalDpi xmlns:a14="http://schemas.microsoft.com/office/drawing/2010/main" val="0"/>
                </a:ext>
              </a:extLst>
            </a:blip>
            <a:srcRect b="-2519"/>
            <a:stretch/>
          </p:blipFill>
          <p:spPr>
            <a:xfrm>
              <a:off x="8857409" y="5117379"/>
              <a:ext cx="368094" cy="294981"/>
            </a:xfrm>
            <a:prstGeom prst="rect">
              <a:avLst/>
            </a:prstGeom>
          </p:spPr>
        </p:pic>
        <p:pic>
          <p:nvPicPr>
            <p:cNvPr id="59" name="Picture 58" descr="A picture containing room, clock&#10;&#10;Description automatically generated">
              <a:extLst>
                <a:ext uri="{FF2B5EF4-FFF2-40B4-BE49-F238E27FC236}">
                  <a16:creationId xmlns:a16="http://schemas.microsoft.com/office/drawing/2014/main" id="{331DB3C0-777E-9AC3-B641-35608EE9D176}"/>
                </a:ext>
              </a:extLst>
            </p:cNvPr>
            <p:cNvPicPr>
              <a:picLocks noChangeAspect="1"/>
            </p:cNvPicPr>
            <p:nvPr/>
          </p:nvPicPr>
          <p:blipFill rotWithShape="1">
            <a:blip r:embed="rId7" cstate="print">
              <a:duotone>
                <a:schemeClr val="bg2">
                  <a:shade val="45000"/>
                  <a:satMod val="135000"/>
                </a:schemeClr>
                <a:prstClr val="white"/>
              </a:duotone>
              <a:extLst>
                <a:ext uri="{BEBA8EAE-BF5A-486C-A8C5-ECC9F3942E4B}">
                  <a14:imgProps xmlns:a14="http://schemas.microsoft.com/office/drawing/2010/main">
                    <a14:imgLayer r:embed="rId8">
                      <a14:imgEffect>
                        <a14:brightnessContrast contrast="-93000"/>
                      </a14:imgEffect>
                    </a14:imgLayer>
                  </a14:imgProps>
                </a:ext>
                <a:ext uri="{28A0092B-C50C-407E-A947-70E740481C1C}">
                  <a14:useLocalDpi xmlns:a14="http://schemas.microsoft.com/office/drawing/2010/main" val="0"/>
                </a:ext>
              </a:extLst>
            </a:blip>
            <a:srcRect/>
            <a:stretch/>
          </p:blipFill>
          <p:spPr>
            <a:xfrm>
              <a:off x="8857460" y="4722136"/>
              <a:ext cx="368094" cy="294981"/>
            </a:xfrm>
            <a:prstGeom prst="rect">
              <a:avLst/>
            </a:prstGeom>
          </p:spPr>
        </p:pic>
        <p:pic>
          <p:nvPicPr>
            <p:cNvPr id="60" name="Picture 59" descr="A picture containing room, clock&#10;&#10;Description automatically generated">
              <a:extLst>
                <a:ext uri="{FF2B5EF4-FFF2-40B4-BE49-F238E27FC236}">
                  <a16:creationId xmlns:a16="http://schemas.microsoft.com/office/drawing/2014/main" id="{BF4EA0DB-48B7-FE9D-34E9-55421D5D936E}"/>
                </a:ext>
              </a:extLst>
            </p:cNvPr>
            <p:cNvPicPr>
              <a:picLocks noChangeAspect="1"/>
            </p:cNvPicPr>
            <p:nvPr/>
          </p:nvPicPr>
          <p:blipFill rotWithShape="1">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brightnessContrast contrast="-93000"/>
                      </a14:imgEffect>
                    </a14:imgLayer>
                  </a14:imgProps>
                </a:ext>
                <a:ext uri="{28A0092B-C50C-407E-A947-70E740481C1C}">
                  <a14:useLocalDpi xmlns:a14="http://schemas.microsoft.com/office/drawing/2010/main" val="0"/>
                </a:ext>
              </a:extLst>
            </a:blip>
            <a:srcRect b="-16373"/>
            <a:stretch/>
          </p:blipFill>
          <p:spPr>
            <a:xfrm>
              <a:off x="8857460" y="5537119"/>
              <a:ext cx="368094" cy="294981"/>
            </a:xfrm>
            <a:prstGeom prst="rect">
              <a:avLst/>
            </a:prstGeom>
          </p:spPr>
        </p:pic>
        <p:pic>
          <p:nvPicPr>
            <p:cNvPr id="61" name="Picture 60">
              <a:extLst>
                <a:ext uri="{FF2B5EF4-FFF2-40B4-BE49-F238E27FC236}">
                  <a16:creationId xmlns:a16="http://schemas.microsoft.com/office/drawing/2014/main" id="{57DF95AA-4B98-1F62-0BC6-74514E127287}"/>
                </a:ext>
              </a:extLst>
            </p:cNvPr>
            <p:cNvPicPr>
              <a:picLocks noChangeAspect="1"/>
            </p:cNvPicPr>
            <p:nvPr/>
          </p:nvPicPr>
          <p:blipFill rotWithShape="1">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l="15995" t="21588" r="14007" b="19613"/>
            <a:stretch/>
          </p:blipFill>
          <p:spPr>
            <a:xfrm>
              <a:off x="8287593" y="4747979"/>
              <a:ext cx="362155" cy="304211"/>
            </a:xfrm>
            <a:prstGeom prst="rect">
              <a:avLst/>
            </a:prstGeom>
          </p:spPr>
        </p:pic>
        <p:pic>
          <p:nvPicPr>
            <p:cNvPr id="62" name="Picture 61">
              <a:extLst>
                <a:ext uri="{FF2B5EF4-FFF2-40B4-BE49-F238E27FC236}">
                  <a16:creationId xmlns:a16="http://schemas.microsoft.com/office/drawing/2014/main" id="{9A45492B-E9DD-73CB-205F-0DAB9B7116AE}"/>
                </a:ext>
              </a:extLst>
            </p:cNvPr>
            <p:cNvPicPr>
              <a:picLocks noChangeAspect="1"/>
            </p:cNvPicPr>
            <p:nvPr/>
          </p:nvPicPr>
          <p:blipFill rotWithShape="1">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l="22000" t="12201" r="19201" b="13600"/>
            <a:stretch/>
          </p:blipFill>
          <p:spPr>
            <a:xfrm>
              <a:off x="8345127" y="5106918"/>
              <a:ext cx="250338" cy="315903"/>
            </a:xfrm>
            <a:prstGeom prst="rect">
              <a:avLst/>
            </a:prstGeom>
          </p:spPr>
        </p:pic>
        <p:pic>
          <p:nvPicPr>
            <p:cNvPr id="65" name="Picture 64">
              <a:extLst>
                <a:ext uri="{FF2B5EF4-FFF2-40B4-BE49-F238E27FC236}">
                  <a16:creationId xmlns:a16="http://schemas.microsoft.com/office/drawing/2014/main" id="{94D21E18-500F-570E-89A2-0ED4CA078938}"/>
                </a:ext>
              </a:extLst>
            </p:cNvPr>
            <p:cNvPicPr>
              <a:picLocks noChangeAspect="1"/>
            </p:cNvPicPr>
            <p:nvPr/>
          </p:nvPicPr>
          <p:blipFill rotWithShape="1">
            <a:blip r:embed="rId13" cstate="print">
              <a:duotone>
                <a:schemeClr val="bg2">
                  <a:shade val="45000"/>
                  <a:satMod val="135000"/>
                </a:schemeClr>
                <a:prstClr val="white"/>
              </a:duotone>
              <a:extLst>
                <a:ext uri="{28A0092B-C50C-407E-A947-70E740481C1C}">
                  <a14:useLocalDpi xmlns:a14="http://schemas.microsoft.com/office/drawing/2010/main" val="0"/>
                </a:ext>
              </a:extLst>
            </a:blip>
            <a:srcRect l="16335" t="16733" r="15339" b="16335"/>
            <a:stretch/>
          </p:blipFill>
          <p:spPr>
            <a:xfrm>
              <a:off x="8300623" y="5496821"/>
              <a:ext cx="331320" cy="324558"/>
            </a:xfrm>
            <a:prstGeom prst="rect">
              <a:avLst/>
            </a:prstGeom>
          </p:spPr>
        </p:pic>
        <p:cxnSp>
          <p:nvCxnSpPr>
            <p:cNvPr id="66" name="Straight Connector 65">
              <a:extLst>
                <a:ext uri="{FF2B5EF4-FFF2-40B4-BE49-F238E27FC236}">
                  <a16:creationId xmlns:a16="http://schemas.microsoft.com/office/drawing/2014/main" id="{5863E385-65F8-A2A8-3307-818D05D044A6}"/>
                </a:ext>
              </a:extLst>
            </p:cNvPr>
            <p:cNvCxnSpPr/>
            <p:nvPr/>
          </p:nvCxnSpPr>
          <p:spPr bwMode="auto">
            <a:xfrm>
              <a:off x="6336954" y="2163412"/>
              <a:ext cx="0" cy="214045"/>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67" name="Straight Connector 66">
              <a:extLst>
                <a:ext uri="{FF2B5EF4-FFF2-40B4-BE49-F238E27FC236}">
                  <a16:creationId xmlns:a16="http://schemas.microsoft.com/office/drawing/2014/main" id="{3B2A165D-086B-CC12-15F6-622DF78EF771}"/>
                </a:ext>
              </a:extLst>
            </p:cNvPr>
            <p:cNvCxnSpPr>
              <a:endCxn id="72" idx="1"/>
            </p:cNvCxnSpPr>
            <p:nvPr/>
          </p:nvCxnSpPr>
          <p:spPr bwMode="auto">
            <a:xfrm flipH="1">
              <a:off x="10496632" y="2503473"/>
              <a:ext cx="872" cy="166733"/>
            </a:xfrm>
            <a:prstGeom prst="line">
              <a:avLst/>
            </a:prstGeom>
            <a:solidFill>
              <a:schemeClr val="accent1"/>
            </a:solidFill>
            <a:ln w="9525" cap="flat" cmpd="sng" algn="ctr">
              <a:solidFill>
                <a:srgbClr val="686868"/>
              </a:solidFill>
              <a:prstDash val="solid"/>
              <a:round/>
              <a:headEnd type="none" w="med" len="med"/>
              <a:tailEnd type="none" w="med" len="med"/>
            </a:ln>
            <a:effectLst/>
          </p:spPr>
        </p:cxnSp>
        <p:sp>
          <p:nvSpPr>
            <p:cNvPr id="68" name="TextBox 80">
              <a:extLst>
                <a:ext uri="{FF2B5EF4-FFF2-40B4-BE49-F238E27FC236}">
                  <a16:creationId xmlns:a16="http://schemas.microsoft.com/office/drawing/2014/main" id="{80718AD9-1631-4A84-094B-8EBB9CF134A6}"/>
                </a:ext>
              </a:extLst>
            </p:cNvPr>
            <p:cNvSpPr txBox="1"/>
            <p:nvPr/>
          </p:nvSpPr>
          <p:spPr>
            <a:xfrm>
              <a:off x="11116689" y="3616018"/>
              <a:ext cx="955450" cy="230092"/>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200" dirty="0">
                  <a:solidFill>
                    <a:srgbClr val="000000"/>
                  </a:solidFill>
                  <a:cs typeface="Times New Roman" panose="02020603050405020304" pitchFamily="18" charset="0"/>
                </a:rPr>
                <a:t>Superstructure</a:t>
              </a:r>
              <a:endParaRPr lang="de-CH" sz="1200" dirty="0" err="1">
                <a:solidFill>
                  <a:srgbClr val="000000"/>
                </a:solidFill>
                <a:cs typeface="Times New Roman" panose="02020603050405020304" pitchFamily="18" charset="0"/>
              </a:endParaRPr>
            </a:p>
          </p:txBody>
        </p:sp>
        <p:sp>
          <p:nvSpPr>
            <p:cNvPr id="71" name="Right Brace 70">
              <a:extLst>
                <a:ext uri="{FF2B5EF4-FFF2-40B4-BE49-F238E27FC236}">
                  <a16:creationId xmlns:a16="http://schemas.microsoft.com/office/drawing/2014/main" id="{5C63037A-697C-5F5C-BD73-F3C40C1E4435}"/>
                </a:ext>
              </a:extLst>
            </p:cNvPr>
            <p:cNvSpPr/>
            <p:nvPr/>
          </p:nvSpPr>
          <p:spPr bwMode="auto">
            <a:xfrm rot="5400000">
              <a:off x="10337282" y="4491879"/>
              <a:ext cx="278509" cy="956429"/>
            </a:xfrm>
            <a:prstGeom prst="rightBrace">
              <a:avLst>
                <a:gd name="adj1" fmla="val 25398"/>
                <a:gd name="adj2" fmla="val 47736"/>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72" name="Right Brace 71">
              <a:extLst>
                <a:ext uri="{FF2B5EF4-FFF2-40B4-BE49-F238E27FC236}">
                  <a16:creationId xmlns:a16="http://schemas.microsoft.com/office/drawing/2014/main" id="{A11F4A4A-BF55-9A1B-8C8E-2201121A73DF}"/>
                </a:ext>
              </a:extLst>
            </p:cNvPr>
            <p:cNvSpPr/>
            <p:nvPr/>
          </p:nvSpPr>
          <p:spPr bwMode="auto">
            <a:xfrm rot="16200000">
              <a:off x="10337283" y="2331245"/>
              <a:ext cx="278509" cy="956429"/>
            </a:xfrm>
            <a:prstGeom prst="rightBrace">
              <a:avLst>
                <a:gd name="adj1" fmla="val 25398"/>
                <a:gd name="adj2" fmla="val 52101"/>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73" name="Picture 72">
              <a:extLst>
                <a:ext uri="{FF2B5EF4-FFF2-40B4-BE49-F238E27FC236}">
                  <a16:creationId xmlns:a16="http://schemas.microsoft.com/office/drawing/2014/main" id="{C88CF34D-7610-DA8D-7D69-AB8F2619EAA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320532" y="2998867"/>
              <a:ext cx="492442" cy="492442"/>
            </a:xfrm>
            <a:prstGeom prst="rect">
              <a:avLst/>
            </a:prstGeom>
          </p:spPr>
        </p:pic>
        <p:cxnSp>
          <p:nvCxnSpPr>
            <p:cNvPr id="74" name="Straight Connector 73">
              <a:extLst>
                <a:ext uri="{FF2B5EF4-FFF2-40B4-BE49-F238E27FC236}">
                  <a16:creationId xmlns:a16="http://schemas.microsoft.com/office/drawing/2014/main" id="{100CA814-A480-7810-F618-0A5F7FB51832}"/>
                </a:ext>
              </a:extLst>
            </p:cNvPr>
            <p:cNvCxnSpPr/>
            <p:nvPr/>
          </p:nvCxnSpPr>
          <p:spPr bwMode="auto">
            <a:xfrm>
              <a:off x="11485118" y="2667104"/>
              <a:ext cx="0" cy="35274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9A5ED356-6B32-7EC8-2C55-D3043AF25248}"/>
                </a:ext>
              </a:extLst>
            </p:cNvPr>
            <p:cNvCxnSpPr>
              <a:cxnSpLocks/>
              <a:stCxn id="107" idx="3"/>
              <a:endCxn id="73" idx="1"/>
            </p:cNvCxnSpPr>
            <p:nvPr/>
          </p:nvCxnSpPr>
          <p:spPr bwMode="auto">
            <a:xfrm>
              <a:off x="10834528" y="3240414"/>
              <a:ext cx="486004" cy="4674"/>
            </a:xfrm>
            <a:prstGeom prst="line">
              <a:avLst/>
            </a:prstGeom>
            <a:solidFill>
              <a:schemeClr val="accent1"/>
            </a:solidFill>
            <a:ln w="9525" cap="flat" cmpd="sng" algn="ctr">
              <a:solidFill>
                <a:srgbClr val="686868"/>
              </a:solidFill>
              <a:prstDash val="solid"/>
              <a:round/>
              <a:headEnd type="none" w="med" len="med"/>
              <a:tailEnd type="none" w="med" len="med"/>
            </a:ln>
            <a:effectLst/>
          </p:spPr>
        </p:cxnSp>
        <p:sp>
          <p:nvSpPr>
            <p:cNvPr id="76" name="Oval 75">
              <a:extLst>
                <a:ext uri="{FF2B5EF4-FFF2-40B4-BE49-F238E27FC236}">
                  <a16:creationId xmlns:a16="http://schemas.microsoft.com/office/drawing/2014/main" id="{ECB9AD79-09BF-4E00-F086-955F78D9A5A3}"/>
                </a:ext>
              </a:extLst>
            </p:cNvPr>
            <p:cNvSpPr/>
            <p:nvPr/>
          </p:nvSpPr>
          <p:spPr>
            <a:xfrm>
              <a:off x="4356223" y="1791021"/>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1</a:t>
              </a:r>
              <a:endParaRPr lang="de-CH" dirty="0">
                <a:solidFill>
                  <a:schemeClr val="bg1">
                    <a:lumMod val="65000"/>
                  </a:schemeClr>
                </a:solidFill>
              </a:endParaRPr>
            </a:p>
          </p:txBody>
        </p:sp>
        <p:sp>
          <p:nvSpPr>
            <p:cNvPr id="77" name="Oval 76">
              <a:extLst>
                <a:ext uri="{FF2B5EF4-FFF2-40B4-BE49-F238E27FC236}">
                  <a16:creationId xmlns:a16="http://schemas.microsoft.com/office/drawing/2014/main" id="{F05F45C5-CF83-B000-8D87-DDC1A6CBCA4C}"/>
                </a:ext>
              </a:extLst>
            </p:cNvPr>
            <p:cNvSpPr/>
            <p:nvPr/>
          </p:nvSpPr>
          <p:spPr>
            <a:xfrm>
              <a:off x="5611156" y="2136075"/>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2</a:t>
              </a:r>
              <a:endParaRPr lang="de-CH" dirty="0">
                <a:solidFill>
                  <a:schemeClr val="bg1">
                    <a:lumMod val="65000"/>
                  </a:schemeClr>
                </a:solidFill>
              </a:endParaRPr>
            </a:p>
          </p:txBody>
        </p:sp>
        <p:sp>
          <p:nvSpPr>
            <p:cNvPr id="78" name="Oval 77">
              <a:extLst>
                <a:ext uri="{FF2B5EF4-FFF2-40B4-BE49-F238E27FC236}">
                  <a16:creationId xmlns:a16="http://schemas.microsoft.com/office/drawing/2014/main" id="{07DBE194-E2BC-DA93-D4F9-9F743FBD9F07}"/>
                </a:ext>
              </a:extLst>
            </p:cNvPr>
            <p:cNvSpPr/>
            <p:nvPr/>
          </p:nvSpPr>
          <p:spPr>
            <a:xfrm>
              <a:off x="10294340" y="2224340"/>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3</a:t>
              </a:r>
              <a:endParaRPr lang="de-CH" dirty="0">
                <a:solidFill>
                  <a:schemeClr val="bg1">
                    <a:lumMod val="65000"/>
                  </a:schemeClr>
                </a:solidFill>
              </a:endParaRPr>
            </a:p>
          </p:txBody>
        </p:sp>
        <p:sp>
          <p:nvSpPr>
            <p:cNvPr id="79" name="Oval 78">
              <a:extLst>
                <a:ext uri="{FF2B5EF4-FFF2-40B4-BE49-F238E27FC236}">
                  <a16:creationId xmlns:a16="http://schemas.microsoft.com/office/drawing/2014/main" id="{1D34BF0B-511C-DC71-305D-A210FC03F2C7}"/>
                </a:ext>
              </a:extLst>
            </p:cNvPr>
            <p:cNvSpPr/>
            <p:nvPr/>
          </p:nvSpPr>
          <p:spPr>
            <a:xfrm>
              <a:off x="9533253" y="5346460"/>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4</a:t>
              </a:r>
              <a:endParaRPr lang="de-CH" dirty="0">
                <a:solidFill>
                  <a:schemeClr val="bg1">
                    <a:lumMod val="65000"/>
                  </a:schemeClr>
                </a:solidFill>
              </a:endParaRPr>
            </a:p>
          </p:txBody>
        </p:sp>
        <p:sp>
          <p:nvSpPr>
            <p:cNvPr id="80" name="Oval 79">
              <a:extLst>
                <a:ext uri="{FF2B5EF4-FFF2-40B4-BE49-F238E27FC236}">
                  <a16:creationId xmlns:a16="http://schemas.microsoft.com/office/drawing/2014/main" id="{BCD5B19D-2C66-0785-D358-DFD6900BA17F}"/>
                </a:ext>
              </a:extLst>
            </p:cNvPr>
            <p:cNvSpPr/>
            <p:nvPr/>
          </p:nvSpPr>
          <p:spPr>
            <a:xfrm>
              <a:off x="4354313" y="5346460"/>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5</a:t>
              </a:r>
              <a:endParaRPr lang="de-CH" dirty="0">
                <a:solidFill>
                  <a:schemeClr val="bg1">
                    <a:lumMod val="65000"/>
                  </a:schemeClr>
                </a:solidFill>
              </a:endParaRPr>
            </a:p>
          </p:txBody>
        </p:sp>
        <p:grpSp>
          <p:nvGrpSpPr>
            <p:cNvPr id="4" name="Group 3">
              <a:extLst>
                <a:ext uri="{FF2B5EF4-FFF2-40B4-BE49-F238E27FC236}">
                  <a16:creationId xmlns:a16="http://schemas.microsoft.com/office/drawing/2014/main" id="{C938384C-AEFA-0450-F24A-E4E6F284269F}"/>
                </a:ext>
              </a:extLst>
            </p:cNvPr>
            <p:cNvGrpSpPr/>
            <p:nvPr/>
          </p:nvGrpSpPr>
          <p:grpSpPr>
            <a:xfrm>
              <a:off x="7725774" y="1914683"/>
              <a:ext cx="823959" cy="235097"/>
              <a:chOff x="5580362" y="1366455"/>
              <a:chExt cx="1424233" cy="406371"/>
            </a:xfrm>
          </p:grpSpPr>
          <p:grpSp>
            <p:nvGrpSpPr>
              <p:cNvPr id="5" name="Group 4">
                <a:extLst>
                  <a:ext uri="{FF2B5EF4-FFF2-40B4-BE49-F238E27FC236}">
                    <a16:creationId xmlns:a16="http://schemas.microsoft.com/office/drawing/2014/main" id="{C90658E0-5BD1-8252-E547-F93A1EF4F406}"/>
                  </a:ext>
                </a:extLst>
              </p:cNvPr>
              <p:cNvGrpSpPr/>
              <p:nvPr/>
            </p:nvGrpSpPr>
            <p:grpSpPr>
              <a:xfrm>
                <a:off x="5580362" y="1516396"/>
                <a:ext cx="1260415" cy="256430"/>
                <a:chOff x="3731825" y="1490500"/>
                <a:chExt cx="1795031" cy="365197"/>
              </a:xfrm>
            </p:grpSpPr>
            <p:pic>
              <p:nvPicPr>
                <p:cNvPr id="7" name="Picture 6">
                  <a:extLst>
                    <a:ext uri="{FF2B5EF4-FFF2-40B4-BE49-F238E27FC236}">
                      <a16:creationId xmlns:a16="http://schemas.microsoft.com/office/drawing/2014/main" id="{7B8FC4A9-9E12-7DF1-8DC3-D1C3D2165796}"/>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9" name="Picture 6" descr="ecoinvent">
                  <a:extLst>
                    <a:ext uri="{FF2B5EF4-FFF2-40B4-BE49-F238E27FC236}">
                      <a16:creationId xmlns:a16="http://schemas.microsoft.com/office/drawing/2014/main" id="{9EE5F957-7B52-24CB-21B4-697E6310C82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descr="https://github.com/romainsacchi/premise/raw/master/docs/large.png">
                <a:extLst>
                  <a:ext uri="{FF2B5EF4-FFF2-40B4-BE49-F238E27FC236}">
                    <a16:creationId xmlns:a16="http://schemas.microsoft.com/office/drawing/2014/main" id="{9A159A77-4BA0-CA5F-0E07-DE26A9BCD9B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a:extLst>
                <a:ext uri="{FF2B5EF4-FFF2-40B4-BE49-F238E27FC236}">
                  <a16:creationId xmlns:a16="http://schemas.microsoft.com/office/drawing/2014/main" id="{73B6B8D2-59C5-B379-4497-97B4789AF850}"/>
                </a:ext>
              </a:extLst>
            </p:cNvPr>
            <p:cNvSpPr txBox="1"/>
            <p:nvPr/>
          </p:nvSpPr>
          <p:spPr>
            <a:xfrm>
              <a:off x="7999275" y="1972679"/>
              <a:ext cx="2201290"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No climate policy</a:t>
              </a:r>
              <a:endParaRPr lang="de-CH" sz="1050" dirty="0">
                <a:solidFill>
                  <a:srgbClr val="000000"/>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76BB40D-0C76-6D15-487B-426C467D1878}"/>
                </a:ext>
              </a:extLst>
            </p:cNvPr>
            <p:cNvSpPr txBox="1"/>
            <p:nvPr/>
          </p:nvSpPr>
          <p:spPr>
            <a:xfrm>
              <a:off x="8547891" y="2303622"/>
              <a:ext cx="1180309"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Paris Agreement target</a:t>
              </a:r>
              <a:endParaRPr lang="de-CH" sz="1050" dirty="0">
                <a:solidFill>
                  <a:srgbClr val="000000"/>
                </a:solidFill>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DE7E3AE3-82B1-5111-7FF8-3DDE2443E79E}"/>
                </a:ext>
              </a:extLst>
            </p:cNvPr>
            <p:cNvSpPr txBox="1"/>
            <p:nvPr/>
          </p:nvSpPr>
          <p:spPr>
            <a:xfrm>
              <a:off x="8565465" y="2834903"/>
              <a:ext cx="1239032" cy="51452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Nationally-determined contributions</a:t>
              </a:r>
              <a:endParaRPr lang="de-CH" sz="1050" dirty="0">
                <a:solidFill>
                  <a:srgbClr val="000000"/>
                </a:soli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9181A04A-0164-C525-2F0B-37DAACFC08E9}"/>
                </a:ext>
              </a:extLst>
            </p:cNvPr>
            <p:cNvSpPr txBox="1"/>
            <p:nvPr/>
          </p:nvSpPr>
          <p:spPr>
            <a:xfrm>
              <a:off x="8573291" y="3310054"/>
              <a:ext cx="1258602"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Push for biofuels</a:t>
              </a:r>
              <a:endParaRPr lang="de-CH" sz="1050" dirty="0">
                <a:solidFill>
                  <a:srgbClr val="000000"/>
                </a:solidFill>
                <a:latin typeface="Calibri" panose="020F0502020204030204" pitchFamily="34" charset="0"/>
                <a:cs typeface="Calibri" panose="020F0502020204030204" pitchFamily="34" charset="0"/>
              </a:endParaRPr>
            </a:p>
          </p:txBody>
        </p:sp>
        <p:grpSp>
          <p:nvGrpSpPr>
            <p:cNvPr id="41" name="Group 40">
              <a:extLst>
                <a:ext uri="{FF2B5EF4-FFF2-40B4-BE49-F238E27FC236}">
                  <a16:creationId xmlns:a16="http://schemas.microsoft.com/office/drawing/2014/main" id="{9D4EC7BD-6414-56CE-7533-3266C2CA8DE2}"/>
                </a:ext>
              </a:extLst>
            </p:cNvPr>
            <p:cNvGrpSpPr/>
            <p:nvPr/>
          </p:nvGrpSpPr>
          <p:grpSpPr>
            <a:xfrm>
              <a:off x="7725774" y="2334318"/>
              <a:ext cx="823959" cy="235097"/>
              <a:chOff x="5580362" y="1366455"/>
              <a:chExt cx="1424233" cy="406371"/>
            </a:xfrm>
          </p:grpSpPr>
          <p:grpSp>
            <p:nvGrpSpPr>
              <p:cNvPr id="42" name="Group 41">
                <a:extLst>
                  <a:ext uri="{FF2B5EF4-FFF2-40B4-BE49-F238E27FC236}">
                    <a16:creationId xmlns:a16="http://schemas.microsoft.com/office/drawing/2014/main" id="{18B60A7C-DEAC-6721-A1DB-FD71A521E363}"/>
                  </a:ext>
                </a:extLst>
              </p:cNvPr>
              <p:cNvGrpSpPr/>
              <p:nvPr/>
            </p:nvGrpSpPr>
            <p:grpSpPr>
              <a:xfrm>
                <a:off x="5580362" y="1516396"/>
                <a:ext cx="1260415" cy="256430"/>
                <a:chOff x="3731825" y="1490500"/>
                <a:chExt cx="1795031" cy="365197"/>
              </a:xfrm>
            </p:grpSpPr>
            <p:pic>
              <p:nvPicPr>
                <p:cNvPr id="44" name="Picture 43">
                  <a:extLst>
                    <a:ext uri="{FF2B5EF4-FFF2-40B4-BE49-F238E27FC236}">
                      <a16:creationId xmlns:a16="http://schemas.microsoft.com/office/drawing/2014/main" id="{765F5D10-5BD7-E46D-26E8-9A08AD5F8B2F}"/>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45" name="Picture 6" descr="ecoinvent">
                  <a:extLst>
                    <a:ext uri="{FF2B5EF4-FFF2-40B4-BE49-F238E27FC236}">
                      <a16:creationId xmlns:a16="http://schemas.microsoft.com/office/drawing/2014/main" id="{A163271D-81BC-7FA0-8EBC-1ECC894F058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43" name="Picture 42" descr="https://github.com/romainsacchi/premise/raw/master/docs/large.png">
                <a:extLst>
                  <a:ext uri="{FF2B5EF4-FFF2-40B4-BE49-F238E27FC236}">
                    <a16:creationId xmlns:a16="http://schemas.microsoft.com/office/drawing/2014/main" id="{82FED27D-42FB-1302-A367-057B348C2A7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EF14257B-1E65-9A24-C64D-3FE8F4A9B8C8}"/>
                </a:ext>
              </a:extLst>
            </p:cNvPr>
            <p:cNvGrpSpPr/>
            <p:nvPr/>
          </p:nvGrpSpPr>
          <p:grpSpPr>
            <a:xfrm>
              <a:off x="7725774" y="2863855"/>
              <a:ext cx="823959" cy="235097"/>
              <a:chOff x="5580362" y="1366455"/>
              <a:chExt cx="1424233" cy="406371"/>
            </a:xfrm>
          </p:grpSpPr>
          <p:grpSp>
            <p:nvGrpSpPr>
              <p:cNvPr id="47" name="Group 46">
                <a:extLst>
                  <a:ext uri="{FF2B5EF4-FFF2-40B4-BE49-F238E27FC236}">
                    <a16:creationId xmlns:a16="http://schemas.microsoft.com/office/drawing/2014/main" id="{BDDB4622-DED0-9BEF-4365-AFDACED97186}"/>
                  </a:ext>
                </a:extLst>
              </p:cNvPr>
              <p:cNvGrpSpPr/>
              <p:nvPr/>
            </p:nvGrpSpPr>
            <p:grpSpPr>
              <a:xfrm>
                <a:off x="5580362" y="1516396"/>
                <a:ext cx="1260415" cy="256430"/>
                <a:chOff x="3731825" y="1490500"/>
                <a:chExt cx="1795031" cy="365197"/>
              </a:xfrm>
            </p:grpSpPr>
            <p:pic>
              <p:nvPicPr>
                <p:cNvPr id="49" name="Picture 48">
                  <a:extLst>
                    <a:ext uri="{FF2B5EF4-FFF2-40B4-BE49-F238E27FC236}">
                      <a16:creationId xmlns:a16="http://schemas.microsoft.com/office/drawing/2014/main" id="{97DD195C-9FC6-0648-45CE-9D3F0F12972E}"/>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55" name="Picture 6" descr="ecoinvent">
                  <a:extLst>
                    <a:ext uri="{FF2B5EF4-FFF2-40B4-BE49-F238E27FC236}">
                      <a16:creationId xmlns:a16="http://schemas.microsoft.com/office/drawing/2014/main" id="{D3E605C7-FAB2-0583-C59E-3447180C05F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48" name="Picture 47" descr="https://github.com/romainsacchi/premise/raw/master/docs/large.png">
                <a:extLst>
                  <a:ext uri="{FF2B5EF4-FFF2-40B4-BE49-F238E27FC236}">
                    <a16:creationId xmlns:a16="http://schemas.microsoft.com/office/drawing/2014/main" id="{BA9F1650-8E53-B6E1-76B5-00C2115D99C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3" name="Group 62">
              <a:extLst>
                <a:ext uri="{FF2B5EF4-FFF2-40B4-BE49-F238E27FC236}">
                  <a16:creationId xmlns:a16="http://schemas.microsoft.com/office/drawing/2014/main" id="{DFA8DEF3-8148-A4A1-3DB8-468A0EF99AAF}"/>
                </a:ext>
              </a:extLst>
            </p:cNvPr>
            <p:cNvGrpSpPr/>
            <p:nvPr/>
          </p:nvGrpSpPr>
          <p:grpSpPr>
            <a:xfrm>
              <a:off x="7725774" y="3245817"/>
              <a:ext cx="823959" cy="235097"/>
              <a:chOff x="5580362" y="1366455"/>
              <a:chExt cx="1424233" cy="406371"/>
            </a:xfrm>
          </p:grpSpPr>
          <p:grpSp>
            <p:nvGrpSpPr>
              <p:cNvPr id="64" name="Group 63">
                <a:extLst>
                  <a:ext uri="{FF2B5EF4-FFF2-40B4-BE49-F238E27FC236}">
                    <a16:creationId xmlns:a16="http://schemas.microsoft.com/office/drawing/2014/main" id="{C57CAF5B-F961-CD41-33BB-2D3D5A7DB892}"/>
                  </a:ext>
                </a:extLst>
              </p:cNvPr>
              <p:cNvGrpSpPr/>
              <p:nvPr/>
            </p:nvGrpSpPr>
            <p:grpSpPr>
              <a:xfrm>
                <a:off x="5580362" y="1516396"/>
                <a:ext cx="1260415" cy="256430"/>
                <a:chOff x="3731825" y="1490500"/>
                <a:chExt cx="1795031" cy="365197"/>
              </a:xfrm>
            </p:grpSpPr>
            <p:pic>
              <p:nvPicPr>
                <p:cNvPr id="88" name="Picture 87">
                  <a:extLst>
                    <a:ext uri="{FF2B5EF4-FFF2-40B4-BE49-F238E27FC236}">
                      <a16:creationId xmlns:a16="http://schemas.microsoft.com/office/drawing/2014/main" id="{A0422699-EA67-EFEC-CFF1-98C84524294A}"/>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89" name="Picture 6" descr="ecoinvent">
                  <a:extLst>
                    <a:ext uri="{FF2B5EF4-FFF2-40B4-BE49-F238E27FC236}">
                      <a16:creationId xmlns:a16="http://schemas.microsoft.com/office/drawing/2014/main" id="{9C363114-38BC-3DB1-7944-D50538348FF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87" name="Picture 86" descr="https://github.com/romainsacchi/premise/raw/master/docs/large.png">
                <a:extLst>
                  <a:ext uri="{FF2B5EF4-FFF2-40B4-BE49-F238E27FC236}">
                    <a16:creationId xmlns:a16="http://schemas.microsoft.com/office/drawing/2014/main" id="{7088FAA3-12A3-6F61-8557-3F70953DF66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a:extLst>
                <a:ext uri="{FF2B5EF4-FFF2-40B4-BE49-F238E27FC236}">
                  <a16:creationId xmlns:a16="http://schemas.microsoft.com/office/drawing/2014/main" id="{5F6FE599-F3B7-1B6C-F8F9-5F494382DEBB}"/>
                </a:ext>
              </a:extLst>
            </p:cNvPr>
            <p:cNvGrpSpPr/>
            <p:nvPr/>
          </p:nvGrpSpPr>
          <p:grpSpPr>
            <a:xfrm>
              <a:off x="5401446" y="1517067"/>
              <a:ext cx="1688699" cy="343564"/>
              <a:chOff x="3731825" y="1490500"/>
              <a:chExt cx="1795031" cy="365197"/>
            </a:xfrm>
          </p:grpSpPr>
          <p:pic>
            <p:nvPicPr>
              <p:cNvPr id="93" name="Picture 92">
                <a:extLst>
                  <a:ext uri="{FF2B5EF4-FFF2-40B4-BE49-F238E27FC236}">
                    <a16:creationId xmlns:a16="http://schemas.microsoft.com/office/drawing/2014/main" id="{90B94C31-C869-83FA-D412-BE902D725FD6}"/>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94" name="Picture 6" descr="ecoinvent">
                <a:extLst>
                  <a:ext uri="{FF2B5EF4-FFF2-40B4-BE49-F238E27FC236}">
                    <a16:creationId xmlns:a16="http://schemas.microsoft.com/office/drawing/2014/main" id="{EEC791AF-70ED-3FC0-8955-56F7BDF8FC8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96" name="Picture 95">
              <a:extLst>
                <a:ext uri="{FF2B5EF4-FFF2-40B4-BE49-F238E27FC236}">
                  <a16:creationId xmlns:a16="http://schemas.microsoft.com/office/drawing/2014/main" id="{80695E45-EC64-3D37-423B-B2544832A271}"/>
                </a:ext>
              </a:extLst>
            </p:cNvPr>
            <p:cNvPicPr>
              <a:picLocks noChangeAspect="1"/>
            </p:cNvPicPr>
            <p:nvPr/>
          </p:nvPicPr>
          <p:blipFill rotWithShape="1">
            <a:blip r:embed="rId17" cstate="print">
              <a:lum bright="70000" contrast="-70000"/>
              <a:extLst>
                <a:ext uri="{28A0092B-C50C-407E-A947-70E740481C1C}">
                  <a14:useLocalDpi xmlns:a14="http://schemas.microsoft.com/office/drawing/2010/main" val="0"/>
                </a:ext>
              </a:extLst>
            </a:blip>
            <a:srcRect l="20600" t="16401" r="20601" b="17801"/>
            <a:stretch/>
          </p:blipFill>
          <p:spPr>
            <a:xfrm>
              <a:off x="6786725" y="3410481"/>
              <a:ext cx="427338" cy="478211"/>
            </a:xfrm>
            <a:prstGeom prst="rect">
              <a:avLst/>
            </a:prstGeom>
          </p:spPr>
        </p:pic>
        <p:pic>
          <p:nvPicPr>
            <p:cNvPr id="97" name="Picture 96">
              <a:extLst>
                <a:ext uri="{FF2B5EF4-FFF2-40B4-BE49-F238E27FC236}">
                  <a16:creationId xmlns:a16="http://schemas.microsoft.com/office/drawing/2014/main" id="{FBCD16E0-1C05-8286-122E-7276B2BC53F0}"/>
                </a:ext>
              </a:extLst>
            </p:cNvPr>
            <p:cNvPicPr>
              <a:picLocks noChangeAspect="1"/>
            </p:cNvPicPr>
            <p:nvPr/>
          </p:nvPicPr>
          <p:blipFill rotWithShape="1">
            <a:blip r:embed="rId17" cstate="print">
              <a:duotone>
                <a:schemeClr val="bg2">
                  <a:shade val="45000"/>
                  <a:satMod val="135000"/>
                </a:schemeClr>
                <a:prstClr val="white"/>
              </a:duotone>
              <a:extLst>
                <a:ext uri="{28A0092B-C50C-407E-A947-70E740481C1C}">
                  <a14:useLocalDpi xmlns:a14="http://schemas.microsoft.com/office/drawing/2010/main" val="0"/>
                </a:ext>
              </a:extLst>
            </a:blip>
            <a:srcRect l="20600" t="16401" r="20601" b="17801"/>
            <a:stretch/>
          </p:blipFill>
          <p:spPr>
            <a:xfrm>
              <a:off x="6641197" y="3499700"/>
              <a:ext cx="427338" cy="478211"/>
            </a:xfrm>
            <a:prstGeom prst="rect">
              <a:avLst/>
            </a:prstGeom>
          </p:spPr>
        </p:pic>
        <p:grpSp>
          <p:nvGrpSpPr>
            <p:cNvPr id="98" name="Group 97">
              <a:extLst>
                <a:ext uri="{FF2B5EF4-FFF2-40B4-BE49-F238E27FC236}">
                  <a16:creationId xmlns:a16="http://schemas.microsoft.com/office/drawing/2014/main" id="{0E82DEC9-D563-6A6D-A10E-B6FC6F01DE52}"/>
                </a:ext>
              </a:extLst>
            </p:cNvPr>
            <p:cNvGrpSpPr/>
            <p:nvPr/>
          </p:nvGrpSpPr>
          <p:grpSpPr>
            <a:xfrm>
              <a:off x="6524653" y="3632632"/>
              <a:ext cx="427338" cy="478211"/>
              <a:chOff x="4011807" y="2525610"/>
              <a:chExt cx="381050" cy="426413"/>
            </a:xfrm>
          </p:grpSpPr>
          <p:sp>
            <p:nvSpPr>
              <p:cNvPr id="99" name="Rectangle 98">
                <a:extLst>
                  <a:ext uri="{FF2B5EF4-FFF2-40B4-BE49-F238E27FC236}">
                    <a16:creationId xmlns:a16="http://schemas.microsoft.com/office/drawing/2014/main" id="{01669046-D06B-74FB-2830-CC88829D266A}"/>
                  </a:ext>
                </a:extLst>
              </p:cNvPr>
              <p:cNvSpPr/>
              <p:nvPr/>
            </p:nvSpPr>
            <p:spPr bwMode="auto">
              <a:xfrm>
                <a:off x="4053881" y="2545640"/>
                <a:ext cx="318459" cy="395470"/>
              </a:xfrm>
              <a:prstGeom prst="rect">
                <a:avLst/>
              </a:prstGeom>
              <a:solidFill>
                <a:schemeClr val="bg1"/>
              </a:solidFill>
              <a:ln w="9525" cap="flat" cmpd="sng" algn="ctr">
                <a:solidFill>
                  <a:srgbClr val="E5E5E5"/>
                </a:solidFill>
                <a:prstDash val="solid"/>
                <a:round/>
                <a:headEnd type="none" w="med" len="med"/>
                <a:tailEnd type="none" w="med" len="med"/>
              </a:ln>
              <a:effectLst/>
            </p:spPr>
            <p:txBody>
              <a:bodyPr vert="horz" wrap="square" lIns="162160" tIns="81080" rIns="162160" bIns="8108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1619" eaLnBrk="0" fontAlgn="base" hangingPunct="0">
                  <a:spcBef>
                    <a:spcPct val="0"/>
                  </a:spcBef>
                  <a:spcAft>
                    <a:spcPct val="0"/>
                  </a:spcAft>
                </a:pPr>
                <a:endParaRPr lang="de-CH" sz="4256">
                  <a:latin typeface="Calibri" panose="020F0502020204030204" pitchFamily="34" charset="0"/>
                  <a:cs typeface="Calibri" panose="020F0502020204030204" pitchFamily="34" charset="0"/>
                </a:endParaRPr>
              </a:p>
            </p:txBody>
          </p:sp>
          <p:pic>
            <p:nvPicPr>
              <p:cNvPr id="100" name="Picture 99">
                <a:extLst>
                  <a:ext uri="{FF2B5EF4-FFF2-40B4-BE49-F238E27FC236}">
                    <a16:creationId xmlns:a16="http://schemas.microsoft.com/office/drawing/2014/main" id="{4B63FC81-74BE-5C73-8D30-7F6511255991}"/>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0600" t="16401" r="20601" b="17801"/>
              <a:stretch/>
            </p:blipFill>
            <p:spPr>
              <a:xfrm>
                <a:off x="4011807" y="2525610"/>
                <a:ext cx="381050" cy="426413"/>
              </a:xfrm>
              <a:prstGeom prst="rect">
                <a:avLst/>
              </a:prstGeom>
            </p:spPr>
          </p:pic>
        </p:grpSp>
        <p:sp>
          <p:nvSpPr>
            <p:cNvPr id="102" name="TextBox 101">
              <a:extLst>
                <a:ext uri="{FF2B5EF4-FFF2-40B4-BE49-F238E27FC236}">
                  <a16:creationId xmlns:a16="http://schemas.microsoft.com/office/drawing/2014/main" id="{940CA492-A3A8-3383-E39D-5611C5D3C14C}"/>
                </a:ext>
              </a:extLst>
            </p:cNvPr>
            <p:cNvSpPr txBox="1"/>
            <p:nvPr/>
          </p:nvSpPr>
          <p:spPr>
            <a:xfrm>
              <a:off x="6119130" y="4191496"/>
              <a:ext cx="1374866" cy="69288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100" dirty="0">
                  <a:solidFill>
                    <a:srgbClr val="000000"/>
                  </a:solidFill>
                  <a:latin typeface="Calibri" panose="020F0502020204030204" pitchFamily="34" charset="0"/>
                  <a:cs typeface="Calibri" panose="020F0502020204030204" pitchFamily="34" charset="0"/>
                </a:rPr>
                <a:t>Additional inventories to represent emerging technologies</a:t>
              </a:r>
              <a:endParaRPr lang="de-CH" sz="1100" dirty="0">
                <a:solidFill>
                  <a:srgbClr val="000000"/>
                </a:solidFill>
                <a:latin typeface="Calibri" panose="020F0502020204030204" pitchFamily="34" charset="0"/>
                <a:cs typeface="Calibri" panose="020F0502020204030204" pitchFamily="34" charset="0"/>
              </a:endParaRPr>
            </a:p>
          </p:txBody>
        </p:sp>
        <p:pic>
          <p:nvPicPr>
            <p:cNvPr id="103" name="Picture 102">
              <a:extLst>
                <a:ext uri="{FF2B5EF4-FFF2-40B4-BE49-F238E27FC236}">
                  <a16:creationId xmlns:a16="http://schemas.microsoft.com/office/drawing/2014/main" id="{0C71614B-C845-CFB9-8531-BC49E5885AC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94870" y="3687969"/>
              <a:ext cx="603739" cy="151313"/>
            </a:xfrm>
            <a:prstGeom prst="rect">
              <a:avLst/>
            </a:prstGeom>
          </p:spPr>
        </p:pic>
        <p:pic>
          <p:nvPicPr>
            <p:cNvPr id="104" name="Picture 103">
              <a:extLst>
                <a:ext uri="{FF2B5EF4-FFF2-40B4-BE49-F238E27FC236}">
                  <a16:creationId xmlns:a16="http://schemas.microsoft.com/office/drawing/2014/main" id="{8C6ACCCF-AFFE-CE24-11B9-D1FF9165E561}"/>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035985" y="4649209"/>
              <a:ext cx="918661" cy="272010"/>
            </a:xfrm>
            <a:prstGeom prst="rect">
              <a:avLst/>
            </a:prstGeom>
          </p:spPr>
        </p:pic>
        <p:pic>
          <p:nvPicPr>
            <p:cNvPr id="106" name="Picture 2" descr="openLCA - YouTube">
              <a:extLst>
                <a:ext uri="{FF2B5EF4-FFF2-40B4-BE49-F238E27FC236}">
                  <a16:creationId xmlns:a16="http://schemas.microsoft.com/office/drawing/2014/main" id="{149630E2-2DCF-9B06-BA35-8DCD774D8035}"/>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90134" y="3972519"/>
              <a:ext cx="599564" cy="599564"/>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8" descr="Cauldron Solutions">
              <a:extLst>
                <a:ext uri="{FF2B5EF4-FFF2-40B4-BE49-F238E27FC236}">
                  <a16:creationId xmlns:a16="http://schemas.microsoft.com/office/drawing/2014/main" id="{1CE94479-8A74-758F-87F0-4E5B9264A5E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080829" y="2863564"/>
              <a:ext cx="753699" cy="753699"/>
            </a:xfrm>
            <a:prstGeom prst="rect">
              <a:avLst/>
            </a:prstGeom>
            <a:noFill/>
            <a:extLst>
              <a:ext uri="{909E8E84-426E-40DD-AFC4-6F175D3DCCD1}">
                <a14:hiddenFill xmlns:a14="http://schemas.microsoft.com/office/drawing/2010/main">
                  <a:solidFill>
                    <a:srgbClr val="FFFFFF"/>
                  </a:solidFill>
                </a14:hiddenFill>
              </a:ext>
            </a:extLst>
          </p:spPr>
        </p:pic>
        <p:sp>
          <p:nvSpPr>
            <p:cNvPr id="120" name="TextBox 119">
              <a:extLst>
                <a:ext uri="{FF2B5EF4-FFF2-40B4-BE49-F238E27FC236}">
                  <a16:creationId xmlns:a16="http://schemas.microsoft.com/office/drawing/2014/main" id="{3992E0AC-6617-B311-C7BE-D5660CAAAD1D}"/>
                </a:ext>
              </a:extLst>
            </p:cNvPr>
            <p:cNvSpPr txBox="1"/>
            <p:nvPr/>
          </p:nvSpPr>
          <p:spPr>
            <a:xfrm>
              <a:off x="5367651" y="3685596"/>
              <a:ext cx="742283" cy="177148"/>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b="1" dirty="0">
                  <a:solidFill>
                    <a:srgbClr val="969696"/>
                  </a:solidFill>
                  <a:cs typeface="Times New Roman" panose="02020603050405020304" pitchFamily="18" charset="0"/>
                </a:rPr>
                <a:t>Wurst</a:t>
              </a:r>
              <a:endParaRPr lang="de-CH" sz="1000" b="1" dirty="0">
                <a:solidFill>
                  <a:srgbClr val="969696"/>
                </a:solidFill>
                <a:cs typeface="Times New Roman" panose="02020603050405020304" pitchFamily="18" charset="0"/>
              </a:endParaRPr>
            </a:p>
            <a:p>
              <a:pPr algn="ctr" eaLnBrk="1" hangingPunct="1">
                <a:lnSpc>
                  <a:spcPct val="110000"/>
                </a:lnSpc>
                <a:spcBef>
                  <a:spcPct val="0"/>
                </a:spcBef>
                <a:buClr>
                  <a:srgbClr val="000000"/>
                </a:buClr>
              </a:pPr>
              <a:r>
                <a:rPr lang="de-CH" sz="1000" b="1" dirty="0" err="1">
                  <a:solidFill>
                    <a:srgbClr val="969696"/>
                  </a:solidFill>
                  <a:cs typeface="Times New Roman" panose="02020603050405020304" pitchFamily="18" charset="0"/>
                </a:rPr>
                <a:t>Constructive</a:t>
              </a:r>
              <a:r>
                <a:rPr lang="de-CH" sz="1000" b="1" dirty="0">
                  <a:solidFill>
                    <a:srgbClr val="969696"/>
                  </a:solidFill>
                  <a:cs typeface="Times New Roman" panose="02020603050405020304" pitchFamily="18" charset="0"/>
                </a:rPr>
                <a:t> geometries</a:t>
              </a:r>
              <a:endParaRPr lang="en-US" sz="1000" b="1" dirty="0">
                <a:solidFill>
                  <a:srgbClr val="969696"/>
                </a:solidFill>
                <a:cs typeface="Times New Roman" panose="02020603050405020304" pitchFamily="18" charset="0"/>
              </a:endParaRPr>
            </a:p>
          </p:txBody>
        </p:sp>
        <p:cxnSp>
          <p:nvCxnSpPr>
            <p:cNvPr id="121" name="Straight Connector 120">
              <a:extLst>
                <a:ext uri="{FF2B5EF4-FFF2-40B4-BE49-F238E27FC236}">
                  <a16:creationId xmlns:a16="http://schemas.microsoft.com/office/drawing/2014/main" id="{FA10164A-BD23-B638-07DE-DC1D9BB13F73}"/>
                </a:ext>
              </a:extLst>
            </p:cNvPr>
            <p:cNvCxnSpPr/>
            <p:nvPr/>
          </p:nvCxnSpPr>
          <p:spPr bwMode="auto">
            <a:xfrm>
              <a:off x="6201015" y="2973735"/>
              <a:ext cx="0" cy="214045"/>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2417ED25-D83A-FF10-955E-0BE4CA710AB0}"/>
                </a:ext>
              </a:extLst>
            </p:cNvPr>
            <p:cNvCxnSpPr>
              <a:cxnSpLocks/>
            </p:cNvCxnSpPr>
            <p:nvPr/>
          </p:nvCxnSpPr>
          <p:spPr bwMode="auto">
            <a:xfrm flipH="1">
              <a:off x="5738403" y="3186040"/>
              <a:ext cx="464619" cy="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3AEB7D4D-DD2E-1D22-6B6A-66F232405400}"/>
                </a:ext>
              </a:extLst>
            </p:cNvPr>
            <p:cNvCxnSpPr>
              <a:cxnSpLocks/>
            </p:cNvCxnSpPr>
            <p:nvPr/>
          </p:nvCxnSpPr>
          <p:spPr bwMode="auto">
            <a:xfrm>
              <a:off x="5738879" y="3187780"/>
              <a:ext cx="0" cy="444852"/>
            </a:xfrm>
            <a:prstGeom prst="line">
              <a:avLst/>
            </a:prstGeom>
            <a:solidFill>
              <a:schemeClr val="accent1"/>
            </a:solidFill>
            <a:ln w="9525" cap="flat" cmpd="sng" algn="ctr">
              <a:solidFill>
                <a:srgbClr val="686868"/>
              </a:solidFill>
              <a:prstDash val="solid"/>
              <a:round/>
              <a:headEnd type="none" w="med" len="med"/>
              <a:tailEnd type="none" w="med" len="med"/>
            </a:ln>
            <a:effectLst/>
          </p:spPr>
        </p:cxnSp>
      </p:grpSp>
    </p:spTree>
    <p:extLst>
      <p:ext uri="{BB962C8B-B14F-4D97-AF65-F5344CB8AC3E}">
        <p14:creationId xmlns:p14="http://schemas.microsoft.com/office/powerpoint/2010/main" val="404862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6FF510-B021-909D-1788-5171CA772505}"/>
              </a:ext>
            </a:extLst>
          </p:cNvPr>
          <p:cNvSpPr>
            <a:spLocks noGrp="1"/>
          </p:cNvSpPr>
          <p:nvPr>
            <p:ph type="sldNum" sz="quarter" idx="19"/>
          </p:nvPr>
        </p:nvSpPr>
        <p:spPr/>
        <p:txBody>
          <a:bodyPr/>
          <a:lstStyle/>
          <a:p>
            <a:fld id="{28A3D32B-9EE4-634E-8394-5B7C42BAEC12}" type="slidenum">
              <a:rPr lang="en-US" smtClean="0"/>
              <a:t>19</a:t>
            </a:fld>
            <a:endParaRPr lang="en-US"/>
          </a:p>
        </p:txBody>
      </p:sp>
      <p:sp>
        <p:nvSpPr>
          <p:cNvPr id="4" name="object 2">
            <a:extLst>
              <a:ext uri="{FF2B5EF4-FFF2-40B4-BE49-F238E27FC236}">
                <a16:creationId xmlns:a16="http://schemas.microsoft.com/office/drawing/2014/main" id="{D58BE7D3-B180-39D3-57E7-CA49E664F143}"/>
              </a:ext>
            </a:extLst>
          </p:cNvPr>
          <p:cNvSpPr txBox="1">
            <a:spLocks noGrp="1"/>
          </p:cNvSpPr>
          <p:nvPr>
            <p:ph type="title"/>
          </p:nvPr>
        </p:nvSpPr>
        <p:spPr>
          <a:xfrm>
            <a:off x="316456" y="332316"/>
            <a:ext cx="11510008" cy="417178"/>
          </a:xfrm>
          <a:prstGeom prst="rect">
            <a:avLst/>
          </a:prstGeom>
        </p:spPr>
        <p:txBody>
          <a:bodyPr vert="horz" wrap="square" lIns="0" tIns="16903" rIns="0" bIns="0" rtlCol="0" anchor="ctr" anchorCtr="0">
            <a:spAutoFit/>
          </a:bodyPr>
          <a:lstStyle/>
          <a:p>
            <a:pPr marL="16905">
              <a:spcBef>
                <a:spcPts val="133"/>
              </a:spcBef>
            </a:pPr>
            <a:r>
              <a:rPr lang="en-US" sz="2600" spc="-13" dirty="0"/>
              <a:t>OVERVIEW of open-source</a:t>
            </a:r>
            <a:r>
              <a:rPr sz="2600" spc="-40" dirty="0"/>
              <a:t> </a:t>
            </a:r>
            <a:r>
              <a:rPr sz="2600" dirty="0"/>
              <a:t>tools</a:t>
            </a:r>
            <a:r>
              <a:rPr lang="fr-CH" sz="2600" dirty="0"/>
              <a:t> in the BRIGHTWAY </a:t>
            </a:r>
            <a:r>
              <a:rPr lang="fr-CH" sz="2600" dirty="0" err="1"/>
              <a:t>ecosystem</a:t>
            </a:r>
            <a:endParaRPr sz="2600" dirty="0"/>
          </a:p>
        </p:txBody>
      </p:sp>
      <p:pic>
        <p:nvPicPr>
          <p:cNvPr id="18" name="Picture 17" descr="A diagram of a data flow&#10;&#10;Description automatically generated">
            <a:extLst>
              <a:ext uri="{FF2B5EF4-FFF2-40B4-BE49-F238E27FC236}">
                <a16:creationId xmlns:a16="http://schemas.microsoft.com/office/drawing/2014/main" id="{E1138BA8-C5B4-085D-BA21-15D763011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791" y="817331"/>
            <a:ext cx="7772400" cy="5223338"/>
          </a:xfrm>
          <a:prstGeom prst="rect">
            <a:avLst/>
          </a:prstGeom>
        </p:spPr>
      </p:pic>
      <p:sp>
        <p:nvSpPr>
          <p:cNvPr id="19" name="Rectangle 18">
            <a:extLst>
              <a:ext uri="{FF2B5EF4-FFF2-40B4-BE49-F238E27FC236}">
                <a16:creationId xmlns:a16="http://schemas.microsoft.com/office/drawing/2014/main" id="{36030A52-4C83-3492-8945-73940DF12CC6}"/>
              </a:ext>
            </a:extLst>
          </p:cNvPr>
          <p:cNvSpPr/>
          <p:nvPr/>
        </p:nvSpPr>
        <p:spPr>
          <a:xfrm>
            <a:off x="7206343" y="1959429"/>
            <a:ext cx="1099457" cy="5007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Rectangle 19">
            <a:extLst>
              <a:ext uri="{FF2B5EF4-FFF2-40B4-BE49-F238E27FC236}">
                <a16:creationId xmlns:a16="http://schemas.microsoft.com/office/drawing/2014/main" id="{52D81F07-4770-23FF-98C0-0EA05D946F10}"/>
              </a:ext>
            </a:extLst>
          </p:cNvPr>
          <p:cNvSpPr/>
          <p:nvPr/>
        </p:nvSpPr>
        <p:spPr>
          <a:xfrm>
            <a:off x="4332514" y="5236029"/>
            <a:ext cx="1099457" cy="5007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Rectangle 20">
            <a:extLst>
              <a:ext uri="{FF2B5EF4-FFF2-40B4-BE49-F238E27FC236}">
                <a16:creationId xmlns:a16="http://schemas.microsoft.com/office/drawing/2014/main" id="{C98FC3EA-8EAE-5646-A2BF-502879380AD4}"/>
              </a:ext>
            </a:extLst>
          </p:cNvPr>
          <p:cNvSpPr/>
          <p:nvPr/>
        </p:nvSpPr>
        <p:spPr>
          <a:xfrm>
            <a:off x="7206343" y="5236029"/>
            <a:ext cx="1099457" cy="5007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Rectangle 21">
            <a:extLst>
              <a:ext uri="{FF2B5EF4-FFF2-40B4-BE49-F238E27FC236}">
                <a16:creationId xmlns:a16="http://schemas.microsoft.com/office/drawing/2014/main" id="{A78E4A01-4566-ADCB-FDA4-A32F65C26C43}"/>
              </a:ext>
            </a:extLst>
          </p:cNvPr>
          <p:cNvSpPr/>
          <p:nvPr/>
        </p:nvSpPr>
        <p:spPr>
          <a:xfrm>
            <a:off x="4332514" y="1817915"/>
            <a:ext cx="1099457" cy="4027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574456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8262A-B9C3-4946-A117-D9D5DE1AF5C9}"/>
              </a:ext>
            </a:extLst>
          </p:cNvPr>
          <p:cNvSpPr>
            <a:spLocks noGrp="1"/>
          </p:cNvSpPr>
          <p:nvPr>
            <p:ph type="title"/>
          </p:nvPr>
        </p:nvSpPr>
        <p:spPr/>
        <p:txBody>
          <a:bodyPr>
            <a:normAutofit/>
          </a:bodyPr>
          <a:lstStyle/>
          <a:p>
            <a:r>
              <a:rPr lang="en-US" sz="2600" dirty="0"/>
              <a:t>Talk content</a:t>
            </a:r>
            <a:endParaRPr lang="en-CH" sz="2600" dirty="0"/>
          </a:p>
        </p:txBody>
      </p:sp>
      <p:sp>
        <p:nvSpPr>
          <p:cNvPr id="9" name="Slide Number Placeholder 8">
            <a:extLst>
              <a:ext uri="{FF2B5EF4-FFF2-40B4-BE49-F238E27FC236}">
                <a16:creationId xmlns:a16="http://schemas.microsoft.com/office/drawing/2014/main" id="{D82B0C41-6675-AEA5-2EF3-5F05EE082E26}"/>
              </a:ext>
            </a:extLst>
          </p:cNvPr>
          <p:cNvSpPr>
            <a:spLocks noGrp="1"/>
          </p:cNvSpPr>
          <p:nvPr>
            <p:ph type="sldNum" sz="quarter" idx="19"/>
          </p:nvPr>
        </p:nvSpPr>
        <p:spPr/>
        <p:txBody>
          <a:bodyPr/>
          <a:lstStyle/>
          <a:p>
            <a:fld id="{5EE7099E-8998-4851-915A-4F4831808297}" type="slidenum">
              <a:rPr lang="nl-NL" smtClean="0"/>
              <a:pPr/>
              <a:t>2</a:t>
            </a:fld>
            <a:endParaRPr lang="nl-NL" dirty="0"/>
          </a:p>
        </p:txBody>
      </p:sp>
      <p:sp>
        <p:nvSpPr>
          <p:cNvPr id="3" name="Vertical Text Placeholder 2">
            <a:extLst>
              <a:ext uri="{FF2B5EF4-FFF2-40B4-BE49-F238E27FC236}">
                <a16:creationId xmlns:a16="http://schemas.microsoft.com/office/drawing/2014/main" id="{258856A4-8377-4842-B0B9-1A5D3998F612}"/>
              </a:ext>
            </a:extLst>
          </p:cNvPr>
          <p:cNvSpPr>
            <a:spLocks noGrp="1"/>
          </p:cNvSpPr>
          <p:nvPr>
            <p:ph sz="quarter" idx="20"/>
          </p:nvPr>
        </p:nvSpPr>
        <p:spPr>
          <a:xfrm>
            <a:off x="523017" y="1270000"/>
            <a:ext cx="11510007" cy="4699000"/>
          </a:xfrm>
        </p:spPr>
        <p:txBody>
          <a:bodyPr>
            <a:normAutofit/>
          </a:bodyPr>
          <a:lstStyle/>
          <a:p>
            <a:pPr marL="457200" indent="-457200">
              <a:buFont typeface="Arial" panose="020B0604020202020204" pitchFamily="34" charset="0"/>
              <a:buChar char="•"/>
            </a:pPr>
            <a:r>
              <a:rPr lang="en-US" sz="2799" dirty="0"/>
              <a:t>Definition of scenarios</a:t>
            </a:r>
          </a:p>
          <a:p>
            <a:pPr marL="457200" indent="-457200">
              <a:buFont typeface="Arial" panose="020B0604020202020204" pitchFamily="34" charset="0"/>
              <a:buChar char="•"/>
            </a:pPr>
            <a:r>
              <a:rPr lang="en-US" sz="2799" dirty="0"/>
              <a:t>Foreground vs. background scenarios</a:t>
            </a:r>
          </a:p>
          <a:p>
            <a:pPr marL="457200" indent="-457200">
              <a:buFont typeface="Arial" panose="020B0604020202020204" pitchFamily="34" charset="0"/>
              <a:buChar char="•"/>
            </a:pPr>
            <a:r>
              <a:rPr lang="en-US" sz="2799" dirty="0"/>
              <a:t>Integrated Assessment Models</a:t>
            </a:r>
          </a:p>
          <a:p>
            <a:pPr marL="457200" indent="-457200">
              <a:buFont typeface="Arial" panose="020B0604020202020204" pitchFamily="34" charset="0"/>
              <a:buChar char="•"/>
            </a:pPr>
            <a:r>
              <a:rPr lang="en-US" sz="2799" dirty="0"/>
              <a:t>PREMISE workflow and open-source tools</a:t>
            </a:r>
          </a:p>
          <a:p>
            <a:pPr marL="457200" indent="-457200">
              <a:buFont typeface="Arial" panose="020B0604020202020204" pitchFamily="34" charset="0"/>
              <a:buChar char="•"/>
            </a:pPr>
            <a:r>
              <a:rPr lang="en-US" sz="2799" dirty="0"/>
              <a:t>Effects of temporally-adjust inventories</a:t>
            </a:r>
          </a:p>
          <a:p>
            <a:pPr marL="457200" indent="-457200">
              <a:buFont typeface="Arial" panose="020B0604020202020204" pitchFamily="34" charset="0"/>
              <a:buChar char="•"/>
            </a:pPr>
            <a:r>
              <a:rPr lang="en-US" sz="2799" dirty="0"/>
              <a:t>Study cases using temporally-adjusted background LCA</a:t>
            </a:r>
          </a:p>
          <a:p>
            <a:pPr marL="457200" indent="-457200">
              <a:buFont typeface="Arial" panose="020B0604020202020204" pitchFamily="34" charset="0"/>
              <a:buChar char="•"/>
            </a:pPr>
            <a:r>
              <a:rPr lang="en-US" sz="2799" dirty="0"/>
              <a:t>Upcoming developments</a:t>
            </a:r>
          </a:p>
          <a:p>
            <a:pPr marL="457200" indent="-457200">
              <a:buFont typeface="Arial" panose="020B0604020202020204" pitchFamily="34" charset="0"/>
              <a:buChar char="•"/>
            </a:pPr>
            <a:r>
              <a:rPr lang="en-US" sz="2799" dirty="0"/>
              <a:t>System-wide prospective LCA</a:t>
            </a:r>
          </a:p>
          <a:p>
            <a:pPr marL="457200" indent="-457200">
              <a:buFont typeface="Arial" panose="020B0604020202020204" pitchFamily="34" charset="0"/>
              <a:buChar char="•"/>
            </a:pPr>
            <a:endParaRPr lang="en-US" sz="2799" dirty="0"/>
          </a:p>
        </p:txBody>
      </p:sp>
    </p:spTree>
    <p:extLst>
      <p:ext uri="{BB962C8B-B14F-4D97-AF65-F5344CB8AC3E}">
        <p14:creationId xmlns:p14="http://schemas.microsoft.com/office/powerpoint/2010/main" val="3654606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342" y="332316"/>
            <a:ext cx="11510008" cy="417178"/>
          </a:xfrm>
          <a:prstGeom prst="rect">
            <a:avLst/>
          </a:prstGeom>
        </p:spPr>
        <p:txBody>
          <a:bodyPr vert="horz" wrap="square" lIns="0" tIns="16903" rIns="0" bIns="0" rtlCol="0" anchor="ctr" anchorCtr="0">
            <a:spAutoFit/>
          </a:bodyPr>
          <a:lstStyle/>
          <a:p>
            <a:pPr marL="16905">
              <a:spcBef>
                <a:spcPts val="133"/>
              </a:spcBef>
            </a:pPr>
            <a:r>
              <a:rPr sz="2600" spc="-7" dirty="0"/>
              <a:t>What </a:t>
            </a:r>
            <a:r>
              <a:rPr sz="2600" spc="-13" dirty="0"/>
              <a:t>does </a:t>
            </a:r>
            <a:r>
              <a:rPr sz="2600" spc="-7" dirty="0"/>
              <a:t>premise</a:t>
            </a:r>
            <a:r>
              <a:rPr sz="2600" spc="-67" dirty="0"/>
              <a:t> </a:t>
            </a:r>
            <a:r>
              <a:rPr sz="2600" spc="-13" dirty="0"/>
              <a:t>do?</a:t>
            </a:r>
          </a:p>
        </p:txBody>
      </p:sp>
      <p:sp>
        <p:nvSpPr>
          <p:cNvPr id="40" name="Slide Number Placeholder 39">
            <a:extLst>
              <a:ext uri="{FF2B5EF4-FFF2-40B4-BE49-F238E27FC236}">
                <a16:creationId xmlns:a16="http://schemas.microsoft.com/office/drawing/2014/main" id="{634DA7CF-A03F-6C4D-3869-4CCA8FD1860D}"/>
              </a:ext>
            </a:extLst>
          </p:cNvPr>
          <p:cNvSpPr>
            <a:spLocks noGrp="1"/>
          </p:cNvSpPr>
          <p:nvPr>
            <p:ph type="sldNum" sz="quarter" idx="19"/>
          </p:nvPr>
        </p:nvSpPr>
        <p:spPr/>
        <p:txBody>
          <a:bodyPr/>
          <a:lstStyle/>
          <a:p>
            <a:fld id="{5EE7099E-8998-4851-915A-4F4831808297}" type="slidenum">
              <a:rPr lang="nl-NL" smtClean="0"/>
              <a:pPr/>
              <a:t>20</a:t>
            </a:fld>
            <a:endParaRPr lang="nl-NL" dirty="0"/>
          </a:p>
        </p:txBody>
      </p:sp>
      <p:sp>
        <p:nvSpPr>
          <p:cNvPr id="3" name="object 3"/>
          <p:cNvSpPr/>
          <p:nvPr/>
        </p:nvSpPr>
        <p:spPr>
          <a:xfrm>
            <a:off x="1759298" y="1382844"/>
            <a:ext cx="736080" cy="738318"/>
          </a:xfrm>
          <a:prstGeom prst="rect">
            <a:avLst/>
          </a:prstGeom>
          <a:blipFill>
            <a:blip r:embed="rId2" cstate="print"/>
            <a:stretch>
              <a:fillRect/>
            </a:stretch>
          </a:blipFill>
        </p:spPr>
        <p:txBody>
          <a:bodyPr wrap="square" lIns="0" tIns="0" rIns="0" bIns="0" rtlCol="0"/>
          <a:lstStyle/>
          <a:p>
            <a:endParaRPr sz="2396"/>
          </a:p>
        </p:txBody>
      </p:sp>
      <p:sp>
        <p:nvSpPr>
          <p:cNvPr id="4" name="object 4"/>
          <p:cNvSpPr/>
          <p:nvPr/>
        </p:nvSpPr>
        <p:spPr>
          <a:xfrm>
            <a:off x="4536171" y="3556086"/>
            <a:ext cx="872095" cy="732124"/>
          </a:xfrm>
          <a:prstGeom prst="rect">
            <a:avLst/>
          </a:prstGeom>
          <a:blipFill>
            <a:blip r:embed="rId3" cstate="print"/>
            <a:stretch>
              <a:fillRect/>
            </a:stretch>
          </a:blipFill>
        </p:spPr>
        <p:txBody>
          <a:bodyPr wrap="square" lIns="0" tIns="0" rIns="0" bIns="0" rtlCol="0"/>
          <a:lstStyle/>
          <a:p>
            <a:endParaRPr sz="2396"/>
          </a:p>
        </p:txBody>
      </p:sp>
      <p:sp>
        <p:nvSpPr>
          <p:cNvPr id="5" name="object 5"/>
          <p:cNvSpPr/>
          <p:nvPr/>
        </p:nvSpPr>
        <p:spPr>
          <a:xfrm>
            <a:off x="4698447" y="1387122"/>
            <a:ext cx="575833" cy="735987"/>
          </a:xfrm>
          <a:prstGeom prst="rect">
            <a:avLst/>
          </a:prstGeom>
          <a:blipFill>
            <a:blip r:embed="rId4" cstate="print"/>
            <a:stretch>
              <a:fillRect/>
            </a:stretch>
          </a:blipFill>
        </p:spPr>
        <p:txBody>
          <a:bodyPr wrap="square" lIns="0" tIns="0" rIns="0" bIns="0" rtlCol="0"/>
          <a:lstStyle/>
          <a:p>
            <a:endParaRPr sz="2396"/>
          </a:p>
        </p:txBody>
      </p:sp>
      <p:grpSp>
        <p:nvGrpSpPr>
          <p:cNvPr id="6" name="object 6"/>
          <p:cNvGrpSpPr/>
          <p:nvPr/>
        </p:nvGrpSpPr>
        <p:grpSpPr>
          <a:xfrm>
            <a:off x="7264413" y="3310533"/>
            <a:ext cx="1123722" cy="981701"/>
            <a:chOff x="5449847" y="2923031"/>
            <a:chExt cx="844271" cy="737569"/>
          </a:xfrm>
        </p:grpSpPr>
        <p:sp>
          <p:nvSpPr>
            <p:cNvPr id="7" name="object 7"/>
            <p:cNvSpPr/>
            <p:nvPr/>
          </p:nvSpPr>
          <p:spPr>
            <a:xfrm>
              <a:off x="5449847" y="3081574"/>
              <a:ext cx="582121" cy="579026"/>
            </a:xfrm>
            <a:prstGeom prst="rect">
              <a:avLst/>
            </a:prstGeom>
            <a:blipFill>
              <a:blip r:embed="rId5" cstate="print"/>
              <a:stretch>
                <a:fillRect/>
              </a:stretch>
            </a:blipFill>
          </p:spPr>
          <p:txBody>
            <a:bodyPr wrap="square" lIns="0" tIns="0" rIns="0" bIns="0" rtlCol="0"/>
            <a:lstStyle/>
            <a:p>
              <a:endParaRPr sz="2396"/>
            </a:p>
          </p:txBody>
        </p:sp>
        <p:sp>
          <p:nvSpPr>
            <p:cNvPr id="8" name="object 8"/>
            <p:cNvSpPr/>
            <p:nvPr/>
          </p:nvSpPr>
          <p:spPr>
            <a:xfrm>
              <a:off x="6004558" y="2923031"/>
              <a:ext cx="289560" cy="246887"/>
            </a:xfrm>
            <a:prstGeom prst="rect">
              <a:avLst/>
            </a:prstGeom>
            <a:blipFill>
              <a:blip r:embed="rId6" cstate="print"/>
              <a:stretch>
                <a:fillRect/>
              </a:stretch>
            </a:blipFill>
          </p:spPr>
          <p:txBody>
            <a:bodyPr wrap="square" lIns="0" tIns="0" rIns="0" bIns="0" rtlCol="0"/>
            <a:lstStyle/>
            <a:p>
              <a:endParaRPr sz="2396"/>
            </a:p>
          </p:txBody>
        </p:sp>
      </p:grpSp>
      <p:sp>
        <p:nvSpPr>
          <p:cNvPr id="9" name="object 9"/>
          <p:cNvSpPr/>
          <p:nvPr/>
        </p:nvSpPr>
        <p:spPr>
          <a:xfrm>
            <a:off x="7258342" y="1472226"/>
            <a:ext cx="756528" cy="717769"/>
          </a:xfrm>
          <a:prstGeom prst="rect">
            <a:avLst/>
          </a:prstGeom>
          <a:blipFill>
            <a:blip r:embed="rId7" cstate="print"/>
            <a:stretch>
              <a:fillRect/>
            </a:stretch>
          </a:blipFill>
        </p:spPr>
        <p:txBody>
          <a:bodyPr wrap="square" lIns="0" tIns="0" rIns="0" bIns="0" rtlCol="0"/>
          <a:lstStyle/>
          <a:p>
            <a:endParaRPr sz="2396"/>
          </a:p>
        </p:txBody>
      </p:sp>
      <p:grpSp>
        <p:nvGrpSpPr>
          <p:cNvPr id="10" name="object 10"/>
          <p:cNvGrpSpPr/>
          <p:nvPr/>
        </p:nvGrpSpPr>
        <p:grpSpPr>
          <a:xfrm>
            <a:off x="10140705" y="3341009"/>
            <a:ext cx="779258" cy="950831"/>
            <a:chOff x="7610856" y="2945927"/>
            <a:chExt cx="585470" cy="714375"/>
          </a:xfrm>
        </p:grpSpPr>
        <p:sp>
          <p:nvSpPr>
            <p:cNvPr id="11" name="object 11"/>
            <p:cNvSpPr/>
            <p:nvPr/>
          </p:nvSpPr>
          <p:spPr>
            <a:xfrm>
              <a:off x="7610856" y="2945927"/>
              <a:ext cx="585145" cy="559248"/>
            </a:xfrm>
            <a:prstGeom prst="rect">
              <a:avLst/>
            </a:prstGeom>
            <a:blipFill>
              <a:blip r:embed="rId8" cstate="print"/>
              <a:stretch>
                <a:fillRect/>
              </a:stretch>
            </a:blipFill>
          </p:spPr>
          <p:txBody>
            <a:bodyPr wrap="square" lIns="0" tIns="0" rIns="0" bIns="0" rtlCol="0"/>
            <a:lstStyle/>
            <a:p>
              <a:endParaRPr sz="2396"/>
            </a:p>
          </p:txBody>
        </p:sp>
        <p:sp>
          <p:nvSpPr>
            <p:cNvPr id="12" name="object 12"/>
            <p:cNvSpPr/>
            <p:nvPr/>
          </p:nvSpPr>
          <p:spPr>
            <a:xfrm>
              <a:off x="7626096" y="3515867"/>
              <a:ext cx="76200" cy="144018"/>
            </a:xfrm>
            <a:prstGeom prst="rect">
              <a:avLst/>
            </a:prstGeom>
            <a:blipFill>
              <a:blip r:embed="rId9" cstate="print"/>
              <a:stretch>
                <a:fillRect/>
              </a:stretch>
            </a:blipFill>
          </p:spPr>
          <p:txBody>
            <a:bodyPr wrap="square" lIns="0" tIns="0" rIns="0" bIns="0" rtlCol="0"/>
            <a:lstStyle/>
            <a:p>
              <a:endParaRPr sz="2396"/>
            </a:p>
          </p:txBody>
        </p:sp>
        <p:sp>
          <p:nvSpPr>
            <p:cNvPr id="13" name="object 13"/>
            <p:cNvSpPr/>
            <p:nvPr/>
          </p:nvSpPr>
          <p:spPr>
            <a:xfrm>
              <a:off x="8110728" y="3515867"/>
              <a:ext cx="76200" cy="144018"/>
            </a:xfrm>
            <a:prstGeom prst="rect">
              <a:avLst/>
            </a:prstGeom>
            <a:blipFill>
              <a:blip r:embed="rId9" cstate="print"/>
              <a:stretch>
                <a:fillRect/>
              </a:stretch>
            </a:blipFill>
          </p:spPr>
          <p:txBody>
            <a:bodyPr wrap="square" lIns="0" tIns="0" rIns="0" bIns="0" rtlCol="0"/>
            <a:lstStyle/>
            <a:p>
              <a:endParaRPr sz="2396"/>
            </a:p>
          </p:txBody>
        </p:sp>
      </p:grpSp>
      <p:sp>
        <p:nvSpPr>
          <p:cNvPr id="14" name="object 14"/>
          <p:cNvSpPr/>
          <p:nvPr/>
        </p:nvSpPr>
        <p:spPr>
          <a:xfrm>
            <a:off x="10142810" y="1362557"/>
            <a:ext cx="762542" cy="774831"/>
          </a:xfrm>
          <a:prstGeom prst="rect">
            <a:avLst/>
          </a:prstGeom>
          <a:blipFill>
            <a:blip r:embed="rId10" cstate="print"/>
            <a:stretch>
              <a:fillRect/>
            </a:stretch>
          </a:blipFill>
        </p:spPr>
        <p:txBody>
          <a:bodyPr wrap="square" lIns="0" tIns="0" rIns="0" bIns="0" rtlCol="0"/>
          <a:lstStyle/>
          <a:p>
            <a:endParaRPr sz="2396"/>
          </a:p>
        </p:txBody>
      </p:sp>
      <p:sp>
        <p:nvSpPr>
          <p:cNvPr id="15" name="object 15"/>
          <p:cNvSpPr txBox="1"/>
          <p:nvPr/>
        </p:nvSpPr>
        <p:spPr>
          <a:xfrm>
            <a:off x="827066" y="2111955"/>
            <a:ext cx="2597246" cy="837545"/>
          </a:xfrm>
          <a:prstGeom prst="rect">
            <a:avLst/>
          </a:prstGeom>
        </p:spPr>
        <p:txBody>
          <a:bodyPr vert="horz" wrap="square" lIns="0" tIns="106493" rIns="0" bIns="0" rtlCol="0">
            <a:spAutoFit/>
          </a:bodyPr>
          <a:lstStyle/>
          <a:p>
            <a:pPr marR="75223" algn="ctr">
              <a:spcBef>
                <a:spcPts val="839"/>
              </a:spcBef>
            </a:pPr>
            <a:r>
              <a:rPr sz="1331" u="sng" dirty="0">
                <a:uFill>
                  <a:solidFill>
                    <a:srgbClr val="000000"/>
                  </a:solidFill>
                </a:uFill>
                <a:cs typeface="Georgia"/>
              </a:rPr>
              <a:t>Power</a:t>
            </a:r>
            <a:endParaRPr sz="1331">
              <a:cs typeface="Georgia"/>
            </a:endParaRPr>
          </a:p>
          <a:p>
            <a:pPr algn="ctr">
              <a:spcBef>
                <a:spcPts val="706"/>
              </a:spcBef>
            </a:pPr>
            <a:r>
              <a:rPr sz="1331" dirty="0">
                <a:cs typeface="Georgia"/>
              </a:rPr>
              <a:t>Create </a:t>
            </a:r>
            <a:r>
              <a:rPr sz="1331" spc="-7" dirty="0">
                <a:cs typeface="Georgia"/>
              </a:rPr>
              <a:t>regional electricity</a:t>
            </a:r>
            <a:r>
              <a:rPr sz="1331" spc="-60" dirty="0">
                <a:cs typeface="Georgia"/>
              </a:rPr>
              <a:t> </a:t>
            </a:r>
            <a:r>
              <a:rPr sz="1331" dirty="0">
                <a:cs typeface="Georgia"/>
              </a:rPr>
              <a:t>markets</a:t>
            </a:r>
            <a:endParaRPr sz="1331">
              <a:cs typeface="Georgia"/>
            </a:endParaRPr>
          </a:p>
          <a:p>
            <a:pPr marL="2536" algn="ctr">
              <a:spcBef>
                <a:spcPts val="160"/>
              </a:spcBef>
            </a:pPr>
            <a:r>
              <a:rPr sz="1331" dirty="0">
                <a:cs typeface="Georgia"/>
              </a:rPr>
              <a:t>Adjust power plant</a:t>
            </a:r>
            <a:r>
              <a:rPr sz="1331" spc="-127" dirty="0">
                <a:cs typeface="Georgia"/>
              </a:rPr>
              <a:t> </a:t>
            </a:r>
            <a:r>
              <a:rPr sz="1331" dirty="0">
                <a:cs typeface="Georgia"/>
              </a:rPr>
              <a:t>efficiency</a:t>
            </a:r>
            <a:endParaRPr sz="1331">
              <a:cs typeface="Georgia"/>
            </a:endParaRPr>
          </a:p>
        </p:txBody>
      </p:sp>
      <p:sp>
        <p:nvSpPr>
          <p:cNvPr id="16" name="object 16"/>
          <p:cNvSpPr txBox="1"/>
          <p:nvPr/>
        </p:nvSpPr>
        <p:spPr>
          <a:xfrm>
            <a:off x="3812995" y="2111955"/>
            <a:ext cx="2310727" cy="1035893"/>
          </a:xfrm>
          <a:prstGeom prst="rect">
            <a:avLst/>
          </a:prstGeom>
        </p:spPr>
        <p:txBody>
          <a:bodyPr vert="horz" wrap="square" lIns="0" tIns="106493" rIns="0" bIns="0" rtlCol="0">
            <a:spAutoFit/>
          </a:bodyPr>
          <a:lstStyle/>
          <a:p>
            <a:pPr marL="61700" algn="ctr">
              <a:spcBef>
                <a:spcPts val="839"/>
              </a:spcBef>
            </a:pPr>
            <a:r>
              <a:rPr sz="1331" u="sng" dirty="0">
                <a:uFill>
                  <a:solidFill>
                    <a:srgbClr val="000000"/>
                  </a:solidFill>
                </a:uFill>
                <a:cs typeface="Georgia"/>
              </a:rPr>
              <a:t>Fuels</a:t>
            </a:r>
            <a:endParaRPr sz="1331">
              <a:cs typeface="Georgia"/>
            </a:endParaRPr>
          </a:p>
          <a:p>
            <a:pPr marL="16905" marR="6762" indent="-1690" algn="ctr">
              <a:lnSpc>
                <a:spcPct val="110100"/>
              </a:lnSpc>
              <a:spcBef>
                <a:spcPts val="545"/>
              </a:spcBef>
            </a:pPr>
            <a:r>
              <a:rPr sz="1331" dirty="0">
                <a:cs typeface="Georgia"/>
              </a:rPr>
              <a:t>Create </a:t>
            </a:r>
            <a:r>
              <a:rPr sz="1331" spc="-7" dirty="0">
                <a:cs typeface="Georgia"/>
              </a:rPr>
              <a:t>regional </a:t>
            </a:r>
            <a:r>
              <a:rPr sz="1331" spc="7" dirty="0">
                <a:cs typeface="Georgia"/>
              </a:rPr>
              <a:t>fuel </a:t>
            </a:r>
            <a:r>
              <a:rPr sz="1331" dirty="0">
                <a:cs typeface="Georgia"/>
              </a:rPr>
              <a:t>markets  Add new production</a:t>
            </a:r>
            <a:r>
              <a:rPr sz="1331" spc="-140" dirty="0">
                <a:cs typeface="Georgia"/>
              </a:rPr>
              <a:t> </a:t>
            </a:r>
            <a:r>
              <a:rPr sz="1331" dirty="0">
                <a:cs typeface="Georgia"/>
              </a:rPr>
              <a:t>pathways  </a:t>
            </a:r>
            <a:r>
              <a:rPr sz="1331" spc="7" dirty="0">
                <a:cs typeface="Georgia"/>
              </a:rPr>
              <a:t>(synthetic</a:t>
            </a:r>
            <a:r>
              <a:rPr sz="1331" spc="-113" dirty="0">
                <a:cs typeface="Georgia"/>
              </a:rPr>
              <a:t> </a:t>
            </a:r>
            <a:r>
              <a:rPr sz="1331" spc="7" dirty="0">
                <a:cs typeface="Georgia"/>
              </a:rPr>
              <a:t>fuels)</a:t>
            </a:r>
            <a:endParaRPr sz="1331">
              <a:cs typeface="Georgia"/>
            </a:endParaRPr>
          </a:p>
        </p:txBody>
      </p:sp>
      <p:sp>
        <p:nvSpPr>
          <p:cNvPr id="17" name="object 17"/>
          <p:cNvSpPr txBox="1"/>
          <p:nvPr/>
        </p:nvSpPr>
        <p:spPr>
          <a:xfrm>
            <a:off x="6370807" y="2111955"/>
            <a:ext cx="2601755" cy="823086"/>
          </a:xfrm>
          <a:prstGeom prst="rect">
            <a:avLst/>
          </a:prstGeom>
        </p:spPr>
        <p:txBody>
          <a:bodyPr vert="horz" wrap="square" lIns="0" tIns="106493" rIns="0" bIns="0" rtlCol="0" anchor="t">
            <a:spAutoFit/>
          </a:bodyPr>
          <a:lstStyle/>
          <a:p>
            <a:pPr marL="9525" algn="ctr">
              <a:spcBef>
                <a:spcPts val="839"/>
              </a:spcBef>
            </a:pPr>
            <a:r>
              <a:rPr sz="1331" u="sng" dirty="0">
                <a:uFill>
                  <a:solidFill>
                    <a:srgbClr val="000000"/>
                  </a:solidFill>
                </a:uFill>
                <a:cs typeface="Georgia"/>
              </a:rPr>
              <a:t>Metals</a:t>
            </a:r>
            <a:r>
              <a:rPr sz="1331" u="sng" spc="-53" dirty="0">
                <a:uFill>
                  <a:solidFill>
                    <a:srgbClr val="000000"/>
                  </a:solidFill>
                </a:uFill>
                <a:cs typeface="Georgia"/>
              </a:rPr>
              <a:t> </a:t>
            </a:r>
            <a:r>
              <a:rPr sz="1331" u="sng" spc="-7" dirty="0">
                <a:uFill>
                  <a:solidFill>
                    <a:srgbClr val="000000"/>
                  </a:solidFill>
                </a:uFill>
                <a:cs typeface="Georgia"/>
              </a:rPr>
              <a:t>recycling</a:t>
            </a:r>
            <a:endParaRPr lang="en-US" sz="1331">
              <a:cs typeface="Georgia"/>
            </a:endParaRPr>
          </a:p>
          <a:p>
            <a:pPr algn="ctr"/>
            <a:r>
              <a:rPr lang="en-US" sz="1300" dirty="0">
                <a:solidFill>
                  <a:srgbClr val="000000"/>
                </a:solidFill>
              </a:rPr>
              <a:t>Adjust critical raw materials use</a:t>
            </a:r>
            <a:endParaRPr lang="en-US" dirty="0"/>
          </a:p>
          <a:p>
            <a:pPr algn="ctr">
              <a:spcBef>
                <a:spcPts val="706"/>
              </a:spcBef>
            </a:pPr>
            <a:r>
              <a:rPr sz="1300" dirty="0">
                <a:cs typeface="Georgia"/>
              </a:rPr>
              <a:t>Adjust </a:t>
            </a:r>
            <a:r>
              <a:rPr sz="1300" spc="13" dirty="0">
                <a:cs typeface="Georgia"/>
              </a:rPr>
              <a:t>future </a:t>
            </a:r>
            <a:r>
              <a:rPr sz="1300" spc="-7" dirty="0">
                <a:cs typeface="Georgia"/>
              </a:rPr>
              <a:t>recycled</a:t>
            </a:r>
            <a:r>
              <a:rPr sz="1300" spc="-186" dirty="0">
                <a:cs typeface="Georgia"/>
              </a:rPr>
              <a:t> </a:t>
            </a:r>
            <a:r>
              <a:rPr sz="1300" dirty="0">
                <a:cs typeface="Georgia"/>
              </a:rPr>
              <a:t>content</a:t>
            </a:r>
            <a:endParaRPr/>
          </a:p>
        </p:txBody>
      </p:sp>
      <p:sp>
        <p:nvSpPr>
          <p:cNvPr id="18" name="object 18"/>
          <p:cNvSpPr txBox="1"/>
          <p:nvPr/>
        </p:nvSpPr>
        <p:spPr>
          <a:xfrm>
            <a:off x="9453233" y="2111955"/>
            <a:ext cx="2246495" cy="837545"/>
          </a:xfrm>
          <a:prstGeom prst="rect">
            <a:avLst/>
          </a:prstGeom>
        </p:spPr>
        <p:txBody>
          <a:bodyPr vert="horz" wrap="square" lIns="0" tIns="106493" rIns="0" bIns="0" rtlCol="0">
            <a:spAutoFit/>
          </a:bodyPr>
          <a:lstStyle/>
          <a:p>
            <a:pPr marR="57474" algn="ctr">
              <a:spcBef>
                <a:spcPts val="839"/>
              </a:spcBef>
            </a:pPr>
            <a:r>
              <a:rPr sz="1331" u="sng" dirty="0">
                <a:uFill>
                  <a:solidFill>
                    <a:srgbClr val="000000"/>
                  </a:solidFill>
                </a:uFill>
                <a:cs typeface="Georgia"/>
              </a:rPr>
              <a:t>Hot pollutant</a:t>
            </a:r>
            <a:r>
              <a:rPr sz="1331" u="sng" spc="-152" dirty="0">
                <a:uFill>
                  <a:solidFill>
                    <a:srgbClr val="000000"/>
                  </a:solidFill>
                </a:uFill>
                <a:cs typeface="Georgia"/>
              </a:rPr>
              <a:t> </a:t>
            </a:r>
            <a:r>
              <a:rPr sz="1331" u="sng" dirty="0">
                <a:uFill>
                  <a:solidFill>
                    <a:srgbClr val="000000"/>
                  </a:solidFill>
                </a:uFill>
                <a:cs typeface="Georgia"/>
              </a:rPr>
              <a:t>emissions</a:t>
            </a:r>
            <a:endParaRPr sz="1331">
              <a:cs typeface="Georgia"/>
            </a:endParaRPr>
          </a:p>
          <a:p>
            <a:pPr algn="ctr">
              <a:spcBef>
                <a:spcPts val="706"/>
              </a:spcBef>
            </a:pPr>
            <a:r>
              <a:rPr sz="1331" dirty="0">
                <a:cs typeface="Georgia"/>
              </a:rPr>
              <a:t>Adjust </a:t>
            </a:r>
            <a:r>
              <a:rPr sz="1331" spc="7" dirty="0">
                <a:cs typeface="Georgia"/>
              </a:rPr>
              <a:t>hot </a:t>
            </a:r>
            <a:r>
              <a:rPr sz="1331" dirty="0">
                <a:cs typeface="Georgia"/>
              </a:rPr>
              <a:t>pollutant</a:t>
            </a:r>
            <a:r>
              <a:rPr sz="1331" spc="-166" dirty="0">
                <a:cs typeface="Georgia"/>
              </a:rPr>
              <a:t> </a:t>
            </a:r>
            <a:r>
              <a:rPr sz="1331" spc="-7" dirty="0">
                <a:cs typeface="Georgia"/>
              </a:rPr>
              <a:t>emission</a:t>
            </a:r>
            <a:endParaRPr sz="1331">
              <a:cs typeface="Georgia"/>
            </a:endParaRPr>
          </a:p>
          <a:p>
            <a:pPr algn="ctr">
              <a:spcBef>
                <a:spcPts val="160"/>
              </a:spcBef>
            </a:pPr>
            <a:r>
              <a:rPr sz="1331" spc="7" dirty="0">
                <a:cs typeface="Georgia"/>
              </a:rPr>
              <a:t>from</a:t>
            </a:r>
            <a:r>
              <a:rPr sz="1331" spc="-80" dirty="0">
                <a:cs typeface="Georgia"/>
              </a:rPr>
              <a:t> </a:t>
            </a:r>
            <a:r>
              <a:rPr sz="1331" spc="-7" dirty="0">
                <a:cs typeface="Georgia"/>
              </a:rPr>
              <a:t>GAINS</a:t>
            </a:r>
            <a:endParaRPr sz="1331">
              <a:cs typeface="Georgia"/>
            </a:endParaRPr>
          </a:p>
        </p:txBody>
      </p:sp>
      <p:sp>
        <p:nvSpPr>
          <p:cNvPr id="19" name="object 19"/>
          <p:cNvSpPr txBox="1"/>
          <p:nvPr/>
        </p:nvSpPr>
        <p:spPr>
          <a:xfrm>
            <a:off x="3870464" y="4277133"/>
            <a:ext cx="2135777" cy="812781"/>
          </a:xfrm>
          <a:prstGeom prst="rect">
            <a:avLst/>
          </a:prstGeom>
        </p:spPr>
        <p:txBody>
          <a:bodyPr vert="horz" wrap="square" lIns="0" tIns="94661" rIns="0" bIns="0" rtlCol="0">
            <a:spAutoFit/>
          </a:bodyPr>
          <a:lstStyle/>
          <a:p>
            <a:pPr marL="737866">
              <a:spcBef>
                <a:spcPts val="746"/>
              </a:spcBef>
            </a:pPr>
            <a:r>
              <a:rPr sz="1331" u="sng" dirty="0">
                <a:uFill>
                  <a:solidFill>
                    <a:srgbClr val="000000"/>
                  </a:solidFill>
                </a:uFill>
                <a:cs typeface="Georgia"/>
              </a:rPr>
              <a:t>Transport</a:t>
            </a:r>
            <a:endParaRPr sz="1331">
              <a:cs typeface="Georgia"/>
            </a:endParaRPr>
          </a:p>
          <a:p>
            <a:pPr marL="16905">
              <a:spcBef>
                <a:spcPts val="619"/>
              </a:spcBef>
            </a:pPr>
            <a:r>
              <a:rPr sz="1331" dirty="0">
                <a:cs typeface="Georgia"/>
              </a:rPr>
              <a:t>Create market </a:t>
            </a:r>
            <a:r>
              <a:rPr sz="1331" spc="7" dirty="0">
                <a:cs typeface="Georgia"/>
              </a:rPr>
              <a:t>for</a:t>
            </a:r>
            <a:r>
              <a:rPr sz="1331" spc="-160" dirty="0">
                <a:cs typeface="Georgia"/>
              </a:rPr>
              <a:t> </a:t>
            </a:r>
            <a:r>
              <a:rPr sz="1331" spc="-7" dirty="0">
                <a:cs typeface="Georgia"/>
              </a:rPr>
              <a:t>passenger</a:t>
            </a:r>
            <a:endParaRPr sz="1331">
              <a:cs typeface="Georgia"/>
            </a:endParaRPr>
          </a:p>
          <a:p>
            <a:pPr marL="89592">
              <a:spcBef>
                <a:spcPts val="160"/>
              </a:spcBef>
            </a:pPr>
            <a:r>
              <a:rPr sz="1331" dirty="0">
                <a:cs typeface="Georgia"/>
              </a:rPr>
              <a:t>and freight road</a:t>
            </a:r>
            <a:r>
              <a:rPr sz="1331" spc="-113" dirty="0">
                <a:cs typeface="Georgia"/>
              </a:rPr>
              <a:t> </a:t>
            </a:r>
            <a:r>
              <a:rPr sz="1331" dirty="0">
                <a:cs typeface="Georgia"/>
              </a:rPr>
              <a:t>transport</a:t>
            </a:r>
            <a:endParaRPr sz="1331">
              <a:cs typeface="Georgia"/>
            </a:endParaRPr>
          </a:p>
        </p:txBody>
      </p:sp>
      <p:sp>
        <p:nvSpPr>
          <p:cNvPr id="20" name="object 20"/>
          <p:cNvSpPr txBox="1"/>
          <p:nvPr/>
        </p:nvSpPr>
        <p:spPr>
          <a:xfrm>
            <a:off x="6658891" y="4270054"/>
            <a:ext cx="2115492" cy="1256167"/>
          </a:xfrm>
          <a:prstGeom prst="rect">
            <a:avLst/>
          </a:prstGeom>
        </p:spPr>
        <p:txBody>
          <a:bodyPr vert="horz" wrap="square" lIns="0" tIns="101422" rIns="0" bIns="0" rtlCol="0">
            <a:spAutoFit/>
          </a:bodyPr>
          <a:lstStyle/>
          <a:p>
            <a:pPr marR="153828" algn="ctr">
              <a:spcBef>
                <a:spcPts val="799"/>
              </a:spcBef>
            </a:pPr>
            <a:r>
              <a:rPr sz="1331" u="sng" dirty="0">
                <a:uFill>
                  <a:solidFill>
                    <a:srgbClr val="000000"/>
                  </a:solidFill>
                </a:uFill>
                <a:cs typeface="Georgia"/>
              </a:rPr>
              <a:t>Industry</a:t>
            </a:r>
            <a:endParaRPr sz="1331">
              <a:cs typeface="Georgia"/>
            </a:endParaRPr>
          </a:p>
          <a:p>
            <a:pPr marL="16905" marR="6762" algn="ctr">
              <a:lnSpc>
                <a:spcPct val="110100"/>
              </a:lnSpc>
              <a:spcBef>
                <a:spcPts val="513"/>
              </a:spcBef>
            </a:pPr>
            <a:r>
              <a:rPr sz="1331" dirty="0">
                <a:cs typeface="Georgia"/>
              </a:rPr>
              <a:t>Adjust </a:t>
            </a:r>
            <a:r>
              <a:rPr sz="1331" spc="-7" dirty="0">
                <a:cs typeface="Georgia"/>
              </a:rPr>
              <a:t>efficiency </a:t>
            </a:r>
            <a:r>
              <a:rPr sz="1331" spc="7" dirty="0">
                <a:cs typeface="Georgia"/>
              </a:rPr>
              <a:t>for</a:t>
            </a:r>
            <a:r>
              <a:rPr sz="1331" spc="-173" dirty="0">
                <a:cs typeface="Georgia"/>
              </a:rPr>
              <a:t> </a:t>
            </a:r>
            <a:r>
              <a:rPr sz="1331" dirty="0">
                <a:cs typeface="Georgia"/>
              </a:rPr>
              <a:t>cement  and steel production </a:t>
            </a:r>
            <a:r>
              <a:rPr sz="1331" spc="7" dirty="0">
                <a:cs typeface="Georgia"/>
              </a:rPr>
              <a:t>(fuel  </a:t>
            </a:r>
            <a:r>
              <a:rPr sz="1331" dirty="0">
                <a:cs typeface="Georgia"/>
              </a:rPr>
              <a:t>mix, </a:t>
            </a:r>
            <a:r>
              <a:rPr sz="1331" spc="-7" dirty="0">
                <a:cs typeface="Georgia"/>
              </a:rPr>
              <a:t>process </a:t>
            </a:r>
            <a:r>
              <a:rPr sz="1331" dirty="0">
                <a:cs typeface="Georgia"/>
              </a:rPr>
              <a:t>efficiency,  material composition,</a:t>
            </a:r>
            <a:r>
              <a:rPr sz="1331" spc="-180" dirty="0">
                <a:cs typeface="Georgia"/>
              </a:rPr>
              <a:t> </a:t>
            </a:r>
            <a:r>
              <a:rPr sz="1331" spc="-7" dirty="0">
                <a:cs typeface="Georgia"/>
              </a:rPr>
              <a:t>etc.)</a:t>
            </a:r>
            <a:endParaRPr sz="1331">
              <a:cs typeface="Georgia"/>
            </a:endParaRPr>
          </a:p>
        </p:txBody>
      </p:sp>
      <p:sp>
        <p:nvSpPr>
          <p:cNvPr id="21" name="object 21"/>
          <p:cNvSpPr txBox="1"/>
          <p:nvPr/>
        </p:nvSpPr>
        <p:spPr>
          <a:xfrm>
            <a:off x="9489238" y="4277133"/>
            <a:ext cx="2095208" cy="812781"/>
          </a:xfrm>
          <a:prstGeom prst="rect">
            <a:avLst/>
          </a:prstGeom>
        </p:spPr>
        <p:txBody>
          <a:bodyPr vert="horz" wrap="square" lIns="0" tIns="94661" rIns="0" bIns="0" rtlCol="0">
            <a:spAutoFit/>
          </a:bodyPr>
          <a:lstStyle/>
          <a:p>
            <a:pPr algn="ctr">
              <a:spcBef>
                <a:spcPts val="746"/>
              </a:spcBef>
            </a:pPr>
            <a:r>
              <a:rPr sz="1331" u="sng" dirty="0">
                <a:uFill>
                  <a:solidFill>
                    <a:srgbClr val="000000"/>
                  </a:solidFill>
                </a:uFill>
                <a:cs typeface="Georgia"/>
              </a:rPr>
              <a:t>Carbon capture and</a:t>
            </a:r>
            <a:r>
              <a:rPr sz="1331" u="sng" spc="-213" dirty="0">
                <a:uFill>
                  <a:solidFill>
                    <a:srgbClr val="000000"/>
                  </a:solidFill>
                </a:uFill>
                <a:cs typeface="Georgia"/>
              </a:rPr>
              <a:t> </a:t>
            </a:r>
            <a:r>
              <a:rPr sz="1331" u="sng" dirty="0">
                <a:uFill>
                  <a:solidFill>
                    <a:srgbClr val="000000"/>
                  </a:solidFill>
                </a:uFill>
                <a:cs typeface="Georgia"/>
              </a:rPr>
              <a:t>storage</a:t>
            </a:r>
            <a:endParaRPr sz="1331">
              <a:cs typeface="Georgia"/>
            </a:endParaRPr>
          </a:p>
          <a:p>
            <a:pPr marL="3381" algn="ctr">
              <a:spcBef>
                <a:spcPts val="619"/>
              </a:spcBef>
            </a:pPr>
            <a:r>
              <a:rPr sz="1331" dirty="0">
                <a:cs typeface="Georgia"/>
              </a:rPr>
              <a:t>Add carbon capture</a:t>
            </a:r>
            <a:r>
              <a:rPr sz="1331" spc="-180" dirty="0">
                <a:cs typeface="Georgia"/>
              </a:rPr>
              <a:t> </a:t>
            </a:r>
            <a:r>
              <a:rPr sz="1331" dirty="0">
                <a:cs typeface="Georgia"/>
              </a:rPr>
              <a:t>and</a:t>
            </a:r>
            <a:endParaRPr sz="1331">
              <a:cs typeface="Georgia"/>
            </a:endParaRPr>
          </a:p>
          <a:p>
            <a:pPr algn="ctr">
              <a:spcBef>
                <a:spcPts val="160"/>
              </a:spcBef>
            </a:pPr>
            <a:r>
              <a:rPr sz="1331" dirty="0">
                <a:cs typeface="Georgia"/>
              </a:rPr>
              <a:t>storage where</a:t>
            </a:r>
            <a:r>
              <a:rPr sz="1331" spc="-47" dirty="0">
                <a:cs typeface="Georgia"/>
              </a:rPr>
              <a:t> </a:t>
            </a:r>
            <a:r>
              <a:rPr sz="1331" spc="-7" dirty="0">
                <a:cs typeface="Georgia"/>
              </a:rPr>
              <a:t>needed</a:t>
            </a:r>
            <a:endParaRPr sz="1331">
              <a:cs typeface="Georgia"/>
            </a:endParaRPr>
          </a:p>
        </p:txBody>
      </p:sp>
      <p:sp>
        <p:nvSpPr>
          <p:cNvPr id="22" name="object 22"/>
          <p:cNvSpPr/>
          <p:nvPr/>
        </p:nvSpPr>
        <p:spPr>
          <a:xfrm>
            <a:off x="1767441" y="3513378"/>
            <a:ext cx="734101" cy="784957"/>
          </a:xfrm>
          <a:prstGeom prst="rect">
            <a:avLst/>
          </a:prstGeom>
          <a:blipFill>
            <a:blip r:embed="rId11" cstate="print"/>
            <a:stretch>
              <a:fillRect/>
            </a:stretch>
          </a:blipFill>
        </p:spPr>
        <p:txBody>
          <a:bodyPr wrap="square" lIns="0" tIns="0" rIns="0" bIns="0" rtlCol="0"/>
          <a:lstStyle/>
          <a:p>
            <a:endParaRPr sz="2396"/>
          </a:p>
        </p:txBody>
      </p:sp>
      <p:sp>
        <p:nvSpPr>
          <p:cNvPr id="23" name="object 23"/>
          <p:cNvSpPr txBox="1"/>
          <p:nvPr/>
        </p:nvSpPr>
        <p:spPr>
          <a:xfrm>
            <a:off x="831122" y="4192703"/>
            <a:ext cx="2588794" cy="878823"/>
          </a:xfrm>
          <a:prstGeom prst="rect">
            <a:avLst/>
          </a:prstGeom>
        </p:spPr>
        <p:txBody>
          <a:bodyPr vert="horz" wrap="square" lIns="0" tIns="136074" rIns="0" bIns="0" rtlCol="0">
            <a:spAutoFit/>
          </a:bodyPr>
          <a:lstStyle/>
          <a:p>
            <a:pPr marL="803792">
              <a:spcBef>
                <a:spcPts val="1071"/>
              </a:spcBef>
            </a:pPr>
            <a:r>
              <a:rPr sz="1331" u="sng" spc="-7" dirty="0">
                <a:uFill>
                  <a:solidFill>
                    <a:srgbClr val="000000"/>
                  </a:solidFill>
                </a:uFill>
                <a:cs typeface="Georgia"/>
              </a:rPr>
              <a:t>Renewables</a:t>
            </a:r>
            <a:endParaRPr sz="1331">
              <a:cs typeface="Georgia"/>
            </a:endParaRPr>
          </a:p>
          <a:p>
            <a:pPr marL="937334" marR="6762" indent="-921275">
              <a:lnSpc>
                <a:spcPct val="110000"/>
              </a:lnSpc>
              <a:spcBef>
                <a:spcPts val="779"/>
              </a:spcBef>
            </a:pPr>
            <a:r>
              <a:rPr sz="1331" dirty="0">
                <a:cs typeface="Georgia"/>
              </a:rPr>
              <a:t>Adjust solar </a:t>
            </a:r>
            <a:r>
              <a:rPr sz="1331" spc="7" dirty="0">
                <a:cs typeface="Georgia"/>
              </a:rPr>
              <a:t>PV </a:t>
            </a:r>
            <a:r>
              <a:rPr sz="1331" dirty="0">
                <a:cs typeface="Georgia"/>
              </a:rPr>
              <a:t>and wind</a:t>
            </a:r>
            <a:r>
              <a:rPr sz="1331" spc="-220" dirty="0">
                <a:cs typeface="Georgia"/>
              </a:rPr>
              <a:t> </a:t>
            </a:r>
            <a:r>
              <a:rPr sz="1331" dirty="0">
                <a:cs typeface="Georgia"/>
              </a:rPr>
              <a:t>turbines  </a:t>
            </a:r>
            <a:r>
              <a:rPr sz="1331" spc="-7" dirty="0">
                <a:cs typeface="Georgia"/>
              </a:rPr>
              <a:t>efficiency</a:t>
            </a:r>
            <a:endParaRPr sz="1331">
              <a:cs typeface="Georgia"/>
            </a:endParaRPr>
          </a:p>
        </p:txBody>
      </p:sp>
      <p:sp>
        <p:nvSpPr>
          <p:cNvPr id="24" name="object 24"/>
          <p:cNvSpPr/>
          <p:nvPr/>
        </p:nvSpPr>
        <p:spPr>
          <a:xfrm>
            <a:off x="2519830" y="1182087"/>
            <a:ext cx="369240" cy="312302"/>
          </a:xfrm>
          <a:prstGeom prst="rect">
            <a:avLst/>
          </a:prstGeom>
          <a:blipFill>
            <a:blip r:embed="rId12" cstate="print"/>
            <a:stretch>
              <a:fillRect/>
            </a:stretch>
          </a:blipFill>
        </p:spPr>
        <p:txBody>
          <a:bodyPr wrap="square" lIns="0" tIns="0" rIns="0" bIns="0" rtlCol="0"/>
          <a:lstStyle/>
          <a:p>
            <a:endParaRPr sz="2396"/>
          </a:p>
        </p:txBody>
      </p:sp>
      <p:sp>
        <p:nvSpPr>
          <p:cNvPr id="26" name="object 26"/>
          <p:cNvSpPr/>
          <p:nvPr/>
        </p:nvSpPr>
        <p:spPr>
          <a:xfrm>
            <a:off x="10745179" y="3310535"/>
            <a:ext cx="381345" cy="328606"/>
          </a:xfrm>
          <a:prstGeom prst="rect">
            <a:avLst/>
          </a:prstGeom>
          <a:blipFill>
            <a:blip r:embed="rId6" cstate="print"/>
            <a:stretch>
              <a:fillRect/>
            </a:stretch>
          </a:blipFill>
        </p:spPr>
        <p:txBody>
          <a:bodyPr wrap="square" lIns="0" tIns="0" rIns="0" bIns="0" rtlCol="0"/>
          <a:lstStyle/>
          <a:p>
            <a:endParaRPr sz="2396"/>
          </a:p>
        </p:txBody>
      </p:sp>
      <p:sp>
        <p:nvSpPr>
          <p:cNvPr id="34" name="object 24">
            <a:extLst>
              <a:ext uri="{FF2B5EF4-FFF2-40B4-BE49-F238E27FC236}">
                <a16:creationId xmlns:a16="http://schemas.microsoft.com/office/drawing/2014/main" id="{C394F6F3-DEF6-448A-AFF0-391C446B8C6C}"/>
              </a:ext>
            </a:extLst>
          </p:cNvPr>
          <p:cNvSpPr/>
          <p:nvPr/>
        </p:nvSpPr>
        <p:spPr>
          <a:xfrm>
            <a:off x="5329760" y="1182087"/>
            <a:ext cx="369240" cy="312302"/>
          </a:xfrm>
          <a:prstGeom prst="rect">
            <a:avLst/>
          </a:prstGeom>
          <a:blipFill>
            <a:blip r:embed="rId12" cstate="print"/>
            <a:stretch>
              <a:fillRect/>
            </a:stretch>
          </a:blipFill>
        </p:spPr>
        <p:txBody>
          <a:bodyPr wrap="square" lIns="0" tIns="0" rIns="0" bIns="0" rtlCol="0"/>
          <a:lstStyle/>
          <a:p>
            <a:endParaRPr sz="2396"/>
          </a:p>
        </p:txBody>
      </p:sp>
      <p:sp>
        <p:nvSpPr>
          <p:cNvPr id="36" name="object 31">
            <a:extLst>
              <a:ext uri="{FF2B5EF4-FFF2-40B4-BE49-F238E27FC236}">
                <a16:creationId xmlns:a16="http://schemas.microsoft.com/office/drawing/2014/main" id="{A00611A3-8B9B-437C-A3C4-892EA8508428}"/>
              </a:ext>
            </a:extLst>
          </p:cNvPr>
          <p:cNvSpPr/>
          <p:nvPr/>
        </p:nvSpPr>
        <p:spPr>
          <a:xfrm>
            <a:off x="2469068" y="3184773"/>
            <a:ext cx="580641" cy="580641"/>
          </a:xfrm>
          <a:custGeom>
            <a:avLst/>
            <a:gdLst/>
            <a:ahLst/>
            <a:cxnLst/>
            <a:rect l="l" t="t" r="r" b="b"/>
            <a:pathLst>
              <a:path w="436245" h="436245">
                <a:moveTo>
                  <a:pt x="217932" y="0"/>
                </a:moveTo>
                <a:lnTo>
                  <a:pt x="167951" y="5753"/>
                </a:lnTo>
                <a:lnTo>
                  <a:pt x="122075" y="22144"/>
                </a:lnTo>
                <a:lnTo>
                  <a:pt x="81611" y="47866"/>
                </a:lnTo>
                <a:lnTo>
                  <a:pt x="47866" y="81611"/>
                </a:lnTo>
                <a:lnTo>
                  <a:pt x="22144" y="122075"/>
                </a:lnTo>
                <a:lnTo>
                  <a:pt x="5753" y="167951"/>
                </a:lnTo>
                <a:lnTo>
                  <a:pt x="0" y="217931"/>
                </a:lnTo>
                <a:lnTo>
                  <a:pt x="5753" y="267912"/>
                </a:lnTo>
                <a:lnTo>
                  <a:pt x="22144" y="313788"/>
                </a:lnTo>
                <a:lnTo>
                  <a:pt x="47866" y="354252"/>
                </a:lnTo>
                <a:lnTo>
                  <a:pt x="81611" y="387997"/>
                </a:lnTo>
                <a:lnTo>
                  <a:pt x="122075" y="413719"/>
                </a:lnTo>
                <a:lnTo>
                  <a:pt x="167951" y="430110"/>
                </a:lnTo>
                <a:lnTo>
                  <a:pt x="217932" y="435863"/>
                </a:lnTo>
                <a:lnTo>
                  <a:pt x="267912" y="430110"/>
                </a:lnTo>
                <a:lnTo>
                  <a:pt x="313788" y="413719"/>
                </a:lnTo>
                <a:lnTo>
                  <a:pt x="354252" y="387997"/>
                </a:lnTo>
                <a:lnTo>
                  <a:pt x="387997" y="354252"/>
                </a:lnTo>
                <a:lnTo>
                  <a:pt x="413719" y="313788"/>
                </a:lnTo>
                <a:lnTo>
                  <a:pt x="430110" y="267912"/>
                </a:lnTo>
                <a:lnTo>
                  <a:pt x="435864" y="217931"/>
                </a:lnTo>
                <a:lnTo>
                  <a:pt x="430110" y="167951"/>
                </a:lnTo>
                <a:lnTo>
                  <a:pt x="413719" y="122075"/>
                </a:lnTo>
                <a:lnTo>
                  <a:pt x="387997" y="81611"/>
                </a:lnTo>
                <a:lnTo>
                  <a:pt x="354252" y="47866"/>
                </a:lnTo>
                <a:lnTo>
                  <a:pt x="313788" y="22144"/>
                </a:lnTo>
                <a:lnTo>
                  <a:pt x="267912" y="5753"/>
                </a:lnTo>
                <a:lnTo>
                  <a:pt x="217932" y="0"/>
                </a:lnTo>
                <a:close/>
              </a:path>
            </a:pathLst>
          </a:custGeom>
          <a:solidFill>
            <a:srgbClr val="E4E4E4"/>
          </a:solidFill>
        </p:spPr>
        <p:txBody>
          <a:bodyPr wrap="square" lIns="0" tIns="0" rIns="0" bIns="0" rtlCol="0"/>
          <a:lstStyle/>
          <a:p>
            <a:endParaRPr sz="2396"/>
          </a:p>
        </p:txBody>
      </p:sp>
      <p:sp>
        <p:nvSpPr>
          <p:cNvPr id="37" name="object 32">
            <a:extLst>
              <a:ext uri="{FF2B5EF4-FFF2-40B4-BE49-F238E27FC236}">
                <a16:creationId xmlns:a16="http://schemas.microsoft.com/office/drawing/2014/main" id="{28B575FC-3F58-4D28-B4F2-D4EB4F80F51D}"/>
              </a:ext>
            </a:extLst>
          </p:cNvPr>
          <p:cNvSpPr txBox="1"/>
          <p:nvPr/>
        </p:nvSpPr>
        <p:spPr>
          <a:xfrm>
            <a:off x="2557643" y="3245727"/>
            <a:ext cx="409068" cy="243251"/>
          </a:xfrm>
          <a:prstGeom prst="rect">
            <a:avLst/>
          </a:prstGeom>
        </p:spPr>
        <p:txBody>
          <a:bodyPr vert="horz" wrap="square" lIns="0" tIns="17749" rIns="0" bIns="0" rtlCol="0">
            <a:spAutoFit/>
          </a:bodyPr>
          <a:lstStyle/>
          <a:p>
            <a:pPr marL="16905">
              <a:spcBef>
                <a:spcPts val="140"/>
              </a:spcBef>
            </a:pPr>
            <a:r>
              <a:rPr sz="1464" spc="-20" dirty="0">
                <a:cs typeface="Georgia"/>
              </a:rPr>
              <a:t>8</a:t>
            </a:r>
            <a:r>
              <a:rPr sz="1464" spc="-13" dirty="0">
                <a:cs typeface="Georgia"/>
              </a:rPr>
              <a:t>0%</a:t>
            </a:r>
            <a:endParaRPr sz="1464" dirty="0">
              <a:cs typeface="Georgia"/>
            </a:endParaRPr>
          </a:p>
        </p:txBody>
      </p:sp>
      <p:sp>
        <p:nvSpPr>
          <p:cNvPr id="27" name="object 24">
            <a:extLst>
              <a:ext uri="{FF2B5EF4-FFF2-40B4-BE49-F238E27FC236}">
                <a16:creationId xmlns:a16="http://schemas.microsoft.com/office/drawing/2014/main" id="{3ADB5E60-AB2F-082B-7A6A-7AA034E20FD2}"/>
              </a:ext>
            </a:extLst>
          </p:cNvPr>
          <p:cNvSpPr/>
          <p:nvPr/>
        </p:nvSpPr>
        <p:spPr>
          <a:xfrm>
            <a:off x="10772849" y="1182087"/>
            <a:ext cx="369240" cy="312302"/>
          </a:xfrm>
          <a:prstGeom prst="rect">
            <a:avLst/>
          </a:prstGeom>
          <a:blipFill>
            <a:blip r:embed="rId12" cstate="print"/>
            <a:stretch>
              <a:fillRect/>
            </a:stretch>
          </a:blipFill>
        </p:spPr>
        <p:txBody>
          <a:bodyPr wrap="square" lIns="0" tIns="0" rIns="0" bIns="0" rtlCol="0"/>
          <a:lstStyle/>
          <a:p>
            <a:endParaRPr sz="2396"/>
          </a:p>
        </p:txBody>
      </p:sp>
      <p:sp>
        <p:nvSpPr>
          <p:cNvPr id="25" name="object 31">
            <a:extLst>
              <a:ext uri="{FF2B5EF4-FFF2-40B4-BE49-F238E27FC236}">
                <a16:creationId xmlns:a16="http://schemas.microsoft.com/office/drawing/2014/main" id="{183ED965-16BA-EF81-55A7-163E39AE5BF1}"/>
              </a:ext>
            </a:extLst>
          </p:cNvPr>
          <p:cNvSpPr/>
          <p:nvPr/>
        </p:nvSpPr>
        <p:spPr>
          <a:xfrm>
            <a:off x="7797813" y="1135256"/>
            <a:ext cx="580641" cy="580641"/>
          </a:xfrm>
          <a:custGeom>
            <a:avLst/>
            <a:gdLst/>
            <a:ahLst/>
            <a:cxnLst/>
            <a:rect l="l" t="t" r="r" b="b"/>
            <a:pathLst>
              <a:path w="436245" h="436245">
                <a:moveTo>
                  <a:pt x="217932" y="0"/>
                </a:moveTo>
                <a:lnTo>
                  <a:pt x="167951" y="5753"/>
                </a:lnTo>
                <a:lnTo>
                  <a:pt x="122075" y="22144"/>
                </a:lnTo>
                <a:lnTo>
                  <a:pt x="81611" y="47866"/>
                </a:lnTo>
                <a:lnTo>
                  <a:pt x="47866" y="81611"/>
                </a:lnTo>
                <a:lnTo>
                  <a:pt x="22144" y="122075"/>
                </a:lnTo>
                <a:lnTo>
                  <a:pt x="5753" y="167951"/>
                </a:lnTo>
                <a:lnTo>
                  <a:pt x="0" y="217931"/>
                </a:lnTo>
                <a:lnTo>
                  <a:pt x="5753" y="267912"/>
                </a:lnTo>
                <a:lnTo>
                  <a:pt x="22144" y="313788"/>
                </a:lnTo>
                <a:lnTo>
                  <a:pt x="47866" y="354252"/>
                </a:lnTo>
                <a:lnTo>
                  <a:pt x="81611" y="387997"/>
                </a:lnTo>
                <a:lnTo>
                  <a:pt x="122075" y="413719"/>
                </a:lnTo>
                <a:lnTo>
                  <a:pt x="167951" y="430110"/>
                </a:lnTo>
                <a:lnTo>
                  <a:pt x="217932" y="435863"/>
                </a:lnTo>
                <a:lnTo>
                  <a:pt x="267912" y="430110"/>
                </a:lnTo>
                <a:lnTo>
                  <a:pt x="313788" y="413719"/>
                </a:lnTo>
                <a:lnTo>
                  <a:pt x="354252" y="387997"/>
                </a:lnTo>
                <a:lnTo>
                  <a:pt x="387997" y="354252"/>
                </a:lnTo>
                <a:lnTo>
                  <a:pt x="413719" y="313788"/>
                </a:lnTo>
                <a:lnTo>
                  <a:pt x="430110" y="267912"/>
                </a:lnTo>
                <a:lnTo>
                  <a:pt x="435864" y="217931"/>
                </a:lnTo>
                <a:lnTo>
                  <a:pt x="430110" y="167951"/>
                </a:lnTo>
                <a:lnTo>
                  <a:pt x="413719" y="122075"/>
                </a:lnTo>
                <a:lnTo>
                  <a:pt x="387997" y="81611"/>
                </a:lnTo>
                <a:lnTo>
                  <a:pt x="354252" y="47866"/>
                </a:lnTo>
                <a:lnTo>
                  <a:pt x="313788" y="22144"/>
                </a:lnTo>
                <a:lnTo>
                  <a:pt x="267912" y="5753"/>
                </a:lnTo>
                <a:lnTo>
                  <a:pt x="217932" y="0"/>
                </a:lnTo>
                <a:close/>
              </a:path>
            </a:pathLst>
          </a:custGeom>
          <a:solidFill>
            <a:srgbClr val="E4E4E4"/>
          </a:solidFill>
        </p:spPr>
        <p:txBody>
          <a:bodyPr wrap="square" lIns="0" tIns="0" rIns="0" bIns="0" rtlCol="0" anchor="ctr"/>
          <a:lstStyle/>
          <a:p>
            <a:pPr algn="ctr"/>
            <a:r>
              <a:rPr lang="fr-CH" sz="1200" dirty="0" err="1"/>
              <a:t>ongoing</a:t>
            </a:r>
            <a:endParaRPr sz="1200" dirty="0"/>
          </a:p>
        </p:txBody>
      </p:sp>
      <p:sp>
        <p:nvSpPr>
          <p:cNvPr id="29" name="object 8">
            <a:extLst>
              <a:ext uri="{FF2B5EF4-FFF2-40B4-BE49-F238E27FC236}">
                <a16:creationId xmlns:a16="http://schemas.microsoft.com/office/drawing/2014/main" id="{09D9AD3B-2895-480B-DA5F-C4A7595A0B8A}"/>
              </a:ext>
            </a:extLst>
          </p:cNvPr>
          <p:cNvSpPr/>
          <p:nvPr/>
        </p:nvSpPr>
        <p:spPr>
          <a:xfrm>
            <a:off x="5409845" y="3322015"/>
            <a:ext cx="385403" cy="328605"/>
          </a:xfrm>
          <a:prstGeom prst="rect">
            <a:avLst/>
          </a:prstGeom>
          <a:blipFill>
            <a:blip r:embed="rId6" cstate="print"/>
            <a:stretch>
              <a:fillRect/>
            </a:stretch>
          </a:blipFill>
        </p:spPr>
        <p:txBody>
          <a:bodyPr wrap="square" lIns="0" tIns="0" rIns="0" bIns="0" rtlCol="0"/>
          <a:lstStyle/>
          <a:p>
            <a:endParaRPr sz="2396"/>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456" y="360000"/>
            <a:ext cx="11510008" cy="492443"/>
          </a:xfrm>
        </p:spPr>
        <p:txBody>
          <a:bodyPr>
            <a:normAutofit/>
          </a:bodyPr>
          <a:lstStyle/>
          <a:p>
            <a:r>
              <a:rPr lang="en-US" sz="2600" dirty="0"/>
              <a:t>Example of SECTOR-SPECIFIC transformation: power generation</a:t>
            </a:r>
          </a:p>
        </p:txBody>
      </p:sp>
      <p:sp>
        <p:nvSpPr>
          <p:cNvPr id="20" name="Slide Number Placeholder 19">
            <a:extLst>
              <a:ext uri="{FF2B5EF4-FFF2-40B4-BE49-F238E27FC236}">
                <a16:creationId xmlns:a16="http://schemas.microsoft.com/office/drawing/2014/main" id="{3670E019-872F-95D3-8ED5-A3966A568060}"/>
              </a:ext>
            </a:extLst>
          </p:cNvPr>
          <p:cNvSpPr>
            <a:spLocks noGrp="1"/>
          </p:cNvSpPr>
          <p:nvPr>
            <p:ph type="sldNum" sz="quarter" idx="19"/>
          </p:nvPr>
        </p:nvSpPr>
        <p:spPr/>
        <p:txBody>
          <a:bodyPr/>
          <a:lstStyle/>
          <a:p>
            <a:fld id="{5EE7099E-8998-4851-915A-4F4831808297}" type="slidenum">
              <a:rPr lang="nl-NL" smtClean="0">
                <a:latin typeface="Calibri" panose="020F0502020204030204" pitchFamily="34" charset="0"/>
                <a:cs typeface="Calibri" panose="020F0502020204030204" pitchFamily="34" charset="0"/>
              </a:rPr>
              <a:pPr/>
              <a:t>21</a:t>
            </a:fld>
            <a:endParaRPr lang="nl-NL">
              <a:latin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6B5A22B0-C7BF-B8D6-6717-BADD5D49201A}"/>
              </a:ext>
            </a:extLst>
          </p:cNvPr>
          <p:cNvSpPr txBox="1">
            <a:spLocks/>
          </p:cNvSpPr>
          <p:nvPr/>
        </p:nvSpPr>
        <p:spPr>
          <a:xfrm>
            <a:off x="2405393" y="1214672"/>
            <a:ext cx="1217697"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Efficiency</a:t>
            </a:r>
          </a:p>
        </p:txBody>
      </p:sp>
      <p:grpSp>
        <p:nvGrpSpPr>
          <p:cNvPr id="8" name="Group 7">
            <a:extLst>
              <a:ext uri="{FF2B5EF4-FFF2-40B4-BE49-F238E27FC236}">
                <a16:creationId xmlns:a16="http://schemas.microsoft.com/office/drawing/2014/main" id="{E21E96E5-D934-0848-1EDF-66C54433F4FC}"/>
              </a:ext>
            </a:extLst>
          </p:cNvPr>
          <p:cNvGrpSpPr/>
          <p:nvPr/>
        </p:nvGrpSpPr>
        <p:grpSpPr>
          <a:xfrm>
            <a:off x="2374355" y="1620572"/>
            <a:ext cx="1921729" cy="993932"/>
            <a:chOff x="461683" y="1736725"/>
            <a:chExt cx="1443076" cy="746369"/>
          </a:xfrm>
        </p:grpSpPr>
        <p:cxnSp>
          <p:nvCxnSpPr>
            <p:cNvPr id="9" name="Straight Connector 8">
              <a:extLst>
                <a:ext uri="{FF2B5EF4-FFF2-40B4-BE49-F238E27FC236}">
                  <a16:creationId xmlns:a16="http://schemas.microsoft.com/office/drawing/2014/main" id="{ED729D0F-A8C6-DA0D-C9AF-215879F7673E}"/>
                </a:ext>
              </a:extLst>
            </p:cNvPr>
            <p:cNvCxnSpPr/>
            <p:nvPr/>
          </p:nvCxnSpPr>
          <p:spPr>
            <a:xfrm>
              <a:off x="838200" y="1736725"/>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0D33EC46-99A6-E930-060C-9F21443BF915}"/>
                </a:ext>
              </a:extLst>
            </p:cNvPr>
            <p:cNvCxnSpPr/>
            <p:nvPr/>
          </p:nvCxnSpPr>
          <p:spPr>
            <a:xfrm flipH="1">
              <a:off x="838200" y="2270125"/>
              <a:ext cx="990600" cy="0"/>
            </a:xfrm>
            <a:prstGeom prst="line">
              <a:avLst/>
            </a:prstGeom>
          </p:spPr>
          <p:style>
            <a:lnRef idx="1">
              <a:schemeClr val="dk1"/>
            </a:lnRef>
            <a:fillRef idx="0">
              <a:schemeClr val="dk1"/>
            </a:fillRef>
            <a:effectRef idx="0">
              <a:schemeClr val="dk1"/>
            </a:effectRef>
            <a:fontRef idx="minor">
              <a:schemeClr val="tx1"/>
            </a:fontRef>
          </p:style>
        </p:cxnSp>
        <p:sp>
          <p:nvSpPr>
            <p:cNvPr id="11" name="Freeform 10">
              <a:extLst>
                <a:ext uri="{FF2B5EF4-FFF2-40B4-BE49-F238E27FC236}">
                  <a16:creationId xmlns:a16="http://schemas.microsoft.com/office/drawing/2014/main" id="{7717AE56-423C-9E27-A0F0-D77BBD08631C}"/>
                </a:ext>
              </a:extLst>
            </p:cNvPr>
            <p:cNvSpPr/>
            <p:nvPr/>
          </p:nvSpPr>
          <p:spPr>
            <a:xfrm>
              <a:off x="871369" y="1828800"/>
              <a:ext cx="892885" cy="312666"/>
            </a:xfrm>
            <a:custGeom>
              <a:avLst/>
              <a:gdLst>
                <a:gd name="connsiteX0" fmla="*/ 0 w 892885"/>
                <a:gd name="connsiteY0" fmla="*/ 311972 h 312666"/>
                <a:gd name="connsiteX1" fmla="*/ 172123 w 892885"/>
                <a:gd name="connsiteY1" fmla="*/ 295835 h 312666"/>
                <a:gd name="connsiteX2" fmla="*/ 301215 w 892885"/>
                <a:gd name="connsiteY2" fmla="*/ 199016 h 312666"/>
                <a:gd name="connsiteX3" fmla="*/ 419549 w 892885"/>
                <a:gd name="connsiteY3" fmla="*/ 172122 h 312666"/>
                <a:gd name="connsiteX4" fmla="*/ 607807 w 892885"/>
                <a:gd name="connsiteY4" fmla="*/ 80682 h 312666"/>
                <a:gd name="connsiteX5" fmla="*/ 779930 w 892885"/>
                <a:gd name="connsiteY5" fmla="*/ 53788 h 312666"/>
                <a:gd name="connsiteX6" fmla="*/ 892885 w 892885"/>
                <a:gd name="connsiteY6" fmla="*/ 0 h 31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85" h="312666">
                  <a:moveTo>
                    <a:pt x="0" y="311972"/>
                  </a:moveTo>
                  <a:cubicBezTo>
                    <a:pt x="60960" y="313316"/>
                    <a:pt x="121921" y="314661"/>
                    <a:pt x="172123" y="295835"/>
                  </a:cubicBezTo>
                  <a:cubicBezTo>
                    <a:pt x="222325" y="277009"/>
                    <a:pt x="259977" y="219635"/>
                    <a:pt x="301215" y="199016"/>
                  </a:cubicBezTo>
                  <a:cubicBezTo>
                    <a:pt x="342453" y="178397"/>
                    <a:pt x="368450" y="191844"/>
                    <a:pt x="419549" y="172122"/>
                  </a:cubicBezTo>
                  <a:cubicBezTo>
                    <a:pt x="470648" y="152400"/>
                    <a:pt x="547744" y="100404"/>
                    <a:pt x="607807" y="80682"/>
                  </a:cubicBezTo>
                  <a:cubicBezTo>
                    <a:pt x="667871" y="60960"/>
                    <a:pt x="732417" y="67235"/>
                    <a:pt x="779930" y="53788"/>
                  </a:cubicBezTo>
                  <a:cubicBezTo>
                    <a:pt x="827443" y="40341"/>
                    <a:pt x="860164" y="20170"/>
                    <a:pt x="89288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B539EF2C-EE32-984D-6491-85010C5EBD12}"/>
                </a:ext>
              </a:extLst>
            </p:cNvPr>
            <p:cNvSpPr txBox="1"/>
            <p:nvPr/>
          </p:nvSpPr>
          <p:spPr>
            <a:xfrm>
              <a:off x="461683" y="2013635"/>
              <a:ext cx="381826"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20%</a:t>
              </a:r>
            </a:p>
          </p:txBody>
        </p:sp>
        <p:sp>
          <p:nvSpPr>
            <p:cNvPr id="14" name="TextBox 13">
              <a:extLst>
                <a:ext uri="{FF2B5EF4-FFF2-40B4-BE49-F238E27FC236}">
                  <a16:creationId xmlns:a16="http://schemas.microsoft.com/office/drawing/2014/main" id="{8E06EDE1-3132-34F1-EB51-5521F8822584}"/>
                </a:ext>
              </a:extLst>
            </p:cNvPr>
            <p:cNvSpPr txBox="1"/>
            <p:nvPr/>
          </p:nvSpPr>
          <p:spPr>
            <a:xfrm>
              <a:off x="461683" y="1749052"/>
              <a:ext cx="381826"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40%</a:t>
              </a:r>
            </a:p>
          </p:txBody>
        </p:sp>
        <p:sp>
          <p:nvSpPr>
            <p:cNvPr id="15" name="TextBox 14">
              <a:extLst>
                <a:ext uri="{FF2B5EF4-FFF2-40B4-BE49-F238E27FC236}">
                  <a16:creationId xmlns:a16="http://schemas.microsoft.com/office/drawing/2014/main" id="{CAFAE0DF-3374-9296-5C58-3B063BFFB5EC}"/>
                </a:ext>
              </a:extLst>
            </p:cNvPr>
            <p:cNvSpPr txBox="1"/>
            <p:nvPr/>
          </p:nvSpPr>
          <p:spPr>
            <a:xfrm>
              <a:off x="713074" y="2244466"/>
              <a:ext cx="422753" cy="238628"/>
            </a:xfrm>
            <a:prstGeom prst="rect">
              <a:avLst/>
            </a:prstGeom>
            <a:noFill/>
          </p:spPr>
          <p:txBody>
            <a:bodyPr wrap="none" rtlCol="0">
              <a:spAutoFit/>
            </a:bodyPr>
            <a:lstStyle/>
            <a:p>
              <a:r>
                <a:rPr lang="en-US" sz="1465" dirty="0">
                  <a:latin typeface="Calibri" panose="020F0502020204030204" pitchFamily="34" charset="0"/>
                  <a:cs typeface="Calibri" panose="020F0502020204030204" pitchFamily="34" charset="0"/>
                </a:rPr>
                <a:t>2020</a:t>
              </a:r>
            </a:p>
          </p:txBody>
        </p:sp>
        <p:sp>
          <p:nvSpPr>
            <p:cNvPr id="16" name="TextBox 15">
              <a:extLst>
                <a:ext uri="{FF2B5EF4-FFF2-40B4-BE49-F238E27FC236}">
                  <a16:creationId xmlns:a16="http://schemas.microsoft.com/office/drawing/2014/main" id="{8D5D42D9-9CC2-DFC1-6C03-4B4C849EB235}"/>
                </a:ext>
              </a:extLst>
            </p:cNvPr>
            <p:cNvSpPr txBox="1"/>
            <p:nvPr/>
          </p:nvSpPr>
          <p:spPr>
            <a:xfrm>
              <a:off x="1482006" y="2244466"/>
              <a:ext cx="422753"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2050</a:t>
              </a:r>
            </a:p>
          </p:txBody>
        </p:sp>
      </p:grpSp>
      <p:pic>
        <p:nvPicPr>
          <p:cNvPr id="17" name="Picture 16">
            <a:extLst>
              <a:ext uri="{FF2B5EF4-FFF2-40B4-BE49-F238E27FC236}">
                <a16:creationId xmlns:a16="http://schemas.microsoft.com/office/drawing/2014/main" id="{BA14B191-386A-5C05-E559-6AA04CDF057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919" t="14796" r="8261" b="12700"/>
          <a:stretch/>
        </p:blipFill>
        <p:spPr>
          <a:xfrm>
            <a:off x="5356142" y="1460590"/>
            <a:ext cx="1014747" cy="857287"/>
          </a:xfrm>
          <a:prstGeom prst="rect">
            <a:avLst/>
          </a:prstGeom>
        </p:spPr>
      </p:pic>
      <p:cxnSp>
        <p:nvCxnSpPr>
          <p:cNvPr id="18" name="Straight Arrow Connector 17">
            <a:extLst>
              <a:ext uri="{FF2B5EF4-FFF2-40B4-BE49-F238E27FC236}">
                <a16:creationId xmlns:a16="http://schemas.microsoft.com/office/drawing/2014/main" id="{58E5BB58-2DA3-9015-8ACA-71AACC17DDE3}"/>
              </a:ext>
            </a:extLst>
          </p:cNvPr>
          <p:cNvCxnSpPr>
            <a:cxnSpLocks/>
          </p:cNvCxnSpPr>
          <p:nvPr/>
        </p:nvCxnSpPr>
        <p:spPr>
          <a:xfrm flipV="1">
            <a:off x="6273353" y="1864849"/>
            <a:ext cx="19459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CE53DEF8-3C5F-70F3-4784-5B63DF4019D1}"/>
              </a:ext>
            </a:extLst>
          </p:cNvPr>
          <p:cNvSpPr txBox="1"/>
          <p:nvPr/>
        </p:nvSpPr>
        <p:spPr>
          <a:xfrm>
            <a:off x="6449609" y="1741436"/>
            <a:ext cx="655407" cy="256224"/>
          </a:xfrm>
          <a:prstGeom prst="rect">
            <a:avLst/>
          </a:prstGeom>
          <a:noFill/>
        </p:spPr>
        <p:txBody>
          <a:bodyPr wrap="square" rtlCol="0">
            <a:spAutoFit/>
          </a:bodyPr>
          <a:lstStyle/>
          <a:p>
            <a:r>
              <a:rPr lang="en-US" sz="1065" dirty="0">
                <a:latin typeface="Calibri" panose="020F0502020204030204" pitchFamily="34" charset="0"/>
                <a:cs typeface="Calibri" panose="020F0502020204030204" pitchFamily="34" charset="0"/>
              </a:rPr>
              <a:t>1 kWh</a:t>
            </a:r>
          </a:p>
        </p:txBody>
      </p:sp>
      <p:sp>
        <p:nvSpPr>
          <p:cNvPr id="21" name="Right Brace 20">
            <a:extLst>
              <a:ext uri="{FF2B5EF4-FFF2-40B4-BE49-F238E27FC236}">
                <a16:creationId xmlns:a16="http://schemas.microsoft.com/office/drawing/2014/main" id="{27147F90-500E-55DE-521A-2973147D1D39}"/>
              </a:ext>
            </a:extLst>
          </p:cNvPr>
          <p:cNvSpPr/>
          <p:nvPr/>
        </p:nvSpPr>
        <p:spPr>
          <a:xfrm>
            <a:off x="5093396" y="1392601"/>
            <a:ext cx="256674" cy="99326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59C0E802-F70E-893C-9058-22978316BF55}"/>
              </a:ext>
            </a:extLst>
          </p:cNvPr>
          <p:cNvSpPr txBox="1"/>
          <p:nvPr/>
        </p:nvSpPr>
        <p:spPr>
          <a:xfrm>
            <a:off x="4536363" y="1532652"/>
            <a:ext cx="838060" cy="809517"/>
          </a:xfrm>
          <a:prstGeom prst="rect">
            <a:avLst/>
          </a:prstGeom>
          <a:noFill/>
        </p:spPr>
        <p:txBody>
          <a:bodyPr wrap="square" rtlCol="0">
            <a:spAutoFit/>
          </a:bodyPr>
          <a:lstStyle/>
          <a:p>
            <a:r>
              <a:rPr lang="en-US" sz="932">
                <a:latin typeface="Calibri" panose="020F0502020204030204" pitchFamily="34" charset="0"/>
                <a:cs typeface="Calibri" panose="020F0502020204030204" pitchFamily="34" charset="0"/>
              </a:rPr>
              <a:t>Hard coal</a:t>
            </a:r>
          </a:p>
          <a:p>
            <a:r>
              <a:rPr lang="en-US" sz="932">
                <a:latin typeface="Calibri" panose="020F0502020204030204" pitchFamily="34" charset="0"/>
                <a:cs typeface="Calibri" panose="020F0502020204030204" pitchFamily="34" charset="0"/>
              </a:rPr>
              <a:t>Lignite</a:t>
            </a:r>
          </a:p>
          <a:p>
            <a:r>
              <a:rPr lang="en-US" sz="932">
                <a:latin typeface="Calibri" panose="020F0502020204030204" pitchFamily="34" charset="0"/>
                <a:cs typeface="Calibri" panose="020F0502020204030204" pitchFamily="34" charset="0"/>
              </a:rPr>
              <a:t>Natural gas</a:t>
            </a:r>
          </a:p>
          <a:p>
            <a:r>
              <a:rPr lang="en-US" sz="932">
                <a:latin typeface="Calibri" panose="020F0502020204030204" pitchFamily="34" charset="0"/>
                <a:cs typeface="Calibri" panose="020F0502020204030204" pitchFamily="34" charset="0"/>
              </a:rPr>
              <a:t>Fuel oil</a:t>
            </a:r>
          </a:p>
          <a:p>
            <a:r>
              <a:rPr lang="en-US" sz="932">
                <a:latin typeface="Calibri" panose="020F0502020204030204" pitchFamily="34" charset="0"/>
                <a:cs typeface="Calibri" panose="020F0502020204030204" pitchFamily="34" charset="0"/>
              </a:rPr>
              <a:t>…</a:t>
            </a:r>
          </a:p>
        </p:txBody>
      </p:sp>
      <p:sp>
        <p:nvSpPr>
          <p:cNvPr id="23" name="Freeform 22">
            <a:extLst>
              <a:ext uri="{FF2B5EF4-FFF2-40B4-BE49-F238E27FC236}">
                <a16:creationId xmlns:a16="http://schemas.microsoft.com/office/drawing/2014/main" id="{67A7B11C-2FD5-3F05-CF5E-3BDFDE6043DC}"/>
              </a:ext>
            </a:extLst>
          </p:cNvPr>
          <p:cNvSpPr/>
          <p:nvPr/>
        </p:nvSpPr>
        <p:spPr>
          <a:xfrm>
            <a:off x="2921467" y="1876745"/>
            <a:ext cx="1196207" cy="279874"/>
          </a:xfrm>
          <a:custGeom>
            <a:avLst/>
            <a:gdLst>
              <a:gd name="connsiteX0" fmla="*/ 0 w 898263"/>
              <a:gd name="connsiteY0" fmla="*/ 209774 h 210165"/>
              <a:gd name="connsiteX1" fmla="*/ 258183 w 898263"/>
              <a:gd name="connsiteY1" fmla="*/ 193638 h 210165"/>
              <a:gd name="connsiteX2" fmla="*/ 408790 w 898263"/>
              <a:gd name="connsiteY2" fmla="*/ 102198 h 210165"/>
              <a:gd name="connsiteX3" fmla="*/ 618564 w 898263"/>
              <a:gd name="connsiteY3" fmla="*/ 64546 h 210165"/>
              <a:gd name="connsiteX4" fmla="*/ 753035 w 898263"/>
              <a:gd name="connsiteY4" fmla="*/ 10758 h 210165"/>
              <a:gd name="connsiteX5" fmla="*/ 898263 w 898263"/>
              <a:gd name="connsiteY5" fmla="*/ 0 h 210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8263" h="210165">
                <a:moveTo>
                  <a:pt x="0" y="209774"/>
                </a:moveTo>
                <a:cubicBezTo>
                  <a:pt x="95025" y="210670"/>
                  <a:pt x="190051" y="211567"/>
                  <a:pt x="258183" y="193638"/>
                </a:cubicBezTo>
                <a:cubicBezTo>
                  <a:pt x="326315" y="175709"/>
                  <a:pt x="348727" y="123713"/>
                  <a:pt x="408790" y="102198"/>
                </a:cubicBezTo>
                <a:cubicBezTo>
                  <a:pt x="468853" y="80683"/>
                  <a:pt x="561190" y="79786"/>
                  <a:pt x="618564" y="64546"/>
                </a:cubicBezTo>
                <a:cubicBezTo>
                  <a:pt x="675938" y="49306"/>
                  <a:pt x="706419" y="21516"/>
                  <a:pt x="753035" y="10758"/>
                </a:cubicBezTo>
                <a:cubicBezTo>
                  <a:pt x="799651" y="0"/>
                  <a:pt x="848957" y="0"/>
                  <a:pt x="898263" y="0"/>
                </a:cubicBezTo>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24" name="Title 1">
            <a:extLst>
              <a:ext uri="{FF2B5EF4-FFF2-40B4-BE49-F238E27FC236}">
                <a16:creationId xmlns:a16="http://schemas.microsoft.com/office/drawing/2014/main" id="{4810A5DA-3F57-BF83-9D45-CA10A0009719}"/>
              </a:ext>
            </a:extLst>
          </p:cNvPr>
          <p:cNvSpPr txBox="1">
            <a:spLocks/>
          </p:cNvSpPr>
          <p:nvPr/>
        </p:nvSpPr>
        <p:spPr>
          <a:xfrm>
            <a:off x="2405393" y="2736793"/>
            <a:ext cx="1217697"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Pollutants</a:t>
            </a:r>
          </a:p>
        </p:txBody>
      </p:sp>
      <p:grpSp>
        <p:nvGrpSpPr>
          <p:cNvPr id="25" name="Group 24">
            <a:extLst>
              <a:ext uri="{FF2B5EF4-FFF2-40B4-BE49-F238E27FC236}">
                <a16:creationId xmlns:a16="http://schemas.microsoft.com/office/drawing/2014/main" id="{FD0330D9-D38E-9CFC-17DB-AEBEE2CEF516}"/>
              </a:ext>
            </a:extLst>
          </p:cNvPr>
          <p:cNvGrpSpPr/>
          <p:nvPr/>
        </p:nvGrpSpPr>
        <p:grpSpPr>
          <a:xfrm>
            <a:off x="2349806" y="3352148"/>
            <a:ext cx="1964184" cy="993932"/>
            <a:chOff x="644058" y="2884610"/>
            <a:chExt cx="1474956" cy="746369"/>
          </a:xfrm>
        </p:grpSpPr>
        <p:grpSp>
          <p:nvGrpSpPr>
            <p:cNvPr id="26" name="Group 25">
              <a:extLst>
                <a:ext uri="{FF2B5EF4-FFF2-40B4-BE49-F238E27FC236}">
                  <a16:creationId xmlns:a16="http://schemas.microsoft.com/office/drawing/2014/main" id="{6B9DCDEF-0315-5378-5E71-C10A11204113}"/>
                </a:ext>
              </a:extLst>
            </p:cNvPr>
            <p:cNvGrpSpPr/>
            <p:nvPr/>
          </p:nvGrpSpPr>
          <p:grpSpPr>
            <a:xfrm>
              <a:off x="644058" y="2884610"/>
              <a:ext cx="1474956" cy="746369"/>
              <a:chOff x="429802" y="1736725"/>
              <a:chExt cx="1474956" cy="746369"/>
            </a:xfrm>
          </p:grpSpPr>
          <p:cxnSp>
            <p:nvCxnSpPr>
              <p:cNvPr id="28" name="Straight Connector 27">
                <a:extLst>
                  <a:ext uri="{FF2B5EF4-FFF2-40B4-BE49-F238E27FC236}">
                    <a16:creationId xmlns:a16="http://schemas.microsoft.com/office/drawing/2014/main" id="{48FBBBA9-1671-3A4E-259D-649B2624D4AC}"/>
                  </a:ext>
                </a:extLst>
              </p:cNvPr>
              <p:cNvCxnSpPr/>
              <p:nvPr/>
            </p:nvCxnSpPr>
            <p:spPr>
              <a:xfrm>
                <a:off x="838200" y="1736725"/>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565F61D-755D-500D-F1CA-6D9D41FDC737}"/>
                  </a:ext>
                </a:extLst>
              </p:cNvPr>
              <p:cNvCxnSpPr/>
              <p:nvPr/>
            </p:nvCxnSpPr>
            <p:spPr>
              <a:xfrm flipH="1">
                <a:off x="838200" y="2270125"/>
                <a:ext cx="990600" cy="0"/>
              </a:xfrm>
              <a:prstGeom prst="line">
                <a:avLst/>
              </a:prstGeom>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5B3D9516-FABB-9D59-252A-0512B822AEC2}"/>
                  </a:ext>
                </a:extLst>
              </p:cNvPr>
              <p:cNvSpPr txBox="1"/>
              <p:nvPr/>
            </p:nvSpPr>
            <p:spPr>
              <a:xfrm>
                <a:off x="429802" y="2013635"/>
                <a:ext cx="420345"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2 mg</a:t>
                </a:r>
              </a:p>
            </p:txBody>
          </p:sp>
          <p:sp>
            <p:nvSpPr>
              <p:cNvPr id="32" name="TextBox 31">
                <a:extLst>
                  <a:ext uri="{FF2B5EF4-FFF2-40B4-BE49-F238E27FC236}">
                    <a16:creationId xmlns:a16="http://schemas.microsoft.com/office/drawing/2014/main" id="{E62DEABC-D18B-AF69-E82F-7D2451FC9877}"/>
                  </a:ext>
                </a:extLst>
              </p:cNvPr>
              <p:cNvSpPr txBox="1"/>
              <p:nvPr/>
            </p:nvSpPr>
            <p:spPr>
              <a:xfrm>
                <a:off x="429802" y="1749052"/>
                <a:ext cx="420345"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4 mg</a:t>
                </a:r>
              </a:p>
            </p:txBody>
          </p:sp>
          <p:sp>
            <p:nvSpPr>
              <p:cNvPr id="33" name="TextBox 32">
                <a:extLst>
                  <a:ext uri="{FF2B5EF4-FFF2-40B4-BE49-F238E27FC236}">
                    <a16:creationId xmlns:a16="http://schemas.microsoft.com/office/drawing/2014/main" id="{67686681-E674-68E9-0EE8-0AC694329D81}"/>
                  </a:ext>
                </a:extLst>
              </p:cNvPr>
              <p:cNvSpPr txBox="1"/>
              <p:nvPr/>
            </p:nvSpPr>
            <p:spPr>
              <a:xfrm>
                <a:off x="713074" y="2244466"/>
                <a:ext cx="422752"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2020</a:t>
                </a:r>
              </a:p>
            </p:txBody>
          </p:sp>
          <p:sp>
            <p:nvSpPr>
              <p:cNvPr id="34" name="TextBox 33">
                <a:extLst>
                  <a:ext uri="{FF2B5EF4-FFF2-40B4-BE49-F238E27FC236}">
                    <a16:creationId xmlns:a16="http://schemas.microsoft.com/office/drawing/2014/main" id="{FF4583BB-6611-8940-A283-08FF0594A636}"/>
                  </a:ext>
                </a:extLst>
              </p:cNvPr>
              <p:cNvSpPr txBox="1"/>
              <p:nvPr/>
            </p:nvSpPr>
            <p:spPr>
              <a:xfrm>
                <a:off x="1482006" y="2244466"/>
                <a:ext cx="422752"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2050</a:t>
                </a:r>
              </a:p>
            </p:txBody>
          </p:sp>
        </p:grpSp>
        <p:sp>
          <p:nvSpPr>
            <p:cNvPr id="27" name="Freeform 26">
              <a:extLst>
                <a:ext uri="{FF2B5EF4-FFF2-40B4-BE49-F238E27FC236}">
                  <a16:creationId xmlns:a16="http://schemas.microsoft.com/office/drawing/2014/main" id="{E94B4DB2-2D73-EF1E-C2C3-A19EC38C3C00}"/>
                </a:ext>
              </a:extLst>
            </p:cNvPr>
            <p:cNvSpPr/>
            <p:nvPr/>
          </p:nvSpPr>
          <p:spPr>
            <a:xfrm>
              <a:off x="1134932" y="3028278"/>
              <a:ext cx="812202" cy="225910"/>
            </a:xfrm>
            <a:custGeom>
              <a:avLst/>
              <a:gdLst>
                <a:gd name="connsiteX0" fmla="*/ 0 w 812202"/>
                <a:gd name="connsiteY0" fmla="*/ 0 h 225910"/>
                <a:gd name="connsiteX1" fmla="*/ 177501 w 812202"/>
                <a:gd name="connsiteY1" fmla="*/ 123713 h 225910"/>
                <a:gd name="connsiteX2" fmla="*/ 462579 w 812202"/>
                <a:gd name="connsiteY2" fmla="*/ 107576 h 225910"/>
                <a:gd name="connsiteX3" fmla="*/ 645459 w 812202"/>
                <a:gd name="connsiteY3" fmla="*/ 204395 h 225910"/>
                <a:gd name="connsiteX4" fmla="*/ 812202 w 812202"/>
                <a:gd name="connsiteY4" fmla="*/ 225910 h 22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202" h="225910">
                  <a:moveTo>
                    <a:pt x="0" y="0"/>
                  </a:moveTo>
                  <a:cubicBezTo>
                    <a:pt x="50202" y="52892"/>
                    <a:pt x="100405" y="105784"/>
                    <a:pt x="177501" y="123713"/>
                  </a:cubicBezTo>
                  <a:cubicBezTo>
                    <a:pt x="254597" y="141642"/>
                    <a:pt x="384586" y="94129"/>
                    <a:pt x="462579" y="107576"/>
                  </a:cubicBezTo>
                  <a:cubicBezTo>
                    <a:pt x="540572" y="121023"/>
                    <a:pt x="587189" y="184673"/>
                    <a:pt x="645459" y="204395"/>
                  </a:cubicBezTo>
                  <a:cubicBezTo>
                    <a:pt x="703730" y="224117"/>
                    <a:pt x="757966" y="225013"/>
                    <a:pt x="812202" y="2259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grpSp>
      <p:pic>
        <p:nvPicPr>
          <p:cNvPr id="35" name="Picture 34">
            <a:extLst>
              <a:ext uri="{FF2B5EF4-FFF2-40B4-BE49-F238E27FC236}">
                <a16:creationId xmlns:a16="http://schemas.microsoft.com/office/drawing/2014/main" id="{D793420C-14BF-D0C9-E3A8-B5BB3ACFFC3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919" t="14796" r="8261" b="12700"/>
          <a:stretch/>
        </p:blipFill>
        <p:spPr>
          <a:xfrm>
            <a:off x="5222030" y="3288302"/>
            <a:ext cx="1014747" cy="857287"/>
          </a:xfrm>
          <a:prstGeom prst="rect">
            <a:avLst/>
          </a:prstGeom>
        </p:spPr>
      </p:pic>
      <p:cxnSp>
        <p:nvCxnSpPr>
          <p:cNvPr id="36" name="Straight Arrow Connector 35">
            <a:extLst>
              <a:ext uri="{FF2B5EF4-FFF2-40B4-BE49-F238E27FC236}">
                <a16:creationId xmlns:a16="http://schemas.microsoft.com/office/drawing/2014/main" id="{EF25BCA8-C16D-AA26-776D-48F76BF1B39D}"/>
              </a:ext>
            </a:extLst>
          </p:cNvPr>
          <p:cNvCxnSpPr>
            <a:cxnSpLocks/>
          </p:cNvCxnSpPr>
          <p:nvPr/>
        </p:nvCxnSpPr>
        <p:spPr>
          <a:xfrm flipV="1">
            <a:off x="6212393" y="3692561"/>
            <a:ext cx="19459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83424B32-64AD-B9D2-3025-F8EACEF4B98C}"/>
              </a:ext>
            </a:extLst>
          </p:cNvPr>
          <p:cNvSpPr txBox="1"/>
          <p:nvPr/>
        </p:nvSpPr>
        <p:spPr>
          <a:xfrm>
            <a:off x="6376457" y="3569147"/>
            <a:ext cx="655407" cy="256224"/>
          </a:xfrm>
          <a:prstGeom prst="rect">
            <a:avLst/>
          </a:prstGeom>
          <a:noFill/>
        </p:spPr>
        <p:txBody>
          <a:bodyPr wrap="square" rtlCol="0">
            <a:spAutoFit/>
          </a:bodyPr>
          <a:lstStyle/>
          <a:p>
            <a:r>
              <a:rPr lang="en-US" sz="1065">
                <a:latin typeface="Calibri" panose="020F0502020204030204" pitchFamily="34" charset="0"/>
                <a:cs typeface="Calibri" panose="020F0502020204030204" pitchFamily="34" charset="0"/>
              </a:rPr>
              <a:t>1 kWh</a:t>
            </a:r>
          </a:p>
        </p:txBody>
      </p:sp>
      <p:sp>
        <p:nvSpPr>
          <p:cNvPr id="38" name="Right Brace 37">
            <a:extLst>
              <a:ext uri="{FF2B5EF4-FFF2-40B4-BE49-F238E27FC236}">
                <a16:creationId xmlns:a16="http://schemas.microsoft.com/office/drawing/2014/main" id="{8210FD37-F4ED-2D0D-32F1-FFC40D91839F}"/>
              </a:ext>
            </a:extLst>
          </p:cNvPr>
          <p:cNvSpPr/>
          <p:nvPr/>
        </p:nvSpPr>
        <p:spPr>
          <a:xfrm rot="5400000">
            <a:off x="5709105" y="2648845"/>
            <a:ext cx="256674" cy="99326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19A6D58C-763F-B3A6-AAF7-343C6FCE44FB}"/>
              </a:ext>
            </a:extLst>
          </p:cNvPr>
          <p:cNvSpPr txBox="1"/>
          <p:nvPr/>
        </p:nvSpPr>
        <p:spPr>
          <a:xfrm>
            <a:off x="5326482" y="2784275"/>
            <a:ext cx="1316937" cy="235770"/>
          </a:xfrm>
          <a:prstGeom prst="rect">
            <a:avLst/>
          </a:prstGeom>
          <a:noFill/>
        </p:spPr>
        <p:txBody>
          <a:bodyPr wrap="square" rtlCol="0">
            <a:spAutoFit/>
          </a:bodyPr>
          <a:lstStyle/>
          <a:p>
            <a:r>
              <a:rPr lang="en-US" sz="932" err="1">
                <a:latin typeface="Calibri" panose="020F0502020204030204" pitchFamily="34" charset="0"/>
                <a:cs typeface="Calibri" panose="020F0502020204030204" pitchFamily="34" charset="0"/>
              </a:rPr>
              <a:t>SO</a:t>
            </a:r>
            <a:r>
              <a:rPr lang="en-US" sz="932" baseline="-25000" err="1">
                <a:latin typeface="Calibri" panose="020F0502020204030204" pitchFamily="34" charset="0"/>
                <a:cs typeface="Calibri" panose="020F0502020204030204" pitchFamily="34" charset="0"/>
              </a:rPr>
              <a:t>x</a:t>
            </a:r>
            <a:r>
              <a:rPr lang="en-US" sz="932" baseline="-25000">
                <a:latin typeface="Calibri" panose="020F0502020204030204" pitchFamily="34" charset="0"/>
                <a:cs typeface="Calibri" panose="020F0502020204030204" pitchFamily="34" charset="0"/>
              </a:rPr>
              <a:t> </a:t>
            </a:r>
            <a:r>
              <a:rPr lang="en-US" sz="932">
                <a:latin typeface="Calibri" panose="020F0502020204030204" pitchFamily="34" charset="0"/>
                <a:cs typeface="Calibri" panose="020F0502020204030204" pitchFamily="34" charset="0"/>
              </a:rPr>
              <a:t>, NO</a:t>
            </a:r>
            <a:r>
              <a:rPr lang="en-US" sz="932" baseline="-25000">
                <a:latin typeface="Calibri" panose="020F0502020204030204" pitchFamily="34" charset="0"/>
                <a:cs typeface="Calibri" panose="020F0502020204030204" pitchFamily="34" charset="0"/>
              </a:rPr>
              <a:t>x</a:t>
            </a:r>
            <a:r>
              <a:rPr lang="en-US" sz="932">
                <a:latin typeface="Calibri" panose="020F0502020204030204" pitchFamily="34" charset="0"/>
                <a:cs typeface="Calibri" panose="020F0502020204030204" pitchFamily="34" charset="0"/>
              </a:rPr>
              <a:t>, VOC, …</a:t>
            </a:r>
          </a:p>
        </p:txBody>
      </p:sp>
      <p:sp>
        <p:nvSpPr>
          <p:cNvPr id="40" name="Title 1">
            <a:extLst>
              <a:ext uri="{FF2B5EF4-FFF2-40B4-BE49-F238E27FC236}">
                <a16:creationId xmlns:a16="http://schemas.microsoft.com/office/drawing/2014/main" id="{BD2E7300-3CF0-A146-9E22-19B5C50A182E}"/>
              </a:ext>
            </a:extLst>
          </p:cNvPr>
          <p:cNvSpPr txBox="1">
            <a:spLocks/>
          </p:cNvSpPr>
          <p:nvPr/>
        </p:nvSpPr>
        <p:spPr>
          <a:xfrm>
            <a:off x="2405393" y="4360389"/>
            <a:ext cx="1345621"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Market mixes</a:t>
            </a:r>
          </a:p>
        </p:txBody>
      </p:sp>
      <p:pic>
        <p:nvPicPr>
          <p:cNvPr id="41" name="Picture 40">
            <a:extLst>
              <a:ext uri="{FF2B5EF4-FFF2-40B4-BE49-F238E27FC236}">
                <a16:creationId xmlns:a16="http://schemas.microsoft.com/office/drawing/2014/main" id="{04CBC487-B9EF-9E6E-EAA2-9F37FEE98A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1752" y="4836136"/>
            <a:ext cx="1095081" cy="1095081"/>
          </a:xfrm>
          <a:prstGeom prst="rect">
            <a:avLst/>
          </a:prstGeom>
        </p:spPr>
      </p:pic>
      <p:sp>
        <p:nvSpPr>
          <p:cNvPr id="42" name="TextBox 41">
            <a:extLst>
              <a:ext uri="{FF2B5EF4-FFF2-40B4-BE49-F238E27FC236}">
                <a16:creationId xmlns:a16="http://schemas.microsoft.com/office/drawing/2014/main" id="{EA3BEBB2-7A7E-7ACC-31E0-0F55E9278A45}"/>
              </a:ext>
            </a:extLst>
          </p:cNvPr>
          <p:cNvSpPr txBox="1"/>
          <p:nvPr/>
        </p:nvSpPr>
        <p:spPr>
          <a:xfrm>
            <a:off x="2436225" y="4682405"/>
            <a:ext cx="562975" cy="543226"/>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2050</a:t>
            </a:r>
          </a:p>
          <a:p>
            <a:r>
              <a:rPr lang="en-US" sz="1465">
                <a:latin typeface="Calibri" panose="020F0502020204030204" pitchFamily="34" charset="0"/>
                <a:cs typeface="Calibri" panose="020F0502020204030204" pitchFamily="34" charset="0"/>
              </a:rPr>
              <a:t>USA</a:t>
            </a:r>
          </a:p>
        </p:txBody>
      </p:sp>
      <p:pic>
        <p:nvPicPr>
          <p:cNvPr id="43" name="Picture 42">
            <a:extLst>
              <a:ext uri="{FF2B5EF4-FFF2-40B4-BE49-F238E27FC236}">
                <a16:creationId xmlns:a16="http://schemas.microsoft.com/office/drawing/2014/main" id="{F1948A2A-6AD5-08AF-8805-86B462DB7F9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919" t="14796" r="8261" b="12700"/>
          <a:stretch/>
        </p:blipFill>
        <p:spPr>
          <a:xfrm>
            <a:off x="3346239" y="5017161"/>
            <a:ext cx="276852" cy="233893"/>
          </a:xfrm>
          <a:prstGeom prst="rect">
            <a:avLst/>
          </a:prstGeom>
        </p:spPr>
      </p:pic>
      <p:pic>
        <p:nvPicPr>
          <p:cNvPr id="45" name="Picture 44">
            <a:extLst>
              <a:ext uri="{FF2B5EF4-FFF2-40B4-BE49-F238E27FC236}">
                <a16:creationId xmlns:a16="http://schemas.microsoft.com/office/drawing/2014/main" id="{728CEC67-B89D-FB77-1AF1-0A91762F2E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30711" y="5367211"/>
            <a:ext cx="384758" cy="384758"/>
          </a:xfrm>
          <a:prstGeom prst="rect">
            <a:avLst/>
          </a:prstGeom>
        </p:spPr>
      </p:pic>
      <p:pic>
        <p:nvPicPr>
          <p:cNvPr id="46" name="Picture 45">
            <a:extLst>
              <a:ext uri="{FF2B5EF4-FFF2-40B4-BE49-F238E27FC236}">
                <a16:creationId xmlns:a16="http://schemas.microsoft.com/office/drawing/2014/main" id="{714788B7-CBE1-8B3A-1FAD-C4E6CBA52E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92604" y="5276765"/>
            <a:ext cx="371199" cy="371199"/>
          </a:xfrm>
          <a:prstGeom prst="rect">
            <a:avLst/>
          </a:prstGeom>
        </p:spPr>
      </p:pic>
      <p:sp>
        <p:nvSpPr>
          <p:cNvPr id="47" name="Title 1">
            <a:extLst>
              <a:ext uri="{FF2B5EF4-FFF2-40B4-BE49-F238E27FC236}">
                <a16:creationId xmlns:a16="http://schemas.microsoft.com/office/drawing/2014/main" id="{C707A54C-C2F5-4466-280C-DB028BF1BC47}"/>
              </a:ext>
            </a:extLst>
          </p:cNvPr>
          <p:cNvSpPr txBox="1">
            <a:spLocks/>
          </p:cNvSpPr>
          <p:nvPr/>
        </p:nvSpPr>
        <p:spPr>
          <a:xfrm>
            <a:off x="4840787" y="4360389"/>
            <a:ext cx="1345621"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Relinking</a:t>
            </a:r>
          </a:p>
        </p:txBody>
      </p:sp>
      <p:grpSp>
        <p:nvGrpSpPr>
          <p:cNvPr id="48" name="Group 47">
            <a:extLst>
              <a:ext uri="{FF2B5EF4-FFF2-40B4-BE49-F238E27FC236}">
                <a16:creationId xmlns:a16="http://schemas.microsoft.com/office/drawing/2014/main" id="{0628B553-E929-6247-872B-C7358673CB07}"/>
              </a:ext>
            </a:extLst>
          </p:cNvPr>
          <p:cNvGrpSpPr/>
          <p:nvPr/>
        </p:nvGrpSpPr>
        <p:grpSpPr>
          <a:xfrm>
            <a:off x="4760317" y="4907428"/>
            <a:ext cx="616415" cy="687247"/>
            <a:chOff x="2548146" y="4169342"/>
            <a:chExt cx="462882" cy="516072"/>
          </a:xfrm>
        </p:grpSpPr>
        <p:pic>
          <p:nvPicPr>
            <p:cNvPr id="49" name="Picture 48">
              <a:extLst>
                <a:ext uri="{FF2B5EF4-FFF2-40B4-BE49-F238E27FC236}">
                  <a16:creationId xmlns:a16="http://schemas.microsoft.com/office/drawing/2014/main" id="{2AC8C9A9-9A3B-2897-A19B-B8B36C270D5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76921" y="4380955"/>
              <a:ext cx="238671" cy="238671"/>
            </a:xfrm>
            <a:prstGeom prst="rect">
              <a:avLst/>
            </a:prstGeom>
          </p:spPr>
        </p:pic>
        <p:sp>
          <p:nvSpPr>
            <p:cNvPr id="50" name="Rectangle 49">
              <a:extLst>
                <a:ext uri="{FF2B5EF4-FFF2-40B4-BE49-F238E27FC236}">
                  <a16:creationId xmlns:a16="http://schemas.microsoft.com/office/drawing/2014/main" id="{CD0E4408-39A5-73C9-2CD4-478BC39006DC}"/>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51" name="TextBox 50">
              <a:extLst>
                <a:ext uri="{FF2B5EF4-FFF2-40B4-BE49-F238E27FC236}">
                  <a16:creationId xmlns:a16="http://schemas.microsoft.com/office/drawing/2014/main" id="{3C8C3982-383A-E681-C9A8-A9115F1A867C}"/>
                </a:ext>
              </a:extLst>
            </p:cNvPr>
            <p:cNvSpPr txBox="1"/>
            <p:nvPr/>
          </p:nvSpPr>
          <p:spPr>
            <a:xfrm>
              <a:off x="2548146" y="4169342"/>
              <a:ext cx="444420"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Market</a:t>
              </a:r>
            </a:p>
          </p:txBody>
        </p:sp>
        <p:sp>
          <p:nvSpPr>
            <p:cNvPr id="52" name="TextBox 51">
              <a:extLst>
                <a:ext uri="{FF2B5EF4-FFF2-40B4-BE49-F238E27FC236}">
                  <a16:creationId xmlns:a16="http://schemas.microsoft.com/office/drawing/2014/main" id="{ABEFB095-64FA-D9ED-93F0-2AC7CF3519FB}"/>
                </a:ext>
              </a:extLst>
            </p:cNvPr>
            <p:cNvSpPr txBox="1"/>
            <p:nvPr/>
          </p:nvSpPr>
          <p:spPr>
            <a:xfrm>
              <a:off x="2700223" y="4488407"/>
              <a:ext cx="310805"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USA</a:t>
              </a:r>
            </a:p>
          </p:txBody>
        </p:sp>
      </p:grpSp>
      <p:grpSp>
        <p:nvGrpSpPr>
          <p:cNvPr id="53" name="Group 52">
            <a:extLst>
              <a:ext uri="{FF2B5EF4-FFF2-40B4-BE49-F238E27FC236}">
                <a16:creationId xmlns:a16="http://schemas.microsoft.com/office/drawing/2014/main" id="{553FB75E-9749-89C7-9EE7-D049E375FCBF}"/>
              </a:ext>
            </a:extLst>
          </p:cNvPr>
          <p:cNvGrpSpPr/>
          <p:nvPr/>
        </p:nvGrpSpPr>
        <p:grpSpPr>
          <a:xfrm>
            <a:off x="6173697" y="4446862"/>
            <a:ext cx="564819" cy="687248"/>
            <a:chOff x="2589138" y="4169342"/>
            <a:chExt cx="424137" cy="516072"/>
          </a:xfrm>
        </p:grpSpPr>
        <p:pic>
          <p:nvPicPr>
            <p:cNvPr id="54" name="Picture 53">
              <a:extLst>
                <a:ext uri="{FF2B5EF4-FFF2-40B4-BE49-F238E27FC236}">
                  <a16:creationId xmlns:a16="http://schemas.microsoft.com/office/drawing/2014/main" id="{0C818FE0-F10C-EF60-6191-7C69E9A007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76921" y="4380955"/>
              <a:ext cx="238671" cy="238671"/>
            </a:xfrm>
            <a:prstGeom prst="rect">
              <a:avLst/>
            </a:prstGeom>
          </p:spPr>
        </p:pic>
        <p:sp>
          <p:nvSpPr>
            <p:cNvPr id="55" name="Rectangle 54">
              <a:extLst>
                <a:ext uri="{FF2B5EF4-FFF2-40B4-BE49-F238E27FC236}">
                  <a16:creationId xmlns:a16="http://schemas.microsoft.com/office/drawing/2014/main" id="{C0354C46-6313-E728-E741-8C988DE97687}"/>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56" name="TextBox 55">
              <a:extLst>
                <a:ext uri="{FF2B5EF4-FFF2-40B4-BE49-F238E27FC236}">
                  <a16:creationId xmlns:a16="http://schemas.microsoft.com/office/drawing/2014/main" id="{DE8DEAC6-CC05-F7FE-4F16-2BFA15EBB8BB}"/>
                </a:ext>
              </a:extLst>
            </p:cNvPr>
            <p:cNvSpPr txBox="1"/>
            <p:nvPr/>
          </p:nvSpPr>
          <p:spPr>
            <a:xfrm>
              <a:off x="2589138" y="4169342"/>
              <a:ext cx="358955"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Steel</a:t>
              </a:r>
            </a:p>
          </p:txBody>
        </p:sp>
        <p:sp>
          <p:nvSpPr>
            <p:cNvPr id="57" name="TextBox 56">
              <a:extLst>
                <a:ext uri="{FF2B5EF4-FFF2-40B4-BE49-F238E27FC236}">
                  <a16:creationId xmlns:a16="http://schemas.microsoft.com/office/drawing/2014/main" id="{5E9AD5C3-C6BF-74C6-854D-E0AC44E2E79A}"/>
                </a:ext>
              </a:extLst>
            </p:cNvPr>
            <p:cNvSpPr txBox="1"/>
            <p:nvPr/>
          </p:nvSpPr>
          <p:spPr>
            <a:xfrm>
              <a:off x="2702470" y="4489874"/>
              <a:ext cx="310805"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USA</a:t>
              </a:r>
            </a:p>
          </p:txBody>
        </p:sp>
      </p:grpSp>
      <p:grpSp>
        <p:nvGrpSpPr>
          <p:cNvPr id="58" name="Group 57">
            <a:extLst>
              <a:ext uri="{FF2B5EF4-FFF2-40B4-BE49-F238E27FC236}">
                <a16:creationId xmlns:a16="http://schemas.microsoft.com/office/drawing/2014/main" id="{8560C3B3-B3E5-53F2-8F4A-08F613171B61}"/>
              </a:ext>
            </a:extLst>
          </p:cNvPr>
          <p:cNvGrpSpPr/>
          <p:nvPr/>
        </p:nvGrpSpPr>
        <p:grpSpPr>
          <a:xfrm>
            <a:off x="6087694" y="5305471"/>
            <a:ext cx="638315" cy="687248"/>
            <a:chOff x="2534155" y="4169342"/>
            <a:chExt cx="479328" cy="516072"/>
          </a:xfrm>
        </p:grpSpPr>
        <p:pic>
          <p:nvPicPr>
            <p:cNvPr id="59" name="Picture 58">
              <a:extLst>
                <a:ext uri="{FF2B5EF4-FFF2-40B4-BE49-F238E27FC236}">
                  <a16:creationId xmlns:a16="http://schemas.microsoft.com/office/drawing/2014/main" id="{5B7D3A3F-B800-0433-97C9-F665FFA1016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76921" y="4380955"/>
              <a:ext cx="238671" cy="238671"/>
            </a:xfrm>
            <a:prstGeom prst="rect">
              <a:avLst/>
            </a:prstGeom>
          </p:spPr>
        </p:pic>
        <p:sp>
          <p:nvSpPr>
            <p:cNvPr id="60" name="Rectangle 59">
              <a:extLst>
                <a:ext uri="{FF2B5EF4-FFF2-40B4-BE49-F238E27FC236}">
                  <a16:creationId xmlns:a16="http://schemas.microsoft.com/office/drawing/2014/main" id="{0F3E0CB1-469B-8046-EAD3-594B307A1E51}"/>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C2F4D0D4-DE37-3AD1-6DB0-D72C713F832F}"/>
                </a:ext>
              </a:extLst>
            </p:cNvPr>
            <p:cNvSpPr txBox="1"/>
            <p:nvPr/>
          </p:nvSpPr>
          <p:spPr>
            <a:xfrm>
              <a:off x="2534155" y="4169342"/>
              <a:ext cx="479328"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Farming</a:t>
              </a:r>
            </a:p>
          </p:txBody>
        </p:sp>
        <p:sp>
          <p:nvSpPr>
            <p:cNvPr id="62" name="TextBox 61">
              <a:extLst>
                <a:ext uri="{FF2B5EF4-FFF2-40B4-BE49-F238E27FC236}">
                  <a16:creationId xmlns:a16="http://schemas.microsoft.com/office/drawing/2014/main" id="{F8DDB41A-F1F9-1797-F4CD-65AF4A270D58}"/>
                </a:ext>
              </a:extLst>
            </p:cNvPr>
            <p:cNvSpPr txBox="1"/>
            <p:nvPr/>
          </p:nvSpPr>
          <p:spPr>
            <a:xfrm>
              <a:off x="2702470" y="4489874"/>
              <a:ext cx="310806"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USA</a:t>
              </a:r>
            </a:p>
          </p:txBody>
        </p:sp>
      </p:grpSp>
      <p:sp>
        <p:nvSpPr>
          <p:cNvPr id="63" name="Freeform 62">
            <a:extLst>
              <a:ext uri="{FF2B5EF4-FFF2-40B4-BE49-F238E27FC236}">
                <a16:creationId xmlns:a16="http://schemas.microsoft.com/office/drawing/2014/main" id="{5EDEB386-7B9B-F648-9307-116AEC6CD210}"/>
              </a:ext>
            </a:extLst>
          </p:cNvPr>
          <p:cNvSpPr/>
          <p:nvPr/>
        </p:nvSpPr>
        <p:spPr>
          <a:xfrm>
            <a:off x="5344100" y="5189233"/>
            <a:ext cx="769696" cy="123970"/>
          </a:xfrm>
          <a:custGeom>
            <a:avLst/>
            <a:gdLst>
              <a:gd name="connsiteX0" fmla="*/ 0 w 650838"/>
              <a:gd name="connsiteY0" fmla="*/ 16136 h 75466"/>
              <a:gd name="connsiteX1" fmla="*/ 317351 w 650838"/>
              <a:gd name="connsiteY1" fmla="*/ 75303 h 75466"/>
              <a:gd name="connsiteX2" fmla="*/ 650838 w 650838"/>
              <a:gd name="connsiteY2" fmla="*/ 0 h 75466"/>
            </a:gdLst>
            <a:ahLst/>
            <a:cxnLst>
              <a:cxn ang="0">
                <a:pos x="connsiteX0" y="connsiteY0"/>
              </a:cxn>
              <a:cxn ang="0">
                <a:pos x="connsiteX1" y="connsiteY1"/>
              </a:cxn>
              <a:cxn ang="0">
                <a:pos x="connsiteX2" y="connsiteY2"/>
              </a:cxn>
            </a:cxnLst>
            <a:rect l="l" t="t" r="r" b="b"/>
            <a:pathLst>
              <a:path w="650838" h="75466">
                <a:moveTo>
                  <a:pt x="0" y="16136"/>
                </a:moveTo>
                <a:cubicBezTo>
                  <a:pt x="104439" y="47064"/>
                  <a:pt x="208878" y="77992"/>
                  <a:pt x="317351" y="75303"/>
                </a:cubicBezTo>
                <a:cubicBezTo>
                  <a:pt x="425824" y="72614"/>
                  <a:pt x="538331" y="36307"/>
                  <a:pt x="650838" y="0"/>
                </a:cubicBezTo>
              </a:path>
            </a:pathLst>
          </a:custGeom>
          <a:ln w="28575">
            <a:solidFill>
              <a:schemeClr val="bg1">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64" name="Freeform 63">
            <a:extLst>
              <a:ext uri="{FF2B5EF4-FFF2-40B4-BE49-F238E27FC236}">
                <a16:creationId xmlns:a16="http://schemas.microsoft.com/office/drawing/2014/main" id="{24165E91-F02C-0DF0-F258-5E60786CBCC0}"/>
              </a:ext>
            </a:extLst>
          </p:cNvPr>
          <p:cNvSpPr/>
          <p:nvPr/>
        </p:nvSpPr>
        <p:spPr>
          <a:xfrm>
            <a:off x="5249643" y="4703972"/>
            <a:ext cx="918192" cy="158550"/>
          </a:xfrm>
          <a:custGeom>
            <a:avLst/>
            <a:gdLst>
              <a:gd name="connsiteX0" fmla="*/ 570156 w 570156"/>
              <a:gd name="connsiteY0" fmla="*/ 80805 h 96942"/>
              <a:gd name="connsiteX1" fmla="*/ 274320 w 570156"/>
              <a:gd name="connsiteY1" fmla="*/ 123 h 96942"/>
              <a:gd name="connsiteX2" fmla="*/ 0 w 570156"/>
              <a:gd name="connsiteY2" fmla="*/ 96942 h 96942"/>
            </a:gdLst>
            <a:ahLst/>
            <a:cxnLst>
              <a:cxn ang="0">
                <a:pos x="connsiteX0" y="connsiteY0"/>
              </a:cxn>
              <a:cxn ang="0">
                <a:pos x="connsiteX1" y="connsiteY1"/>
              </a:cxn>
              <a:cxn ang="0">
                <a:pos x="connsiteX2" y="connsiteY2"/>
              </a:cxn>
            </a:cxnLst>
            <a:rect l="l" t="t" r="r" b="b"/>
            <a:pathLst>
              <a:path w="570156" h="96942">
                <a:moveTo>
                  <a:pt x="570156" y="80805"/>
                </a:moveTo>
                <a:cubicBezTo>
                  <a:pt x="469751" y="39119"/>
                  <a:pt x="369346" y="-2567"/>
                  <a:pt x="274320" y="123"/>
                </a:cubicBezTo>
                <a:cubicBezTo>
                  <a:pt x="179294" y="2812"/>
                  <a:pt x="89647" y="49877"/>
                  <a:pt x="0" y="96942"/>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65" name="Freeform 64">
            <a:extLst>
              <a:ext uri="{FF2B5EF4-FFF2-40B4-BE49-F238E27FC236}">
                <a16:creationId xmlns:a16="http://schemas.microsoft.com/office/drawing/2014/main" id="{321F15A4-D84B-23A8-50CA-F287156384A9}"/>
              </a:ext>
            </a:extLst>
          </p:cNvPr>
          <p:cNvSpPr/>
          <p:nvPr/>
        </p:nvSpPr>
        <p:spPr>
          <a:xfrm>
            <a:off x="5358426" y="5520711"/>
            <a:ext cx="723455" cy="266973"/>
          </a:xfrm>
          <a:custGeom>
            <a:avLst/>
            <a:gdLst>
              <a:gd name="connsiteX0" fmla="*/ 0 w 543261"/>
              <a:gd name="connsiteY0" fmla="*/ 0 h 200477"/>
              <a:gd name="connsiteX1" fmla="*/ 199016 w 543261"/>
              <a:gd name="connsiteY1" fmla="*/ 182880 h 200477"/>
              <a:gd name="connsiteX2" fmla="*/ 543261 w 543261"/>
              <a:gd name="connsiteY2" fmla="*/ 182880 h 200477"/>
            </a:gdLst>
            <a:ahLst/>
            <a:cxnLst>
              <a:cxn ang="0">
                <a:pos x="connsiteX0" y="connsiteY0"/>
              </a:cxn>
              <a:cxn ang="0">
                <a:pos x="connsiteX1" y="connsiteY1"/>
              </a:cxn>
              <a:cxn ang="0">
                <a:pos x="connsiteX2" y="connsiteY2"/>
              </a:cxn>
            </a:cxnLst>
            <a:rect l="l" t="t" r="r" b="b"/>
            <a:pathLst>
              <a:path w="543261" h="200477">
                <a:moveTo>
                  <a:pt x="0" y="0"/>
                </a:moveTo>
                <a:cubicBezTo>
                  <a:pt x="54236" y="76200"/>
                  <a:pt x="108473" y="152400"/>
                  <a:pt x="199016" y="182880"/>
                </a:cubicBezTo>
                <a:cubicBezTo>
                  <a:pt x="289560" y="213360"/>
                  <a:pt x="416410" y="198120"/>
                  <a:pt x="543261" y="182880"/>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66" name="Title 1">
            <a:extLst>
              <a:ext uri="{FF2B5EF4-FFF2-40B4-BE49-F238E27FC236}">
                <a16:creationId xmlns:a16="http://schemas.microsoft.com/office/drawing/2014/main" id="{D9FC17D3-84CF-A28C-D337-EED49B6D4500}"/>
              </a:ext>
            </a:extLst>
          </p:cNvPr>
          <p:cNvSpPr txBox="1">
            <a:spLocks/>
          </p:cNvSpPr>
          <p:nvPr/>
        </p:nvSpPr>
        <p:spPr>
          <a:xfrm>
            <a:off x="2381106" y="878595"/>
            <a:ext cx="2030688"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dirty="0">
                <a:latin typeface="Calibri" panose="020F0502020204030204" pitchFamily="34" charset="0"/>
                <a:cs typeface="Calibri" panose="020F0502020204030204" pitchFamily="34" charset="0"/>
              </a:rPr>
              <a:t>IAM</a:t>
            </a:r>
          </a:p>
        </p:txBody>
      </p:sp>
      <p:sp>
        <p:nvSpPr>
          <p:cNvPr id="68" name="Title 1">
            <a:extLst>
              <a:ext uri="{FF2B5EF4-FFF2-40B4-BE49-F238E27FC236}">
                <a16:creationId xmlns:a16="http://schemas.microsoft.com/office/drawing/2014/main" id="{9574DCA8-4E31-E488-D4FB-8A0FAF98E8C8}"/>
              </a:ext>
            </a:extLst>
          </p:cNvPr>
          <p:cNvSpPr txBox="1">
            <a:spLocks/>
          </p:cNvSpPr>
          <p:nvPr/>
        </p:nvSpPr>
        <p:spPr>
          <a:xfrm>
            <a:off x="4563441" y="878595"/>
            <a:ext cx="2739818"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dirty="0">
                <a:latin typeface="Calibri" panose="020F0502020204030204" pitchFamily="34" charset="0"/>
                <a:cs typeface="Calibri" panose="020F0502020204030204" pitchFamily="34" charset="0"/>
              </a:rPr>
              <a:t>LCA</a:t>
            </a:r>
          </a:p>
        </p:txBody>
      </p:sp>
      <p:cxnSp>
        <p:nvCxnSpPr>
          <p:cNvPr id="69" name="Straight Arrow Connector 68">
            <a:extLst>
              <a:ext uri="{FF2B5EF4-FFF2-40B4-BE49-F238E27FC236}">
                <a16:creationId xmlns:a16="http://schemas.microsoft.com/office/drawing/2014/main" id="{5C7E7A70-A7FF-7EE0-8748-9FC408D9BF7C}"/>
              </a:ext>
            </a:extLst>
          </p:cNvPr>
          <p:cNvCxnSpPr/>
          <p:nvPr/>
        </p:nvCxnSpPr>
        <p:spPr>
          <a:xfrm>
            <a:off x="3927515" y="1022047"/>
            <a:ext cx="1611657"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DEA0E28F-7B29-51F5-18B9-34D4CB0040E1}"/>
              </a:ext>
            </a:extLst>
          </p:cNvPr>
          <p:cNvSpPr/>
          <p:nvPr/>
        </p:nvSpPr>
        <p:spPr>
          <a:xfrm>
            <a:off x="2349806" y="878595"/>
            <a:ext cx="2085082" cy="5173557"/>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71" name="Rectangle 70">
            <a:extLst>
              <a:ext uri="{FF2B5EF4-FFF2-40B4-BE49-F238E27FC236}">
                <a16:creationId xmlns:a16="http://schemas.microsoft.com/office/drawing/2014/main" id="{A314B8F9-9470-A245-DAE8-8A5C1DF81EA0}"/>
              </a:ext>
            </a:extLst>
          </p:cNvPr>
          <p:cNvSpPr/>
          <p:nvPr/>
        </p:nvSpPr>
        <p:spPr>
          <a:xfrm>
            <a:off x="4563441" y="878595"/>
            <a:ext cx="2373807" cy="5173557"/>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72" name="Title 1">
            <a:extLst>
              <a:ext uri="{FF2B5EF4-FFF2-40B4-BE49-F238E27FC236}">
                <a16:creationId xmlns:a16="http://schemas.microsoft.com/office/drawing/2014/main" id="{C1B40BF6-928D-E059-FB9A-916FE1E04A77}"/>
              </a:ext>
            </a:extLst>
          </p:cNvPr>
          <p:cNvSpPr txBox="1">
            <a:spLocks/>
          </p:cNvSpPr>
          <p:nvPr/>
        </p:nvSpPr>
        <p:spPr>
          <a:xfrm>
            <a:off x="334962" y="878595"/>
            <a:ext cx="1909543"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dirty="0">
                <a:latin typeface="Calibri" panose="020F0502020204030204" pitchFamily="34" charset="0"/>
                <a:cs typeface="Calibri" panose="020F0502020204030204" pitchFamily="34" charset="0"/>
              </a:rPr>
              <a:t>LCA</a:t>
            </a:r>
          </a:p>
        </p:txBody>
      </p:sp>
      <p:sp>
        <p:nvSpPr>
          <p:cNvPr id="73" name="Rectangle 72">
            <a:extLst>
              <a:ext uri="{FF2B5EF4-FFF2-40B4-BE49-F238E27FC236}">
                <a16:creationId xmlns:a16="http://schemas.microsoft.com/office/drawing/2014/main" id="{DD2F704C-883C-140E-9B08-037FF997A084}"/>
              </a:ext>
            </a:extLst>
          </p:cNvPr>
          <p:cNvSpPr/>
          <p:nvPr/>
        </p:nvSpPr>
        <p:spPr>
          <a:xfrm>
            <a:off x="316456" y="878595"/>
            <a:ext cx="1958995" cy="5173557"/>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74" name="object 22">
            <a:extLst>
              <a:ext uri="{FF2B5EF4-FFF2-40B4-BE49-F238E27FC236}">
                <a16:creationId xmlns:a16="http://schemas.microsoft.com/office/drawing/2014/main" id="{FE93AF89-30C3-75FF-BB6A-A6B943BFD5EE}"/>
              </a:ext>
            </a:extLst>
          </p:cNvPr>
          <p:cNvSpPr/>
          <p:nvPr/>
        </p:nvSpPr>
        <p:spPr>
          <a:xfrm>
            <a:off x="886141" y="1816862"/>
            <a:ext cx="734101" cy="784957"/>
          </a:xfrm>
          <a:prstGeom prst="rect">
            <a:avLst/>
          </a:prstGeom>
          <a:blipFill>
            <a:blip r:embed="rId8" cstate="print"/>
            <a:stretch>
              <a:fillRect/>
            </a:stretch>
          </a:blipFill>
        </p:spPr>
        <p:txBody>
          <a:bodyPr wrap="square" lIns="0" tIns="0" rIns="0" bIns="0" rtlCol="0"/>
          <a:lstStyle/>
          <a:p>
            <a:endParaRPr sz="2396">
              <a:latin typeface="Calibri" panose="020F0502020204030204" pitchFamily="34" charset="0"/>
              <a:cs typeface="Calibri" panose="020F0502020204030204" pitchFamily="34" charset="0"/>
            </a:endParaRPr>
          </a:p>
        </p:txBody>
      </p:sp>
      <p:grpSp>
        <p:nvGrpSpPr>
          <p:cNvPr id="86" name="Group 85">
            <a:extLst>
              <a:ext uri="{FF2B5EF4-FFF2-40B4-BE49-F238E27FC236}">
                <a16:creationId xmlns:a16="http://schemas.microsoft.com/office/drawing/2014/main" id="{FDBA5A21-E977-C069-3CCC-F54A47843CEB}"/>
              </a:ext>
            </a:extLst>
          </p:cNvPr>
          <p:cNvGrpSpPr/>
          <p:nvPr/>
        </p:nvGrpSpPr>
        <p:grpSpPr>
          <a:xfrm>
            <a:off x="741666" y="2910296"/>
            <a:ext cx="989377" cy="950387"/>
            <a:chOff x="442913" y="2493430"/>
            <a:chExt cx="1614487" cy="1550863"/>
          </a:xfrm>
        </p:grpSpPr>
        <p:pic>
          <p:nvPicPr>
            <p:cNvPr id="75" name="Picture 74">
              <a:extLst>
                <a:ext uri="{FF2B5EF4-FFF2-40B4-BE49-F238E27FC236}">
                  <a16:creationId xmlns:a16="http://schemas.microsoft.com/office/drawing/2014/main" id="{FCB5A988-D30C-67AC-10F8-D24AF9D833E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919" t="36904" r="8261" b="12700"/>
            <a:stretch/>
          </p:blipFill>
          <p:spPr>
            <a:xfrm>
              <a:off x="660534" y="2885876"/>
              <a:ext cx="1014747" cy="595874"/>
            </a:xfrm>
            <a:prstGeom prst="rect">
              <a:avLst/>
            </a:prstGeom>
          </p:spPr>
        </p:pic>
        <p:cxnSp>
          <p:nvCxnSpPr>
            <p:cNvPr id="80" name="Straight Connector 79">
              <a:extLst>
                <a:ext uri="{FF2B5EF4-FFF2-40B4-BE49-F238E27FC236}">
                  <a16:creationId xmlns:a16="http://schemas.microsoft.com/office/drawing/2014/main" id="{3A0A4E20-9C4D-0A13-6279-3DF31E9C0FF1}"/>
                </a:ext>
              </a:extLst>
            </p:cNvPr>
            <p:cNvCxnSpPr/>
            <p:nvPr/>
          </p:nvCxnSpPr>
          <p:spPr>
            <a:xfrm flipH="1">
              <a:off x="442913" y="3479661"/>
              <a:ext cx="1614487" cy="0"/>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sp>
          <p:nvSpPr>
            <p:cNvPr id="81" name="Bent Arrow 80">
              <a:extLst>
                <a:ext uri="{FF2B5EF4-FFF2-40B4-BE49-F238E27FC236}">
                  <a16:creationId xmlns:a16="http://schemas.microsoft.com/office/drawing/2014/main" id="{1E27ECA4-D47D-B49C-1ECE-AE193D879DBF}"/>
                </a:ext>
              </a:extLst>
            </p:cNvPr>
            <p:cNvSpPr/>
            <p:nvPr/>
          </p:nvSpPr>
          <p:spPr>
            <a:xfrm rot="5400000">
              <a:off x="1063417" y="3241420"/>
              <a:ext cx="1326101" cy="279646"/>
            </a:xfrm>
            <a:prstGeom prst="bentArrow">
              <a:avLst>
                <a:gd name="adj1" fmla="val 5437"/>
                <a:gd name="adj2" fmla="val 25000"/>
                <a:gd name="adj3" fmla="val 25000"/>
                <a:gd name="adj4" fmla="val 43750"/>
              </a:avLst>
            </a:prstGeom>
            <a:solidFill>
              <a:srgbClr val="4D4D4D"/>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latin typeface="Calibri" panose="020F0502020204030204" pitchFamily="34" charset="0"/>
                <a:cs typeface="Calibri" panose="020F0502020204030204" pitchFamily="34" charset="0"/>
              </a:endParaRPr>
            </a:p>
          </p:txBody>
        </p:sp>
        <p:pic>
          <p:nvPicPr>
            <p:cNvPr id="82" name="Picture 81" descr="Icon&#10;&#10;Description automatically generated">
              <a:extLst>
                <a:ext uri="{FF2B5EF4-FFF2-40B4-BE49-F238E27FC236}">
                  <a16:creationId xmlns:a16="http://schemas.microsoft.com/office/drawing/2014/main" id="{04A858AD-861E-1270-C88F-81BA99887AF3}"/>
                </a:ext>
              </a:extLst>
            </p:cNvPr>
            <p:cNvPicPr>
              <a:picLocks noChangeAspect="1"/>
            </p:cNvPicPr>
            <p:nvPr/>
          </p:nvPicPr>
          <p:blipFill>
            <a:blip r:embed="rId9"/>
            <a:stretch>
              <a:fillRect/>
            </a:stretch>
          </p:blipFill>
          <p:spPr>
            <a:xfrm>
              <a:off x="1173804" y="2493430"/>
              <a:ext cx="421599" cy="421599"/>
            </a:xfrm>
            <a:prstGeom prst="rect">
              <a:avLst/>
            </a:prstGeom>
          </p:spPr>
        </p:pic>
        <p:pic>
          <p:nvPicPr>
            <p:cNvPr id="83" name="Picture 82" descr="Icon&#10;&#10;Description automatically generated">
              <a:extLst>
                <a:ext uri="{FF2B5EF4-FFF2-40B4-BE49-F238E27FC236}">
                  <a16:creationId xmlns:a16="http://schemas.microsoft.com/office/drawing/2014/main" id="{50392A99-8935-B9BE-4AAC-02EA63950BCB}"/>
                </a:ext>
              </a:extLst>
            </p:cNvPr>
            <p:cNvPicPr>
              <a:picLocks noChangeAspect="1"/>
            </p:cNvPicPr>
            <p:nvPr/>
          </p:nvPicPr>
          <p:blipFill>
            <a:blip r:embed="rId9"/>
            <a:stretch>
              <a:fillRect/>
            </a:stretch>
          </p:blipFill>
          <p:spPr>
            <a:xfrm>
              <a:off x="803979" y="2493430"/>
              <a:ext cx="421599" cy="421599"/>
            </a:xfrm>
            <a:prstGeom prst="rect">
              <a:avLst/>
            </a:prstGeom>
          </p:spPr>
        </p:pic>
      </p:grpSp>
      <p:pic>
        <p:nvPicPr>
          <p:cNvPr id="85" name="Picture 84" descr="A grey and black icon of a factory&#10;&#10;Description automatically generated">
            <a:extLst>
              <a:ext uri="{FF2B5EF4-FFF2-40B4-BE49-F238E27FC236}">
                <a16:creationId xmlns:a16="http://schemas.microsoft.com/office/drawing/2014/main" id="{4DE62831-1D63-9228-515E-74B74388FD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8310" y="4067561"/>
            <a:ext cx="804163" cy="804163"/>
          </a:xfrm>
          <a:prstGeom prst="rect">
            <a:avLst/>
          </a:prstGeom>
        </p:spPr>
      </p:pic>
      <p:pic>
        <p:nvPicPr>
          <p:cNvPr id="88" name="Picture 87" descr="A grey cube with black lines&#10;&#10;Description automatically generated">
            <a:extLst>
              <a:ext uri="{FF2B5EF4-FFF2-40B4-BE49-F238E27FC236}">
                <a16:creationId xmlns:a16="http://schemas.microsoft.com/office/drawing/2014/main" id="{DF7E1362-32ED-8FF1-F8A4-0B4E5DDA2F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7050" y="5166428"/>
            <a:ext cx="708565" cy="708565"/>
          </a:xfrm>
          <a:prstGeom prst="rect">
            <a:avLst/>
          </a:prstGeom>
        </p:spPr>
      </p:pic>
      <p:sp>
        <p:nvSpPr>
          <p:cNvPr id="89" name="Title 1">
            <a:extLst>
              <a:ext uri="{FF2B5EF4-FFF2-40B4-BE49-F238E27FC236}">
                <a16:creationId xmlns:a16="http://schemas.microsoft.com/office/drawing/2014/main" id="{49159429-616F-D7DA-B9D6-8AF41F38077B}"/>
              </a:ext>
            </a:extLst>
          </p:cNvPr>
          <p:cNvSpPr txBox="1">
            <a:spLocks/>
          </p:cNvSpPr>
          <p:nvPr/>
        </p:nvSpPr>
        <p:spPr>
          <a:xfrm>
            <a:off x="616331" y="1201024"/>
            <a:ext cx="1311854" cy="4918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598" u="sng" kern="0" dirty="0">
                <a:latin typeface="Calibri" panose="020F0502020204030204" pitchFamily="34" charset="0"/>
                <a:cs typeface="Calibri" panose="020F0502020204030204" pitchFamily="34" charset="0"/>
              </a:rPr>
              <a:t>Modelling new power plants</a:t>
            </a:r>
          </a:p>
        </p:txBody>
      </p:sp>
      <p:sp>
        <p:nvSpPr>
          <p:cNvPr id="93" name="Title 1">
            <a:extLst>
              <a:ext uri="{FF2B5EF4-FFF2-40B4-BE49-F238E27FC236}">
                <a16:creationId xmlns:a16="http://schemas.microsoft.com/office/drawing/2014/main" id="{F88D752B-6400-FE0D-9F98-0DB3C44614C4}"/>
              </a:ext>
            </a:extLst>
          </p:cNvPr>
          <p:cNvSpPr txBox="1">
            <a:spLocks/>
          </p:cNvSpPr>
          <p:nvPr/>
        </p:nvSpPr>
        <p:spPr>
          <a:xfrm>
            <a:off x="7717249" y="1228509"/>
            <a:ext cx="3698450"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Scores relative to original Ecoinvent values</a:t>
            </a:r>
          </a:p>
        </p:txBody>
      </p:sp>
      <p:pic>
        <p:nvPicPr>
          <p:cNvPr id="95" name="Picture 94">
            <a:extLst>
              <a:ext uri="{FF2B5EF4-FFF2-40B4-BE49-F238E27FC236}">
                <a16:creationId xmlns:a16="http://schemas.microsoft.com/office/drawing/2014/main" id="{B5F0710E-8CF6-9EF3-9085-7EB40B03FC8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92270" y="1788188"/>
            <a:ext cx="5106397" cy="3776606"/>
          </a:xfrm>
          <a:prstGeom prst="rect">
            <a:avLst/>
          </a:prstGeom>
        </p:spPr>
      </p:pic>
    </p:spTree>
    <p:extLst>
      <p:ext uri="{BB962C8B-B14F-4D97-AF65-F5344CB8AC3E}">
        <p14:creationId xmlns:p14="http://schemas.microsoft.com/office/powerpoint/2010/main" val="2380998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2A131-F178-4129-1E8E-3D54B278CD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A6315D-FCA1-015D-8938-72C0AAC74BC7}"/>
              </a:ext>
            </a:extLst>
          </p:cNvPr>
          <p:cNvSpPr>
            <a:spLocks noGrp="1"/>
          </p:cNvSpPr>
          <p:nvPr>
            <p:ph type="title"/>
          </p:nvPr>
        </p:nvSpPr>
        <p:spPr>
          <a:xfrm>
            <a:off x="327342" y="360000"/>
            <a:ext cx="11510008" cy="492443"/>
          </a:xfrm>
        </p:spPr>
        <p:txBody>
          <a:bodyPr>
            <a:normAutofit/>
          </a:bodyPr>
          <a:lstStyle/>
          <a:p>
            <a:r>
              <a:rPr lang="en-US" sz="2600" dirty="0"/>
              <a:t>Example of SECTOR-SPECIFIC transformation: TRANSPORT</a:t>
            </a:r>
          </a:p>
        </p:txBody>
      </p:sp>
      <p:sp>
        <p:nvSpPr>
          <p:cNvPr id="20" name="Slide Number Placeholder 19">
            <a:extLst>
              <a:ext uri="{FF2B5EF4-FFF2-40B4-BE49-F238E27FC236}">
                <a16:creationId xmlns:a16="http://schemas.microsoft.com/office/drawing/2014/main" id="{83B660E1-1CDF-5708-3408-7F4F57D92672}"/>
              </a:ext>
            </a:extLst>
          </p:cNvPr>
          <p:cNvSpPr>
            <a:spLocks noGrp="1"/>
          </p:cNvSpPr>
          <p:nvPr>
            <p:ph type="sldNum" sz="quarter" idx="19"/>
          </p:nvPr>
        </p:nvSpPr>
        <p:spPr/>
        <p:txBody>
          <a:bodyPr/>
          <a:lstStyle/>
          <a:p>
            <a:fld id="{5EE7099E-8998-4851-915A-4F4831808297}" type="slidenum">
              <a:rPr lang="nl-NL" smtClean="0">
                <a:latin typeface="Calibri" panose="020F0502020204030204" pitchFamily="34" charset="0"/>
                <a:cs typeface="Calibri" panose="020F0502020204030204" pitchFamily="34" charset="0"/>
              </a:rPr>
              <a:pPr/>
              <a:t>22</a:t>
            </a:fld>
            <a:endParaRPr lang="nl-N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4D11267-B3DE-6515-4359-97737EFB1C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447" t="5611" r="14489" b="8570"/>
          <a:stretch/>
        </p:blipFill>
        <p:spPr>
          <a:xfrm>
            <a:off x="907339" y="5095823"/>
            <a:ext cx="203214" cy="256226"/>
          </a:xfrm>
          <a:prstGeom prst="rect">
            <a:avLst/>
          </a:prstGeom>
        </p:spPr>
      </p:pic>
      <p:pic>
        <p:nvPicPr>
          <p:cNvPr id="4" name="Picture 3">
            <a:extLst>
              <a:ext uri="{FF2B5EF4-FFF2-40B4-BE49-F238E27FC236}">
                <a16:creationId xmlns:a16="http://schemas.microsoft.com/office/drawing/2014/main" id="{D7B7F925-AEB0-E934-027E-9AEEEED6A7C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141" t="38736" r="14976" b="33310"/>
          <a:stretch/>
        </p:blipFill>
        <p:spPr>
          <a:xfrm>
            <a:off x="1336536" y="1560152"/>
            <a:ext cx="990391" cy="396157"/>
          </a:xfrm>
          <a:prstGeom prst="rect">
            <a:avLst/>
          </a:prstGeom>
        </p:spPr>
      </p:pic>
      <p:pic>
        <p:nvPicPr>
          <p:cNvPr id="6" name="Picture 5">
            <a:extLst>
              <a:ext uri="{FF2B5EF4-FFF2-40B4-BE49-F238E27FC236}">
                <a16:creationId xmlns:a16="http://schemas.microsoft.com/office/drawing/2014/main" id="{2025CFA2-59AE-2CE0-DC84-3CD3F274B40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601" t="27600" r="13601" b="26200"/>
          <a:stretch/>
        </p:blipFill>
        <p:spPr>
          <a:xfrm>
            <a:off x="560526" y="1517015"/>
            <a:ext cx="672177" cy="426574"/>
          </a:xfrm>
          <a:prstGeom prst="rect">
            <a:avLst/>
          </a:prstGeom>
        </p:spPr>
      </p:pic>
      <p:pic>
        <p:nvPicPr>
          <p:cNvPr id="12" name="Picture 11">
            <a:extLst>
              <a:ext uri="{FF2B5EF4-FFF2-40B4-BE49-F238E27FC236}">
                <a16:creationId xmlns:a16="http://schemas.microsoft.com/office/drawing/2014/main" id="{ED8E493F-472A-65CC-CE01-4532EBEAE57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6401" t="36000" r="13601" b="37400"/>
          <a:stretch/>
        </p:blipFill>
        <p:spPr>
          <a:xfrm>
            <a:off x="2454213" y="1553824"/>
            <a:ext cx="1006437" cy="382446"/>
          </a:xfrm>
          <a:prstGeom prst="rect">
            <a:avLst/>
          </a:prstGeom>
        </p:spPr>
      </p:pic>
      <p:pic>
        <p:nvPicPr>
          <p:cNvPr id="30" name="Picture 29">
            <a:extLst>
              <a:ext uri="{FF2B5EF4-FFF2-40B4-BE49-F238E27FC236}">
                <a16:creationId xmlns:a16="http://schemas.microsoft.com/office/drawing/2014/main" id="{08BA144F-4B6D-891A-0CB1-A779CD09989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001" t="29000" r="16401" b="37400"/>
          <a:stretch/>
        </p:blipFill>
        <p:spPr>
          <a:xfrm>
            <a:off x="3607049" y="1572719"/>
            <a:ext cx="816517" cy="399927"/>
          </a:xfrm>
          <a:prstGeom prst="rect">
            <a:avLst/>
          </a:prstGeom>
        </p:spPr>
      </p:pic>
      <p:sp>
        <p:nvSpPr>
          <p:cNvPr id="44" name="Title 1">
            <a:extLst>
              <a:ext uri="{FF2B5EF4-FFF2-40B4-BE49-F238E27FC236}">
                <a16:creationId xmlns:a16="http://schemas.microsoft.com/office/drawing/2014/main" id="{C546C2FA-09BF-2DFD-CA52-8CC9C7C8366B}"/>
              </a:ext>
            </a:extLst>
          </p:cNvPr>
          <p:cNvSpPr txBox="1">
            <a:spLocks/>
          </p:cNvSpPr>
          <p:nvPr/>
        </p:nvSpPr>
        <p:spPr>
          <a:xfrm>
            <a:off x="440868" y="1190000"/>
            <a:ext cx="2234877"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Modelling new vehicles</a:t>
            </a:r>
          </a:p>
        </p:txBody>
      </p:sp>
      <p:sp>
        <p:nvSpPr>
          <p:cNvPr id="62" name="Title 1">
            <a:extLst>
              <a:ext uri="{FF2B5EF4-FFF2-40B4-BE49-F238E27FC236}">
                <a16:creationId xmlns:a16="http://schemas.microsoft.com/office/drawing/2014/main" id="{5D0BE91D-AAA4-2B57-87FF-3F38681E0F41}"/>
              </a:ext>
            </a:extLst>
          </p:cNvPr>
          <p:cNvSpPr txBox="1">
            <a:spLocks/>
          </p:cNvSpPr>
          <p:nvPr/>
        </p:nvSpPr>
        <p:spPr>
          <a:xfrm>
            <a:off x="440867" y="3436504"/>
            <a:ext cx="1986305"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Adjust fuel mixes</a:t>
            </a:r>
          </a:p>
        </p:txBody>
      </p:sp>
      <p:pic>
        <p:nvPicPr>
          <p:cNvPr id="63" name="Picture 62">
            <a:extLst>
              <a:ext uri="{FF2B5EF4-FFF2-40B4-BE49-F238E27FC236}">
                <a16:creationId xmlns:a16="http://schemas.microsoft.com/office/drawing/2014/main" id="{BA0A6063-0FE3-CE73-F511-7BFC4F3CEFD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7409" y="3777773"/>
            <a:ext cx="477644" cy="477644"/>
          </a:xfrm>
          <a:prstGeom prst="rect">
            <a:avLst/>
          </a:prstGeom>
        </p:spPr>
      </p:pic>
      <p:pic>
        <p:nvPicPr>
          <p:cNvPr id="64" name="Picture 63">
            <a:extLst>
              <a:ext uri="{FF2B5EF4-FFF2-40B4-BE49-F238E27FC236}">
                <a16:creationId xmlns:a16="http://schemas.microsoft.com/office/drawing/2014/main" id="{34198A36-E657-2FBC-A2BC-3A2DCE84B97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7447" t="5611" r="14489" b="8570"/>
          <a:stretch/>
        </p:blipFill>
        <p:spPr>
          <a:xfrm>
            <a:off x="877437" y="3711716"/>
            <a:ext cx="466231" cy="587856"/>
          </a:xfrm>
          <a:prstGeom prst="rect">
            <a:avLst/>
          </a:prstGeom>
        </p:spPr>
      </p:pic>
      <p:pic>
        <p:nvPicPr>
          <p:cNvPr id="65" name="Picture 64">
            <a:extLst>
              <a:ext uri="{FF2B5EF4-FFF2-40B4-BE49-F238E27FC236}">
                <a16:creationId xmlns:a16="http://schemas.microsoft.com/office/drawing/2014/main" id="{D1AECA13-5939-DBFA-08D0-3620386A182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7447" t="5611" r="14489" b="8570"/>
          <a:stretch/>
        </p:blipFill>
        <p:spPr>
          <a:xfrm>
            <a:off x="1397986" y="3705795"/>
            <a:ext cx="466231" cy="587856"/>
          </a:xfrm>
          <a:prstGeom prst="rect">
            <a:avLst/>
          </a:prstGeom>
        </p:spPr>
      </p:pic>
      <p:pic>
        <p:nvPicPr>
          <p:cNvPr id="66" name="Picture 65">
            <a:extLst>
              <a:ext uri="{FF2B5EF4-FFF2-40B4-BE49-F238E27FC236}">
                <a16:creationId xmlns:a16="http://schemas.microsoft.com/office/drawing/2014/main" id="{4CC29348-D2D9-3801-9A5F-BC55CF456E7C}"/>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1444804" y="3865008"/>
            <a:ext cx="316252" cy="316252"/>
          </a:xfrm>
          <a:prstGeom prst="rect">
            <a:avLst/>
          </a:prstGeom>
        </p:spPr>
      </p:pic>
      <p:pic>
        <p:nvPicPr>
          <p:cNvPr id="67" name="Picture 66">
            <a:extLst>
              <a:ext uri="{FF2B5EF4-FFF2-40B4-BE49-F238E27FC236}">
                <a16:creationId xmlns:a16="http://schemas.microsoft.com/office/drawing/2014/main" id="{ADAA7044-95EC-D4A4-7DF5-A9C6B7689BE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7447" t="5611" r="14489" b="8570"/>
          <a:stretch/>
        </p:blipFill>
        <p:spPr>
          <a:xfrm>
            <a:off x="1935459" y="3723598"/>
            <a:ext cx="466231" cy="587856"/>
          </a:xfrm>
          <a:prstGeom prst="rect">
            <a:avLst/>
          </a:prstGeom>
        </p:spPr>
      </p:pic>
      <p:pic>
        <p:nvPicPr>
          <p:cNvPr id="70" name="Picture 69">
            <a:extLst>
              <a:ext uri="{FF2B5EF4-FFF2-40B4-BE49-F238E27FC236}">
                <a16:creationId xmlns:a16="http://schemas.microsoft.com/office/drawing/2014/main" id="{AF0C69EB-2B81-3A99-F0CA-8381A7685118}"/>
              </a:ext>
            </a:extLst>
          </p:cNvPr>
          <p:cNvPicPr>
            <a:picLocks noChangeAspect="1"/>
          </p:cNvPicPr>
          <p:nvPr/>
        </p:nvPicPr>
        <p:blipFill rotWithShape="1">
          <a:blip r:embed="rId9" cstate="print">
            <a:biLevel thresh="25000"/>
            <a:extLst>
              <a:ext uri="{28A0092B-C50C-407E-A947-70E740481C1C}">
                <a14:useLocalDpi xmlns:a14="http://schemas.microsoft.com/office/drawing/2010/main" val="0"/>
              </a:ext>
            </a:extLst>
          </a:blip>
          <a:srcRect t="17447" b="17449"/>
          <a:stretch/>
        </p:blipFill>
        <p:spPr>
          <a:xfrm>
            <a:off x="2018782" y="3924024"/>
            <a:ext cx="299883" cy="195239"/>
          </a:xfrm>
          <a:prstGeom prst="rect">
            <a:avLst/>
          </a:prstGeom>
        </p:spPr>
      </p:pic>
      <p:pic>
        <p:nvPicPr>
          <p:cNvPr id="71" name="Picture 70">
            <a:extLst>
              <a:ext uri="{FF2B5EF4-FFF2-40B4-BE49-F238E27FC236}">
                <a16:creationId xmlns:a16="http://schemas.microsoft.com/office/drawing/2014/main" id="{0539D68C-CB39-9B29-FE9A-DC8550090C1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4821281">
            <a:off x="4006733" y="3755854"/>
            <a:ext cx="737408" cy="737408"/>
          </a:xfrm>
          <a:prstGeom prst="rect">
            <a:avLst/>
          </a:prstGeom>
        </p:spPr>
      </p:pic>
      <p:sp>
        <p:nvSpPr>
          <p:cNvPr id="73" name="Title 1">
            <a:extLst>
              <a:ext uri="{FF2B5EF4-FFF2-40B4-BE49-F238E27FC236}">
                <a16:creationId xmlns:a16="http://schemas.microsoft.com/office/drawing/2014/main" id="{C86A9029-3CB4-0AD8-E4A5-27A5DABD48FE}"/>
              </a:ext>
            </a:extLst>
          </p:cNvPr>
          <p:cNvSpPr txBox="1">
            <a:spLocks/>
          </p:cNvSpPr>
          <p:nvPr/>
        </p:nvSpPr>
        <p:spPr>
          <a:xfrm>
            <a:off x="442623" y="4454467"/>
            <a:ext cx="1345621"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Market mixes</a:t>
            </a:r>
          </a:p>
        </p:txBody>
      </p:sp>
      <p:sp>
        <p:nvSpPr>
          <p:cNvPr id="74" name="Title 1">
            <a:extLst>
              <a:ext uri="{FF2B5EF4-FFF2-40B4-BE49-F238E27FC236}">
                <a16:creationId xmlns:a16="http://schemas.microsoft.com/office/drawing/2014/main" id="{848A5635-46C9-6476-7659-84ABDD265B77}"/>
              </a:ext>
            </a:extLst>
          </p:cNvPr>
          <p:cNvSpPr txBox="1">
            <a:spLocks/>
          </p:cNvSpPr>
          <p:nvPr/>
        </p:nvSpPr>
        <p:spPr>
          <a:xfrm>
            <a:off x="3735447" y="4454467"/>
            <a:ext cx="1345621"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Relinking</a:t>
            </a:r>
          </a:p>
        </p:txBody>
      </p:sp>
      <p:pic>
        <p:nvPicPr>
          <p:cNvPr id="75" name="Picture 74">
            <a:extLst>
              <a:ext uri="{FF2B5EF4-FFF2-40B4-BE49-F238E27FC236}">
                <a16:creationId xmlns:a16="http://schemas.microsoft.com/office/drawing/2014/main" id="{419B2D23-8C36-28F3-105C-8E104FFFD73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9504" y="4870839"/>
            <a:ext cx="1095081" cy="1095081"/>
          </a:xfrm>
          <a:prstGeom prst="rect">
            <a:avLst/>
          </a:prstGeom>
        </p:spPr>
      </p:pic>
      <p:pic>
        <p:nvPicPr>
          <p:cNvPr id="76" name="Picture 75">
            <a:extLst>
              <a:ext uri="{FF2B5EF4-FFF2-40B4-BE49-F238E27FC236}">
                <a16:creationId xmlns:a16="http://schemas.microsoft.com/office/drawing/2014/main" id="{D5E898EB-1574-92E9-9CF9-616C8465AB57}"/>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5001" t="29000" r="16401" b="37400"/>
          <a:stretch/>
        </p:blipFill>
        <p:spPr>
          <a:xfrm>
            <a:off x="840528" y="5279832"/>
            <a:ext cx="887042" cy="434470"/>
          </a:xfrm>
          <a:prstGeom prst="rect">
            <a:avLst/>
          </a:prstGeom>
        </p:spPr>
      </p:pic>
      <p:pic>
        <p:nvPicPr>
          <p:cNvPr id="77" name="Picture 76">
            <a:extLst>
              <a:ext uri="{FF2B5EF4-FFF2-40B4-BE49-F238E27FC236}">
                <a16:creationId xmlns:a16="http://schemas.microsoft.com/office/drawing/2014/main" id="{4C27AF84-4955-3A37-95EC-55BD300D04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7430" y="5024956"/>
            <a:ext cx="254876" cy="254876"/>
          </a:xfrm>
          <a:prstGeom prst="rect">
            <a:avLst/>
          </a:prstGeom>
        </p:spPr>
      </p:pic>
      <p:grpSp>
        <p:nvGrpSpPr>
          <p:cNvPr id="78" name="Group 77">
            <a:extLst>
              <a:ext uri="{FF2B5EF4-FFF2-40B4-BE49-F238E27FC236}">
                <a16:creationId xmlns:a16="http://schemas.microsoft.com/office/drawing/2014/main" id="{3014B4C3-14D7-9E74-CA5D-94C35CDF31C2}"/>
              </a:ext>
            </a:extLst>
          </p:cNvPr>
          <p:cNvGrpSpPr/>
          <p:nvPr/>
        </p:nvGrpSpPr>
        <p:grpSpPr>
          <a:xfrm>
            <a:off x="5240252" y="4612190"/>
            <a:ext cx="564819" cy="687248"/>
            <a:chOff x="2589138" y="4169342"/>
            <a:chExt cx="424137" cy="516072"/>
          </a:xfrm>
        </p:grpSpPr>
        <p:pic>
          <p:nvPicPr>
            <p:cNvPr id="79" name="Picture 78">
              <a:extLst>
                <a:ext uri="{FF2B5EF4-FFF2-40B4-BE49-F238E27FC236}">
                  <a16:creationId xmlns:a16="http://schemas.microsoft.com/office/drawing/2014/main" id="{B274FAC4-7F02-6188-C5DD-B5E48BABAE2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76921" y="4380955"/>
              <a:ext cx="238671" cy="238671"/>
            </a:xfrm>
            <a:prstGeom prst="rect">
              <a:avLst/>
            </a:prstGeom>
          </p:spPr>
        </p:pic>
        <p:sp>
          <p:nvSpPr>
            <p:cNvPr id="80" name="Rectangle 79">
              <a:extLst>
                <a:ext uri="{FF2B5EF4-FFF2-40B4-BE49-F238E27FC236}">
                  <a16:creationId xmlns:a16="http://schemas.microsoft.com/office/drawing/2014/main" id="{3849CCA6-2EEA-E223-04EB-2F4051A80146}"/>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81" name="TextBox 80">
              <a:extLst>
                <a:ext uri="{FF2B5EF4-FFF2-40B4-BE49-F238E27FC236}">
                  <a16:creationId xmlns:a16="http://schemas.microsoft.com/office/drawing/2014/main" id="{812ECEB1-C382-DF47-CBBE-3C3D1A46E07F}"/>
                </a:ext>
              </a:extLst>
            </p:cNvPr>
            <p:cNvSpPr txBox="1"/>
            <p:nvPr/>
          </p:nvSpPr>
          <p:spPr>
            <a:xfrm>
              <a:off x="2589138" y="4169342"/>
              <a:ext cx="358955"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Steel</a:t>
              </a:r>
            </a:p>
          </p:txBody>
        </p:sp>
        <p:sp>
          <p:nvSpPr>
            <p:cNvPr id="82" name="TextBox 81">
              <a:extLst>
                <a:ext uri="{FF2B5EF4-FFF2-40B4-BE49-F238E27FC236}">
                  <a16:creationId xmlns:a16="http://schemas.microsoft.com/office/drawing/2014/main" id="{B7495727-648C-8B07-DB74-D7390E37554C}"/>
                </a:ext>
              </a:extLst>
            </p:cNvPr>
            <p:cNvSpPr txBox="1"/>
            <p:nvPr/>
          </p:nvSpPr>
          <p:spPr>
            <a:xfrm>
              <a:off x="2702470" y="4489874"/>
              <a:ext cx="310805"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USA</a:t>
              </a:r>
            </a:p>
          </p:txBody>
        </p:sp>
      </p:grpSp>
      <p:grpSp>
        <p:nvGrpSpPr>
          <p:cNvPr id="83" name="Group 82">
            <a:extLst>
              <a:ext uri="{FF2B5EF4-FFF2-40B4-BE49-F238E27FC236}">
                <a16:creationId xmlns:a16="http://schemas.microsoft.com/office/drawing/2014/main" id="{1334AB00-5F77-8427-90E1-4E7DDF11DC7E}"/>
              </a:ext>
            </a:extLst>
          </p:cNvPr>
          <p:cNvGrpSpPr/>
          <p:nvPr/>
        </p:nvGrpSpPr>
        <p:grpSpPr>
          <a:xfrm>
            <a:off x="5166125" y="5356282"/>
            <a:ext cx="638315" cy="687248"/>
            <a:chOff x="2534155" y="4169342"/>
            <a:chExt cx="479328" cy="516072"/>
          </a:xfrm>
        </p:grpSpPr>
        <p:pic>
          <p:nvPicPr>
            <p:cNvPr id="84" name="Picture 83">
              <a:extLst>
                <a:ext uri="{FF2B5EF4-FFF2-40B4-BE49-F238E27FC236}">
                  <a16:creationId xmlns:a16="http://schemas.microsoft.com/office/drawing/2014/main" id="{5062D825-9F8E-2E43-1375-E9E3364C3D7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76921" y="4380955"/>
              <a:ext cx="238671" cy="238671"/>
            </a:xfrm>
            <a:prstGeom prst="rect">
              <a:avLst/>
            </a:prstGeom>
          </p:spPr>
        </p:pic>
        <p:sp>
          <p:nvSpPr>
            <p:cNvPr id="85" name="Rectangle 84">
              <a:extLst>
                <a:ext uri="{FF2B5EF4-FFF2-40B4-BE49-F238E27FC236}">
                  <a16:creationId xmlns:a16="http://schemas.microsoft.com/office/drawing/2014/main" id="{10E8D7B4-5023-279D-7972-170E9753B899}"/>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86" name="TextBox 85">
              <a:extLst>
                <a:ext uri="{FF2B5EF4-FFF2-40B4-BE49-F238E27FC236}">
                  <a16:creationId xmlns:a16="http://schemas.microsoft.com/office/drawing/2014/main" id="{91E2D306-10AC-3E8A-A308-B48D70FCB8CE}"/>
                </a:ext>
              </a:extLst>
            </p:cNvPr>
            <p:cNvSpPr txBox="1"/>
            <p:nvPr/>
          </p:nvSpPr>
          <p:spPr>
            <a:xfrm>
              <a:off x="2534155" y="4169342"/>
              <a:ext cx="479328"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Farming</a:t>
              </a:r>
            </a:p>
          </p:txBody>
        </p:sp>
        <p:sp>
          <p:nvSpPr>
            <p:cNvPr id="87" name="TextBox 86">
              <a:extLst>
                <a:ext uri="{FF2B5EF4-FFF2-40B4-BE49-F238E27FC236}">
                  <a16:creationId xmlns:a16="http://schemas.microsoft.com/office/drawing/2014/main" id="{D5B5E1C3-195C-C50E-F01C-6387C3BCECAE}"/>
                </a:ext>
              </a:extLst>
            </p:cNvPr>
            <p:cNvSpPr txBox="1"/>
            <p:nvPr/>
          </p:nvSpPr>
          <p:spPr>
            <a:xfrm>
              <a:off x="2702470" y="4489874"/>
              <a:ext cx="310806"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USA</a:t>
              </a:r>
            </a:p>
          </p:txBody>
        </p:sp>
      </p:grpSp>
      <p:grpSp>
        <p:nvGrpSpPr>
          <p:cNvPr id="88" name="Group 87">
            <a:extLst>
              <a:ext uri="{FF2B5EF4-FFF2-40B4-BE49-F238E27FC236}">
                <a16:creationId xmlns:a16="http://schemas.microsoft.com/office/drawing/2014/main" id="{25C12877-E151-C136-0520-B10BB48DDE89}"/>
              </a:ext>
            </a:extLst>
          </p:cNvPr>
          <p:cNvGrpSpPr/>
          <p:nvPr/>
        </p:nvGrpSpPr>
        <p:grpSpPr>
          <a:xfrm>
            <a:off x="3863764" y="4923928"/>
            <a:ext cx="616415" cy="687247"/>
            <a:chOff x="6064924" y="4202912"/>
            <a:chExt cx="462882" cy="516072"/>
          </a:xfrm>
        </p:grpSpPr>
        <p:grpSp>
          <p:nvGrpSpPr>
            <p:cNvPr id="89" name="Group 88">
              <a:extLst>
                <a:ext uri="{FF2B5EF4-FFF2-40B4-BE49-F238E27FC236}">
                  <a16:creationId xmlns:a16="http://schemas.microsoft.com/office/drawing/2014/main" id="{8AAB2707-5F8A-8853-472B-0AF23979D8B6}"/>
                </a:ext>
              </a:extLst>
            </p:cNvPr>
            <p:cNvGrpSpPr/>
            <p:nvPr/>
          </p:nvGrpSpPr>
          <p:grpSpPr>
            <a:xfrm>
              <a:off x="6107578" y="4375131"/>
              <a:ext cx="401940" cy="196869"/>
              <a:chOff x="6651093" y="4466571"/>
              <a:chExt cx="666103" cy="326255"/>
            </a:xfrm>
          </p:grpSpPr>
          <p:pic>
            <p:nvPicPr>
              <p:cNvPr id="94" name="Picture 93">
                <a:extLst>
                  <a:ext uri="{FF2B5EF4-FFF2-40B4-BE49-F238E27FC236}">
                    <a16:creationId xmlns:a16="http://schemas.microsoft.com/office/drawing/2014/main" id="{5E79B5C5-594D-3ADE-4CC4-248F254CE0ED}"/>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5001" t="29000" r="16401" b="37400"/>
              <a:stretch/>
            </p:blipFill>
            <p:spPr>
              <a:xfrm>
                <a:off x="6651093" y="4466571"/>
                <a:ext cx="666103" cy="326255"/>
              </a:xfrm>
              <a:prstGeom prst="rect">
                <a:avLst/>
              </a:prstGeom>
            </p:spPr>
          </p:pic>
          <p:pic>
            <p:nvPicPr>
              <p:cNvPr id="95" name="Picture 94">
                <a:extLst>
                  <a:ext uri="{FF2B5EF4-FFF2-40B4-BE49-F238E27FC236}">
                    <a16:creationId xmlns:a16="http://schemas.microsoft.com/office/drawing/2014/main" id="{AB629E66-1BE2-4CFD-DCA2-5F4610EC99CE}"/>
                  </a:ext>
                </a:extLst>
              </p:cNvPr>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800713" y="4484489"/>
                <a:ext cx="236161" cy="236161"/>
              </a:xfrm>
              <a:prstGeom prst="rect">
                <a:avLst/>
              </a:prstGeom>
            </p:spPr>
          </p:pic>
        </p:grpSp>
        <p:grpSp>
          <p:nvGrpSpPr>
            <p:cNvPr id="90" name="Group 89">
              <a:extLst>
                <a:ext uri="{FF2B5EF4-FFF2-40B4-BE49-F238E27FC236}">
                  <a16:creationId xmlns:a16="http://schemas.microsoft.com/office/drawing/2014/main" id="{B29187A0-1B5B-B354-55B8-C3FB7659E3D2}"/>
                </a:ext>
              </a:extLst>
            </p:cNvPr>
            <p:cNvGrpSpPr/>
            <p:nvPr/>
          </p:nvGrpSpPr>
          <p:grpSpPr>
            <a:xfrm>
              <a:off x="6064924" y="4202912"/>
              <a:ext cx="462882" cy="516072"/>
              <a:chOff x="2548146" y="4169342"/>
              <a:chExt cx="462882" cy="516072"/>
            </a:xfrm>
          </p:grpSpPr>
          <p:sp>
            <p:nvSpPr>
              <p:cNvPr id="91" name="Rectangle 90">
                <a:extLst>
                  <a:ext uri="{FF2B5EF4-FFF2-40B4-BE49-F238E27FC236}">
                    <a16:creationId xmlns:a16="http://schemas.microsoft.com/office/drawing/2014/main" id="{E633AEF8-A9EA-46EC-1B55-CF507063548F}"/>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2" name="TextBox 91">
                <a:extLst>
                  <a:ext uri="{FF2B5EF4-FFF2-40B4-BE49-F238E27FC236}">
                    <a16:creationId xmlns:a16="http://schemas.microsoft.com/office/drawing/2014/main" id="{3A2CE8DC-24B5-27F9-251F-5449C80492F4}"/>
                  </a:ext>
                </a:extLst>
              </p:cNvPr>
              <p:cNvSpPr txBox="1"/>
              <p:nvPr/>
            </p:nvSpPr>
            <p:spPr>
              <a:xfrm>
                <a:off x="2548146" y="4169342"/>
                <a:ext cx="444420"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Market</a:t>
                </a:r>
              </a:p>
            </p:txBody>
          </p:sp>
          <p:sp>
            <p:nvSpPr>
              <p:cNvPr id="93" name="TextBox 92">
                <a:extLst>
                  <a:ext uri="{FF2B5EF4-FFF2-40B4-BE49-F238E27FC236}">
                    <a16:creationId xmlns:a16="http://schemas.microsoft.com/office/drawing/2014/main" id="{E7CB270D-DE27-4959-A71F-F57A5497655A}"/>
                  </a:ext>
                </a:extLst>
              </p:cNvPr>
              <p:cNvSpPr txBox="1"/>
              <p:nvPr/>
            </p:nvSpPr>
            <p:spPr>
              <a:xfrm>
                <a:off x="2700223" y="4488407"/>
                <a:ext cx="310805"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USA</a:t>
                </a:r>
              </a:p>
            </p:txBody>
          </p:sp>
        </p:grpSp>
      </p:grpSp>
      <p:sp>
        <p:nvSpPr>
          <p:cNvPr id="96" name="Freeform 95">
            <a:extLst>
              <a:ext uri="{FF2B5EF4-FFF2-40B4-BE49-F238E27FC236}">
                <a16:creationId xmlns:a16="http://schemas.microsoft.com/office/drawing/2014/main" id="{1268A997-8DAA-00BA-D5F9-AB0AE3038868}"/>
              </a:ext>
            </a:extLst>
          </p:cNvPr>
          <p:cNvSpPr/>
          <p:nvPr/>
        </p:nvSpPr>
        <p:spPr>
          <a:xfrm>
            <a:off x="4444457" y="5223936"/>
            <a:ext cx="769696" cy="123970"/>
          </a:xfrm>
          <a:custGeom>
            <a:avLst/>
            <a:gdLst>
              <a:gd name="connsiteX0" fmla="*/ 0 w 650838"/>
              <a:gd name="connsiteY0" fmla="*/ 16136 h 75466"/>
              <a:gd name="connsiteX1" fmla="*/ 317351 w 650838"/>
              <a:gd name="connsiteY1" fmla="*/ 75303 h 75466"/>
              <a:gd name="connsiteX2" fmla="*/ 650838 w 650838"/>
              <a:gd name="connsiteY2" fmla="*/ 0 h 75466"/>
            </a:gdLst>
            <a:ahLst/>
            <a:cxnLst>
              <a:cxn ang="0">
                <a:pos x="connsiteX0" y="connsiteY0"/>
              </a:cxn>
              <a:cxn ang="0">
                <a:pos x="connsiteX1" y="connsiteY1"/>
              </a:cxn>
              <a:cxn ang="0">
                <a:pos x="connsiteX2" y="connsiteY2"/>
              </a:cxn>
            </a:cxnLst>
            <a:rect l="l" t="t" r="r" b="b"/>
            <a:pathLst>
              <a:path w="650838" h="75466">
                <a:moveTo>
                  <a:pt x="0" y="16136"/>
                </a:moveTo>
                <a:cubicBezTo>
                  <a:pt x="104439" y="47064"/>
                  <a:pt x="208878" y="77992"/>
                  <a:pt x="317351" y="75303"/>
                </a:cubicBezTo>
                <a:cubicBezTo>
                  <a:pt x="425824" y="72614"/>
                  <a:pt x="538331" y="36307"/>
                  <a:pt x="650838" y="0"/>
                </a:cubicBezTo>
              </a:path>
            </a:pathLst>
          </a:custGeom>
          <a:ln w="28575">
            <a:solidFill>
              <a:schemeClr val="bg1">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7" name="Freeform 96">
            <a:extLst>
              <a:ext uri="{FF2B5EF4-FFF2-40B4-BE49-F238E27FC236}">
                <a16:creationId xmlns:a16="http://schemas.microsoft.com/office/drawing/2014/main" id="{5C0FEF62-4632-46E0-7D3A-D8BDF3981F99}"/>
              </a:ext>
            </a:extLst>
          </p:cNvPr>
          <p:cNvSpPr/>
          <p:nvPr/>
        </p:nvSpPr>
        <p:spPr>
          <a:xfrm>
            <a:off x="4350000" y="4738675"/>
            <a:ext cx="918192" cy="158550"/>
          </a:xfrm>
          <a:custGeom>
            <a:avLst/>
            <a:gdLst>
              <a:gd name="connsiteX0" fmla="*/ 570156 w 570156"/>
              <a:gd name="connsiteY0" fmla="*/ 80805 h 96942"/>
              <a:gd name="connsiteX1" fmla="*/ 274320 w 570156"/>
              <a:gd name="connsiteY1" fmla="*/ 123 h 96942"/>
              <a:gd name="connsiteX2" fmla="*/ 0 w 570156"/>
              <a:gd name="connsiteY2" fmla="*/ 96942 h 96942"/>
            </a:gdLst>
            <a:ahLst/>
            <a:cxnLst>
              <a:cxn ang="0">
                <a:pos x="connsiteX0" y="connsiteY0"/>
              </a:cxn>
              <a:cxn ang="0">
                <a:pos x="connsiteX1" y="connsiteY1"/>
              </a:cxn>
              <a:cxn ang="0">
                <a:pos x="connsiteX2" y="connsiteY2"/>
              </a:cxn>
            </a:cxnLst>
            <a:rect l="l" t="t" r="r" b="b"/>
            <a:pathLst>
              <a:path w="570156" h="96942">
                <a:moveTo>
                  <a:pt x="570156" y="80805"/>
                </a:moveTo>
                <a:cubicBezTo>
                  <a:pt x="469751" y="39119"/>
                  <a:pt x="369346" y="-2567"/>
                  <a:pt x="274320" y="123"/>
                </a:cubicBezTo>
                <a:cubicBezTo>
                  <a:pt x="179294" y="2812"/>
                  <a:pt x="89647" y="49877"/>
                  <a:pt x="0" y="96942"/>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8" name="Freeform 97">
            <a:extLst>
              <a:ext uri="{FF2B5EF4-FFF2-40B4-BE49-F238E27FC236}">
                <a16:creationId xmlns:a16="http://schemas.microsoft.com/office/drawing/2014/main" id="{53D25A90-1113-FE29-B802-05C10B73AAAF}"/>
              </a:ext>
            </a:extLst>
          </p:cNvPr>
          <p:cNvSpPr/>
          <p:nvPr/>
        </p:nvSpPr>
        <p:spPr>
          <a:xfrm>
            <a:off x="4458783" y="5555414"/>
            <a:ext cx="723455" cy="266973"/>
          </a:xfrm>
          <a:custGeom>
            <a:avLst/>
            <a:gdLst>
              <a:gd name="connsiteX0" fmla="*/ 0 w 543261"/>
              <a:gd name="connsiteY0" fmla="*/ 0 h 200477"/>
              <a:gd name="connsiteX1" fmla="*/ 199016 w 543261"/>
              <a:gd name="connsiteY1" fmla="*/ 182880 h 200477"/>
              <a:gd name="connsiteX2" fmla="*/ 543261 w 543261"/>
              <a:gd name="connsiteY2" fmla="*/ 182880 h 200477"/>
            </a:gdLst>
            <a:ahLst/>
            <a:cxnLst>
              <a:cxn ang="0">
                <a:pos x="connsiteX0" y="connsiteY0"/>
              </a:cxn>
              <a:cxn ang="0">
                <a:pos x="connsiteX1" y="connsiteY1"/>
              </a:cxn>
              <a:cxn ang="0">
                <a:pos x="connsiteX2" y="connsiteY2"/>
              </a:cxn>
            </a:cxnLst>
            <a:rect l="l" t="t" r="r" b="b"/>
            <a:pathLst>
              <a:path w="543261" h="200477">
                <a:moveTo>
                  <a:pt x="0" y="0"/>
                </a:moveTo>
                <a:cubicBezTo>
                  <a:pt x="54236" y="76200"/>
                  <a:pt x="108473" y="152400"/>
                  <a:pt x="199016" y="182880"/>
                </a:cubicBezTo>
                <a:cubicBezTo>
                  <a:pt x="289560" y="213360"/>
                  <a:pt x="416410" y="198120"/>
                  <a:pt x="543261" y="182880"/>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9" name="Rectangle 98">
            <a:extLst>
              <a:ext uri="{FF2B5EF4-FFF2-40B4-BE49-F238E27FC236}">
                <a16:creationId xmlns:a16="http://schemas.microsoft.com/office/drawing/2014/main" id="{FEEBFCD4-5FFA-2C74-BCAC-C9C04596AFB7}"/>
              </a:ext>
            </a:extLst>
          </p:cNvPr>
          <p:cNvSpPr/>
          <p:nvPr/>
        </p:nvSpPr>
        <p:spPr>
          <a:xfrm>
            <a:off x="365486" y="2121808"/>
            <a:ext cx="2877296" cy="3965047"/>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0" name="Rectangle 99">
            <a:extLst>
              <a:ext uri="{FF2B5EF4-FFF2-40B4-BE49-F238E27FC236}">
                <a16:creationId xmlns:a16="http://schemas.microsoft.com/office/drawing/2014/main" id="{12A4B26C-EE4E-221C-4288-230208FD42FD}"/>
              </a:ext>
            </a:extLst>
          </p:cNvPr>
          <p:cNvSpPr/>
          <p:nvPr/>
        </p:nvSpPr>
        <p:spPr>
          <a:xfrm>
            <a:off x="3601719" y="2121808"/>
            <a:ext cx="2593518" cy="3978041"/>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1" name="Title 1">
            <a:extLst>
              <a:ext uri="{FF2B5EF4-FFF2-40B4-BE49-F238E27FC236}">
                <a16:creationId xmlns:a16="http://schemas.microsoft.com/office/drawing/2014/main" id="{D81DBDA2-478B-62CC-A35F-410FDBDB06E2}"/>
              </a:ext>
            </a:extLst>
          </p:cNvPr>
          <p:cNvSpPr txBox="1">
            <a:spLocks/>
          </p:cNvSpPr>
          <p:nvPr/>
        </p:nvSpPr>
        <p:spPr>
          <a:xfrm>
            <a:off x="419825" y="2170118"/>
            <a:ext cx="2030688"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a:latin typeface="Calibri" panose="020F0502020204030204" pitchFamily="34" charset="0"/>
                <a:cs typeface="Calibri" panose="020F0502020204030204" pitchFamily="34" charset="0"/>
              </a:rPr>
              <a:t>IAM</a:t>
            </a:r>
          </a:p>
        </p:txBody>
      </p:sp>
      <p:sp>
        <p:nvSpPr>
          <p:cNvPr id="102" name="Title 1">
            <a:extLst>
              <a:ext uri="{FF2B5EF4-FFF2-40B4-BE49-F238E27FC236}">
                <a16:creationId xmlns:a16="http://schemas.microsoft.com/office/drawing/2014/main" id="{0CA73260-31A3-B1BE-B67C-BC3C61A1B194}"/>
              </a:ext>
            </a:extLst>
          </p:cNvPr>
          <p:cNvSpPr txBox="1">
            <a:spLocks/>
          </p:cNvSpPr>
          <p:nvPr/>
        </p:nvSpPr>
        <p:spPr>
          <a:xfrm>
            <a:off x="3623006" y="2170118"/>
            <a:ext cx="2497365"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a:latin typeface="Calibri" panose="020F0502020204030204" pitchFamily="34" charset="0"/>
                <a:cs typeface="Calibri" panose="020F0502020204030204" pitchFamily="34" charset="0"/>
              </a:rPr>
              <a:t>LCA</a:t>
            </a:r>
          </a:p>
        </p:txBody>
      </p:sp>
      <p:cxnSp>
        <p:nvCxnSpPr>
          <p:cNvPr id="103" name="Straight Arrow Connector 102">
            <a:extLst>
              <a:ext uri="{FF2B5EF4-FFF2-40B4-BE49-F238E27FC236}">
                <a16:creationId xmlns:a16="http://schemas.microsoft.com/office/drawing/2014/main" id="{E1EBAA4D-7388-EDF1-B473-33D1AB314D2A}"/>
              </a:ext>
            </a:extLst>
          </p:cNvPr>
          <p:cNvCxnSpPr>
            <a:cxnSpLocks/>
          </p:cNvCxnSpPr>
          <p:nvPr/>
        </p:nvCxnSpPr>
        <p:spPr>
          <a:xfrm>
            <a:off x="2042825" y="2307291"/>
            <a:ext cx="2332610"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40B8888D-8ED6-6D92-73C3-5894E53F400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001" t="29000" r="16401" b="37400"/>
          <a:stretch/>
        </p:blipFill>
        <p:spPr>
          <a:xfrm>
            <a:off x="4829304" y="3877659"/>
            <a:ext cx="1119057" cy="548110"/>
          </a:xfrm>
          <a:prstGeom prst="rect">
            <a:avLst/>
          </a:prstGeom>
        </p:spPr>
      </p:pic>
      <p:sp>
        <p:nvSpPr>
          <p:cNvPr id="105" name="Freeform 104">
            <a:extLst>
              <a:ext uri="{FF2B5EF4-FFF2-40B4-BE49-F238E27FC236}">
                <a16:creationId xmlns:a16="http://schemas.microsoft.com/office/drawing/2014/main" id="{3D08250F-8B64-50C2-4040-8A18F6A971F6}"/>
              </a:ext>
            </a:extLst>
          </p:cNvPr>
          <p:cNvSpPr/>
          <p:nvPr/>
        </p:nvSpPr>
        <p:spPr>
          <a:xfrm>
            <a:off x="2315016" y="3489253"/>
            <a:ext cx="2871954" cy="403322"/>
          </a:xfrm>
          <a:custGeom>
            <a:avLst/>
            <a:gdLst>
              <a:gd name="connsiteX0" fmla="*/ 0 w 2156625"/>
              <a:gd name="connsiteY0" fmla="*/ 195288 h 302865"/>
              <a:gd name="connsiteX1" fmla="*/ 457200 w 2156625"/>
              <a:gd name="connsiteY1" fmla="*/ 17787 h 302865"/>
              <a:gd name="connsiteX2" fmla="*/ 1586753 w 2156625"/>
              <a:gd name="connsiteY2" fmla="*/ 17787 h 302865"/>
              <a:gd name="connsiteX3" fmla="*/ 2081605 w 2156625"/>
              <a:gd name="connsiteY3" fmla="*/ 119985 h 302865"/>
              <a:gd name="connsiteX4" fmla="*/ 2146151 w 2156625"/>
              <a:gd name="connsiteY4" fmla="*/ 302865 h 30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625" h="302865">
                <a:moveTo>
                  <a:pt x="0" y="195288"/>
                </a:moveTo>
                <a:cubicBezTo>
                  <a:pt x="96370" y="121329"/>
                  <a:pt x="192741" y="47371"/>
                  <a:pt x="457200" y="17787"/>
                </a:cubicBezTo>
                <a:cubicBezTo>
                  <a:pt x="721659" y="-11797"/>
                  <a:pt x="1316019" y="754"/>
                  <a:pt x="1586753" y="17787"/>
                </a:cubicBezTo>
                <a:cubicBezTo>
                  <a:pt x="1857487" y="34820"/>
                  <a:pt x="1988372" y="72472"/>
                  <a:pt x="2081605" y="119985"/>
                </a:cubicBezTo>
                <a:cubicBezTo>
                  <a:pt x="2174838" y="167498"/>
                  <a:pt x="2160494" y="235181"/>
                  <a:pt x="2146151" y="302865"/>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6" name="Freeform 105">
            <a:extLst>
              <a:ext uri="{FF2B5EF4-FFF2-40B4-BE49-F238E27FC236}">
                <a16:creationId xmlns:a16="http://schemas.microsoft.com/office/drawing/2014/main" id="{D7EA88CC-9129-6645-10C8-DAF005408208}"/>
              </a:ext>
            </a:extLst>
          </p:cNvPr>
          <p:cNvSpPr/>
          <p:nvPr/>
        </p:nvSpPr>
        <p:spPr>
          <a:xfrm>
            <a:off x="2386644" y="3750528"/>
            <a:ext cx="1654153" cy="253701"/>
          </a:xfrm>
          <a:custGeom>
            <a:avLst/>
            <a:gdLst>
              <a:gd name="connsiteX0" fmla="*/ 0 w 790688"/>
              <a:gd name="connsiteY0" fmla="*/ 133274 h 133274"/>
              <a:gd name="connsiteX1" fmla="*/ 301215 w 790688"/>
              <a:gd name="connsiteY1" fmla="*/ 20319 h 133274"/>
              <a:gd name="connsiteX2" fmla="*/ 575535 w 790688"/>
              <a:gd name="connsiteY2" fmla="*/ 4183 h 133274"/>
              <a:gd name="connsiteX3" fmla="*/ 790688 w 790688"/>
              <a:gd name="connsiteY3" fmla="*/ 68729 h 133274"/>
            </a:gdLst>
            <a:ahLst/>
            <a:cxnLst>
              <a:cxn ang="0">
                <a:pos x="connsiteX0" y="connsiteY0"/>
              </a:cxn>
              <a:cxn ang="0">
                <a:pos x="connsiteX1" y="connsiteY1"/>
              </a:cxn>
              <a:cxn ang="0">
                <a:pos x="connsiteX2" y="connsiteY2"/>
              </a:cxn>
              <a:cxn ang="0">
                <a:pos x="connsiteX3" y="connsiteY3"/>
              </a:cxn>
            </a:cxnLst>
            <a:rect l="l" t="t" r="r" b="b"/>
            <a:pathLst>
              <a:path w="790688" h="133274">
                <a:moveTo>
                  <a:pt x="0" y="133274"/>
                </a:moveTo>
                <a:cubicBezTo>
                  <a:pt x="102646" y="87554"/>
                  <a:pt x="205293" y="41834"/>
                  <a:pt x="301215" y="20319"/>
                </a:cubicBezTo>
                <a:cubicBezTo>
                  <a:pt x="397138" y="-1196"/>
                  <a:pt x="493956" y="-3885"/>
                  <a:pt x="575535" y="4183"/>
                </a:cubicBezTo>
                <a:cubicBezTo>
                  <a:pt x="657114" y="12251"/>
                  <a:pt x="723901" y="40490"/>
                  <a:pt x="790688" y="68729"/>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7" name="Rectangle 106">
            <a:extLst>
              <a:ext uri="{FF2B5EF4-FFF2-40B4-BE49-F238E27FC236}">
                <a16:creationId xmlns:a16="http://schemas.microsoft.com/office/drawing/2014/main" id="{1C983332-8919-841B-3D17-CFA885F58412}"/>
              </a:ext>
            </a:extLst>
          </p:cNvPr>
          <p:cNvSpPr/>
          <p:nvPr/>
        </p:nvSpPr>
        <p:spPr>
          <a:xfrm>
            <a:off x="365486" y="913299"/>
            <a:ext cx="5835414" cy="1090586"/>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8" name="Title 1">
            <a:extLst>
              <a:ext uri="{FF2B5EF4-FFF2-40B4-BE49-F238E27FC236}">
                <a16:creationId xmlns:a16="http://schemas.microsoft.com/office/drawing/2014/main" id="{22E3C237-69AF-FA21-9A0C-7A64969DB425}"/>
              </a:ext>
            </a:extLst>
          </p:cNvPr>
          <p:cNvSpPr txBox="1">
            <a:spLocks/>
          </p:cNvSpPr>
          <p:nvPr/>
        </p:nvSpPr>
        <p:spPr>
          <a:xfrm>
            <a:off x="386583" y="947824"/>
            <a:ext cx="5814316"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a:latin typeface="Calibri" panose="020F0502020204030204" pitchFamily="34" charset="0"/>
                <a:cs typeface="Calibri" panose="020F0502020204030204" pitchFamily="34" charset="0"/>
              </a:rPr>
              <a:t>LCA</a:t>
            </a:r>
          </a:p>
        </p:txBody>
      </p:sp>
      <p:pic>
        <p:nvPicPr>
          <p:cNvPr id="109" name="Picture 108" descr="A grey train with black background&#10;&#10;Description automatically generated">
            <a:extLst>
              <a:ext uri="{FF2B5EF4-FFF2-40B4-BE49-F238E27FC236}">
                <a16:creationId xmlns:a16="http://schemas.microsoft.com/office/drawing/2014/main" id="{044119E0-6C48-4ED3-3678-F522466545C1}"/>
              </a:ext>
            </a:extLst>
          </p:cNvPr>
          <p:cNvPicPr>
            <a:picLocks noChangeAspect="1"/>
          </p:cNvPicPr>
          <p:nvPr/>
        </p:nvPicPr>
        <p:blipFill>
          <a:blip r:embed="rId15">
            <a:extLst>
              <a:ext uri="{28A0092B-C50C-407E-A947-70E740481C1C}">
                <a14:useLocalDpi xmlns:a14="http://schemas.microsoft.com/office/drawing/2010/main" val="0"/>
              </a:ext>
            </a:extLst>
          </a:blip>
          <a:srcRect t="38590" b="33535"/>
          <a:stretch/>
        </p:blipFill>
        <p:spPr>
          <a:xfrm>
            <a:off x="4564938" y="1555053"/>
            <a:ext cx="1449883" cy="404150"/>
          </a:xfrm>
          <a:prstGeom prst="rect">
            <a:avLst/>
          </a:prstGeom>
        </p:spPr>
      </p:pic>
      <p:sp>
        <p:nvSpPr>
          <p:cNvPr id="110" name="Title 1">
            <a:extLst>
              <a:ext uri="{FF2B5EF4-FFF2-40B4-BE49-F238E27FC236}">
                <a16:creationId xmlns:a16="http://schemas.microsoft.com/office/drawing/2014/main" id="{E2F79CD7-0682-F082-F30B-6A208FADF223}"/>
              </a:ext>
            </a:extLst>
          </p:cNvPr>
          <p:cNvSpPr txBox="1">
            <a:spLocks/>
          </p:cNvSpPr>
          <p:nvPr/>
        </p:nvSpPr>
        <p:spPr>
          <a:xfrm>
            <a:off x="452785" y="2451227"/>
            <a:ext cx="1217697"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Efficiency</a:t>
            </a:r>
          </a:p>
        </p:txBody>
      </p:sp>
      <p:pic>
        <p:nvPicPr>
          <p:cNvPr id="111" name="Picture 110">
            <a:extLst>
              <a:ext uri="{FF2B5EF4-FFF2-40B4-BE49-F238E27FC236}">
                <a16:creationId xmlns:a16="http://schemas.microsoft.com/office/drawing/2014/main" id="{96C69E14-22FC-FD23-36F0-9EEF3F98E2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141" t="38736" r="14976" b="33310"/>
          <a:stretch/>
        </p:blipFill>
        <p:spPr>
          <a:xfrm>
            <a:off x="4880346" y="2950359"/>
            <a:ext cx="990391" cy="396157"/>
          </a:xfrm>
          <a:prstGeom prst="rect">
            <a:avLst/>
          </a:prstGeom>
        </p:spPr>
      </p:pic>
      <p:grpSp>
        <p:nvGrpSpPr>
          <p:cNvPr id="112" name="Group 111">
            <a:extLst>
              <a:ext uri="{FF2B5EF4-FFF2-40B4-BE49-F238E27FC236}">
                <a16:creationId xmlns:a16="http://schemas.microsoft.com/office/drawing/2014/main" id="{90029BF6-A256-315E-975B-A9B2423013FF}"/>
              </a:ext>
            </a:extLst>
          </p:cNvPr>
          <p:cNvGrpSpPr/>
          <p:nvPr/>
        </p:nvGrpSpPr>
        <p:grpSpPr>
          <a:xfrm>
            <a:off x="382440" y="2790822"/>
            <a:ext cx="1234435" cy="650927"/>
            <a:chOff x="355374" y="1736725"/>
            <a:chExt cx="1578736" cy="832479"/>
          </a:xfrm>
        </p:grpSpPr>
        <p:cxnSp>
          <p:nvCxnSpPr>
            <p:cNvPr id="113" name="Straight Connector 112">
              <a:extLst>
                <a:ext uri="{FF2B5EF4-FFF2-40B4-BE49-F238E27FC236}">
                  <a16:creationId xmlns:a16="http://schemas.microsoft.com/office/drawing/2014/main" id="{CD79CFCC-0448-53D6-0FFF-5589CBD104A2}"/>
                </a:ext>
              </a:extLst>
            </p:cNvPr>
            <p:cNvCxnSpPr/>
            <p:nvPr/>
          </p:nvCxnSpPr>
          <p:spPr>
            <a:xfrm>
              <a:off x="838200" y="1736725"/>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9F83F47D-DB8A-08BE-2690-0757132F4CD4}"/>
                </a:ext>
              </a:extLst>
            </p:cNvPr>
            <p:cNvCxnSpPr/>
            <p:nvPr/>
          </p:nvCxnSpPr>
          <p:spPr>
            <a:xfrm flipH="1">
              <a:off x="838200" y="2270125"/>
              <a:ext cx="990600" cy="0"/>
            </a:xfrm>
            <a:prstGeom prst="line">
              <a:avLst/>
            </a:prstGeom>
          </p:spPr>
          <p:style>
            <a:lnRef idx="1">
              <a:schemeClr val="dk1"/>
            </a:lnRef>
            <a:fillRef idx="0">
              <a:schemeClr val="dk1"/>
            </a:fillRef>
            <a:effectRef idx="0">
              <a:schemeClr val="dk1"/>
            </a:effectRef>
            <a:fontRef idx="minor">
              <a:schemeClr val="tx1"/>
            </a:fontRef>
          </p:style>
        </p:cxnSp>
        <p:sp>
          <p:nvSpPr>
            <p:cNvPr id="115" name="Freeform 114">
              <a:extLst>
                <a:ext uri="{FF2B5EF4-FFF2-40B4-BE49-F238E27FC236}">
                  <a16:creationId xmlns:a16="http://schemas.microsoft.com/office/drawing/2014/main" id="{C7DDB0B7-CEEB-D709-22AB-79AF2E62DB9F}"/>
                </a:ext>
              </a:extLst>
            </p:cNvPr>
            <p:cNvSpPr/>
            <p:nvPr/>
          </p:nvSpPr>
          <p:spPr>
            <a:xfrm>
              <a:off x="871369" y="1828800"/>
              <a:ext cx="892885" cy="312666"/>
            </a:xfrm>
            <a:custGeom>
              <a:avLst/>
              <a:gdLst>
                <a:gd name="connsiteX0" fmla="*/ 0 w 892885"/>
                <a:gd name="connsiteY0" fmla="*/ 311972 h 312666"/>
                <a:gd name="connsiteX1" fmla="*/ 172123 w 892885"/>
                <a:gd name="connsiteY1" fmla="*/ 295835 h 312666"/>
                <a:gd name="connsiteX2" fmla="*/ 301215 w 892885"/>
                <a:gd name="connsiteY2" fmla="*/ 199016 h 312666"/>
                <a:gd name="connsiteX3" fmla="*/ 419549 w 892885"/>
                <a:gd name="connsiteY3" fmla="*/ 172122 h 312666"/>
                <a:gd name="connsiteX4" fmla="*/ 607807 w 892885"/>
                <a:gd name="connsiteY4" fmla="*/ 80682 h 312666"/>
                <a:gd name="connsiteX5" fmla="*/ 779930 w 892885"/>
                <a:gd name="connsiteY5" fmla="*/ 53788 h 312666"/>
                <a:gd name="connsiteX6" fmla="*/ 892885 w 892885"/>
                <a:gd name="connsiteY6" fmla="*/ 0 h 31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85" h="312666">
                  <a:moveTo>
                    <a:pt x="0" y="311972"/>
                  </a:moveTo>
                  <a:cubicBezTo>
                    <a:pt x="60960" y="313316"/>
                    <a:pt x="121921" y="314661"/>
                    <a:pt x="172123" y="295835"/>
                  </a:cubicBezTo>
                  <a:cubicBezTo>
                    <a:pt x="222325" y="277009"/>
                    <a:pt x="259977" y="219635"/>
                    <a:pt x="301215" y="199016"/>
                  </a:cubicBezTo>
                  <a:cubicBezTo>
                    <a:pt x="342453" y="178397"/>
                    <a:pt x="368450" y="191844"/>
                    <a:pt x="419549" y="172122"/>
                  </a:cubicBezTo>
                  <a:cubicBezTo>
                    <a:pt x="470648" y="152400"/>
                    <a:pt x="547744" y="100404"/>
                    <a:pt x="607807" y="80682"/>
                  </a:cubicBezTo>
                  <a:cubicBezTo>
                    <a:pt x="667871" y="60960"/>
                    <a:pt x="732417" y="67235"/>
                    <a:pt x="779930" y="53788"/>
                  </a:cubicBezTo>
                  <a:cubicBezTo>
                    <a:pt x="827443" y="40341"/>
                    <a:pt x="860164" y="20170"/>
                    <a:pt x="89288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16" name="TextBox 115">
              <a:extLst>
                <a:ext uri="{FF2B5EF4-FFF2-40B4-BE49-F238E27FC236}">
                  <a16:creationId xmlns:a16="http://schemas.microsoft.com/office/drawing/2014/main" id="{E126F8A4-C58C-5659-F4CF-D22FB1A968C0}"/>
                </a:ext>
              </a:extLst>
            </p:cNvPr>
            <p:cNvSpPr txBox="1"/>
            <p:nvPr/>
          </p:nvSpPr>
          <p:spPr>
            <a:xfrm>
              <a:off x="355374" y="2013635"/>
              <a:ext cx="535486" cy="324737"/>
            </a:xfrm>
            <a:prstGeom prst="rect">
              <a:avLst/>
            </a:prstGeom>
            <a:noFill/>
          </p:spPr>
          <p:txBody>
            <a:bodyPr wrap="none" rtlCol="0">
              <a:spAutoFit/>
            </a:bodyPr>
            <a:lstStyle/>
            <a:p>
              <a:r>
                <a:rPr lang="en-US" sz="1050">
                  <a:latin typeface="Calibri" panose="020F0502020204030204" pitchFamily="34" charset="0"/>
                  <a:cs typeface="Calibri" panose="020F0502020204030204" pitchFamily="34" charset="0"/>
                </a:rPr>
                <a:t>20%</a:t>
              </a:r>
            </a:p>
          </p:txBody>
        </p:sp>
        <p:sp>
          <p:nvSpPr>
            <p:cNvPr id="117" name="TextBox 116">
              <a:extLst>
                <a:ext uri="{FF2B5EF4-FFF2-40B4-BE49-F238E27FC236}">
                  <a16:creationId xmlns:a16="http://schemas.microsoft.com/office/drawing/2014/main" id="{4C78CFE3-9DF1-7C23-8C82-13AFCF3460BC}"/>
                </a:ext>
              </a:extLst>
            </p:cNvPr>
            <p:cNvSpPr txBox="1"/>
            <p:nvPr/>
          </p:nvSpPr>
          <p:spPr>
            <a:xfrm>
              <a:off x="355374" y="1749052"/>
              <a:ext cx="535486" cy="324737"/>
            </a:xfrm>
            <a:prstGeom prst="rect">
              <a:avLst/>
            </a:prstGeom>
            <a:noFill/>
          </p:spPr>
          <p:txBody>
            <a:bodyPr wrap="none" rtlCol="0">
              <a:spAutoFit/>
            </a:bodyPr>
            <a:lstStyle/>
            <a:p>
              <a:r>
                <a:rPr lang="en-US" sz="1050">
                  <a:latin typeface="Calibri" panose="020F0502020204030204" pitchFamily="34" charset="0"/>
                  <a:cs typeface="Calibri" panose="020F0502020204030204" pitchFamily="34" charset="0"/>
                </a:rPr>
                <a:t>40%</a:t>
              </a:r>
            </a:p>
          </p:txBody>
        </p:sp>
        <p:sp>
          <p:nvSpPr>
            <p:cNvPr id="118" name="TextBox 117">
              <a:extLst>
                <a:ext uri="{FF2B5EF4-FFF2-40B4-BE49-F238E27FC236}">
                  <a16:creationId xmlns:a16="http://schemas.microsoft.com/office/drawing/2014/main" id="{641BD714-A221-7675-F39F-E4C6DB26D69F}"/>
                </a:ext>
              </a:extLst>
            </p:cNvPr>
            <p:cNvSpPr txBox="1"/>
            <p:nvPr/>
          </p:nvSpPr>
          <p:spPr>
            <a:xfrm>
              <a:off x="713075" y="2244467"/>
              <a:ext cx="588789" cy="324737"/>
            </a:xfrm>
            <a:prstGeom prst="rect">
              <a:avLst/>
            </a:prstGeom>
            <a:noFill/>
          </p:spPr>
          <p:txBody>
            <a:bodyPr wrap="none" rtlCol="0">
              <a:spAutoFit/>
            </a:bodyPr>
            <a:lstStyle/>
            <a:p>
              <a:r>
                <a:rPr lang="en-US" sz="1050">
                  <a:latin typeface="Calibri" panose="020F0502020204030204" pitchFamily="34" charset="0"/>
                  <a:cs typeface="Calibri" panose="020F0502020204030204" pitchFamily="34" charset="0"/>
                </a:rPr>
                <a:t>2020</a:t>
              </a:r>
            </a:p>
          </p:txBody>
        </p:sp>
        <p:sp>
          <p:nvSpPr>
            <p:cNvPr id="119" name="TextBox 118">
              <a:extLst>
                <a:ext uri="{FF2B5EF4-FFF2-40B4-BE49-F238E27FC236}">
                  <a16:creationId xmlns:a16="http://schemas.microsoft.com/office/drawing/2014/main" id="{26EC574C-2DEF-C0A9-1449-E8F600D5A6A4}"/>
                </a:ext>
              </a:extLst>
            </p:cNvPr>
            <p:cNvSpPr txBox="1"/>
            <p:nvPr/>
          </p:nvSpPr>
          <p:spPr>
            <a:xfrm>
              <a:off x="1345321" y="2244467"/>
              <a:ext cx="588789" cy="324737"/>
            </a:xfrm>
            <a:prstGeom prst="rect">
              <a:avLst/>
            </a:prstGeom>
            <a:noFill/>
          </p:spPr>
          <p:txBody>
            <a:bodyPr wrap="none" rtlCol="0">
              <a:spAutoFit/>
            </a:bodyPr>
            <a:lstStyle/>
            <a:p>
              <a:r>
                <a:rPr lang="en-US" sz="1050">
                  <a:latin typeface="Calibri" panose="020F0502020204030204" pitchFamily="34" charset="0"/>
                  <a:cs typeface="Calibri" panose="020F0502020204030204" pitchFamily="34" charset="0"/>
                </a:rPr>
                <a:t>2050</a:t>
              </a:r>
            </a:p>
          </p:txBody>
        </p:sp>
      </p:grpSp>
      <p:pic>
        <p:nvPicPr>
          <p:cNvPr id="120" name="Picture 119" descr="A grey and black kettle&#10;&#10;Description automatically generated with medium confidence">
            <a:extLst>
              <a:ext uri="{FF2B5EF4-FFF2-40B4-BE49-F238E27FC236}">
                <a16:creationId xmlns:a16="http://schemas.microsoft.com/office/drawing/2014/main" id="{CEE05EAD-05CE-0817-A8DC-74D88D3D3B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753771" y="2843023"/>
            <a:ext cx="457190" cy="457190"/>
          </a:xfrm>
          <a:prstGeom prst="rect">
            <a:avLst/>
          </a:prstGeom>
        </p:spPr>
      </p:pic>
      <p:pic>
        <p:nvPicPr>
          <p:cNvPr id="121" name="Picture 120" descr="A grey and black kettle&#10;&#10;Description automatically generated with medium confidence">
            <a:extLst>
              <a:ext uri="{FF2B5EF4-FFF2-40B4-BE49-F238E27FC236}">
                <a16:creationId xmlns:a16="http://schemas.microsoft.com/office/drawing/2014/main" id="{CC967899-DF33-7A40-0F3E-5D8606BB6F7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59806" y="3015717"/>
            <a:ext cx="284496" cy="284496"/>
          </a:xfrm>
          <a:prstGeom prst="rect">
            <a:avLst/>
          </a:prstGeom>
        </p:spPr>
      </p:pic>
      <p:cxnSp>
        <p:nvCxnSpPr>
          <p:cNvPr id="122" name="Straight Arrow Connector 121">
            <a:extLst>
              <a:ext uri="{FF2B5EF4-FFF2-40B4-BE49-F238E27FC236}">
                <a16:creationId xmlns:a16="http://schemas.microsoft.com/office/drawing/2014/main" id="{DA5CE95D-406C-5C04-7797-C70758DE435A}"/>
              </a:ext>
            </a:extLst>
          </p:cNvPr>
          <p:cNvCxnSpPr>
            <a:cxnSpLocks/>
          </p:cNvCxnSpPr>
          <p:nvPr/>
        </p:nvCxnSpPr>
        <p:spPr>
          <a:xfrm>
            <a:off x="4269803" y="3200248"/>
            <a:ext cx="238399"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EEC5A1E1-7EB3-8758-488C-AD1A76BCAF4A}"/>
              </a:ext>
            </a:extLst>
          </p:cNvPr>
          <p:cNvPicPr>
            <a:picLocks noChangeAspect="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t="50390"/>
          <a:stretch/>
        </p:blipFill>
        <p:spPr>
          <a:xfrm rot="14821281">
            <a:off x="4180863" y="3869114"/>
            <a:ext cx="737408" cy="365827"/>
          </a:xfrm>
          <a:prstGeom prst="rect">
            <a:avLst/>
          </a:prstGeom>
        </p:spPr>
      </p:pic>
      <p:sp>
        <p:nvSpPr>
          <p:cNvPr id="72" name="TextBox 71">
            <a:extLst>
              <a:ext uri="{FF2B5EF4-FFF2-40B4-BE49-F238E27FC236}">
                <a16:creationId xmlns:a16="http://schemas.microsoft.com/office/drawing/2014/main" id="{9DB089AF-2E56-D0EA-D104-2AB7C35861DE}"/>
              </a:ext>
            </a:extLst>
          </p:cNvPr>
          <p:cNvSpPr txBox="1"/>
          <p:nvPr/>
        </p:nvSpPr>
        <p:spPr>
          <a:xfrm>
            <a:off x="4010103" y="3935415"/>
            <a:ext cx="730665" cy="379206"/>
          </a:xfrm>
          <a:prstGeom prst="rect">
            <a:avLst/>
          </a:prstGeom>
          <a:noFill/>
        </p:spPr>
        <p:txBody>
          <a:bodyPr wrap="square" rtlCol="0">
            <a:spAutoFit/>
          </a:bodyPr>
          <a:lstStyle/>
          <a:p>
            <a:r>
              <a:rPr lang="en-US" sz="1864" dirty="0">
                <a:solidFill>
                  <a:schemeClr val="bg1"/>
                </a:solidFill>
                <a:latin typeface="Calibri" panose="020F0502020204030204" pitchFamily="34" charset="0"/>
                <a:cs typeface="Calibri" panose="020F0502020204030204" pitchFamily="34" charset="0"/>
              </a:rPr>
              <a:t>CO</a:t>
            </a:r>
            <a:r>
              <a:rPr lang="en-US" sz="1864" baseline="-25000" dirty="0">
                <a:solidFill>
                  <a:schemeClr val="bg1"/>
                </a:solidFill>
                <a:latin typeface="Calibri" panose="020F0502020204030204" pitchFamily="34" charset="0"/>
                <a:cs typeface="Calibri" panose="020F0502020204030204" pitchFamily="34" charset="0"/>
              </a:rPr>
              <a:t>2</a:t>
            </a:r>
          </a:p>
        </p:txBody>
      </p:sp>
      <p:pic>
        <p:nvPicPr>
          <p:cNvPr id="127" name="Picture 126">
            <a:extLst>
              <a:ext uri="{FF2B5EF4-FFF2-40B4-BE49-F238E27FC236}">
                <a16:creationId xmlns:a16="http://schemas.microsoft.com/office/drawing/2014/main" id="{75451D30-4A10-617D-87D3-535736BE710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99383" y="1435901"/>
            <a:ext cx="5131455" cy="4578441"/>
          </a:xfrm>
          <a:prstGeom prst="rect">
            <a:avLst/>
          </a:prstGeom>
        </p:spPr>
      </p:pic>
      <p:sp>
        <p:nvSpPr>
          <p:cNvPr id="128" name="Title 1">
            <a:extLst>
              <a:ext uri="{FF2B5EF4-FFF2-40B4-BE49-F238E27FC236}">
                <a16:creationId xmlns:a16="http://schemas.microsoft.com/office/drawing/2014/main" id="{04EF18DF-20FB-2934-019D-3F3B9843371F}"/>
              </a:ext>
            </a:extLst>
          </p:cNvPr>
          <p:cNvSpPr txBox="1">
            <a:spLocks/>
          </p:cNvSpPr>
          <p:nvPr/>
        </p:nvSpPr>
        <p:spPr>
          <a:xfrm>
            <a:off x="7728335" y="1021221"/>
            <a:ext cx="3698450"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Scores relative to original Ecoinvent values</a:t>
            </a:r>
          </a:p>
        </p:txBody>
      </p:sp>
    </p:spTree>
    <p:extLst>
      <p:ext uri="{BB962C8B-B14F-4D97-AF65-F5344CB8AC3E}">
        <p14:creationId xmlns:p14="http://schemas.microsoft.com/office/powerpoint/2010/main" val="1689005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CEF38-AACC-858B-1D82-644A4F6A25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53970-23A4-4F81-2174-7104C2000776}"/>
              </a:ext>
            </a:extLst>
          </p:cNvPr>
          <p:cNvSpPr>
            <a:spLocks noGrp="1"/>
          </p:cNvSpPr>
          <p:nvPr>
            <p:ph type="title"/>
          </p:nvPr>
        </p:nvSpPr>
        <p:spPr>
          <a:xfrm>
            <a:off x="327342" y="360000"/>
            <a:ext cx="11510008" cy="492443"/>
          </a:xfrm>
        </p:spPr>
        <p:txBody>
          <a:bodyPr>
            <a:normAutofit/>
          </a:bodyPr>
          <a:lstStyle/>
          <a:p>
            <a:r>
              <a:rPr lang="en-US" sz="2600" dirty="0"/>
              <a:t>Example of SECTOR-SPECIFIC transformation: CEMENT</a:t>
            </a:r>
          </a:p>
        </p:txBody>
      </p:sp>
      <p:sp>
        <p:nvSpPr>
          <p:cNvPr id="20" name="Slide Number Placeholder 19">
            <a:extLst>
              <a:ext uri="{FF2B5EF4-FFF2-40B4-BE49-F238E27FC236}">
                <a16:creationId xmlns:a16="http://schemas.microsoft.com/office/drawing/2014/main" id="{CAEF69C3-6F01-46C1-371E-7301FC87FB14}"/>
              </a:ext>
            </a:extLst>
          </p:cNvPr>
          <p:cNvSpPr>
            <a:spLocks noGrp="1"/>
          </p:cNvSpPr>
          <p:nvPr>
            <p:ph type="sldNum" sz="quarter" idx="19"/>
          </p:nvPr>
        </p:nvSpPr>
        <p:spPr/>
        <p:txBody>
          <a:bodyPr/>
          <a:lstStyle/>
          <a:p>
            <a:fld id="{5EE7099E-8998-4851-915A-4F4831808297}" type="slidenum">
              <a:rPr lang="nl-NL" smtClean="0">
                <a:latin typeface="Calibri" panose="020F0502020204030204" pitchFamily="34" charset="0"/>
                <a:cs typeface="Calibri" panose="020F0502020204030204" pitchFamily="34" charset="0"/>
              </a:rPr>
              <a:pPr/>
              <a:t>23</a:t>
            </a:fld>
            <a:endParaRPr lang="nl-NL">
              <a:latin typeface="Calibri" panose="020F0502020204030204" pitchFamily="34" charset="0"/>
              <a:cs typeface="Calibri" panose="020F0502020204030204" pitchFamily="34" charset="0"/>
            </a:endParaRPr>
          </a:p>
        </p:txBody>
      </p:sp>
      <p:sp>
        <p:nvSpPr>
          <p:cNvPr id="44" name="Title 1">
            <a:extLst>
              <a:ext uri="{FF2B5EF4-FFF2-40B4-BE49-F238E27FC236}">
                <a16:creationId xmlns:a16="http://schemas.microsoft.com/office/drawing/2014/main" id="{C9FC5F5C-B19B-D7A4-5DA9-520CA7B0F629}"/>
              </a:ext>
            </a:extLst>
          </p:cNvPr>
          <p:cNvSpPr txBox="1">
            <a:spLocks/>
          </p:cNvSpPr>
          <p:nvPr/>
        </p:nvSpPr>
        <p:spPr>
          <a:xfrm>
            <a:off x="440868" y="982608"/>
            <a:ext cx="2801914"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Modelling new kiln technologies</a:t>
            </a:r>
          </a:p>
        </p:txBody>
      </p:sp>
      <p:sp>
        <p:nvSpPr>
          <p:cNvPr id="62" name="Title 1">
            <a:extLst>
              <a:ext uri="{FF2B5EF4-FFF2-40B4-BE49-F238E27FC236}">
                <a16:creationId xmlns:a16="http://schemas.microsoft.com/office/drawing/2014/main" id="{C9A521C5-EEFA-1780-B947-16DA6F6D4C5E}"/>
              </a:ext>
            </a:extLst>
          </p:cNvPr>
          <p:cNvSpPr txBox="1">
            <a:spLocks/>
          </p:cNvSpPr>
          <p:nvPr/>
        </p:nvSpPr>
        <p:spPr>
          <a:xfrm>
            <a:off x="440867" y="3436504"/>
            <a:ext cx="1986305"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Adjust fuel mixes</a:t>
            </a:r>
          </a:p>
        </p:txBody>
      </p:sp>
      <p:pic>
        <p:nvPicPr>
          <p:cNvPr id="63" name="Picture 62">
            <a:extLst>
              <a:ext uri="{FF2B5EF4-FFF2-40B4-BE49-F238E27FC236}">
                <a16:creationId xmlns:a16="http://schemas.microsoft.com/office/drawing/2014/main" id="{1448F41F-D812-E3B5-4F44-F11858163C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409" y="3824287"/>
            <a:ext cx="431129" cy="431129"/>
          </a:xfrm>
          <a:prstGeom prst="rect">
            <a:avLst/>
          </a:prstGeom>
        </p:spPr>
      </p:pic>
      <p:pic>
        <p:nvPicPr>
          <p:cNvPr id="64" name="Picture 63">
            <a:extLst>
              <a:ext uri="{FF2B5EF4-FFF2-40B4-BE49-F238E27FC236}">
                <a16:creationId xmlns:a16="http://schemas.microsoft.com/office/drawing/2014/main" id="{76C6BA5E-F493-476F-2EBD-2895C9DBACC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447" t="5611" r="14489" b="8570"/>
          <a:stretch/>
        </p:blipFill>
        <p:spPr>
          <a:xfrm>
            <a:off x="877438" y="3818172"/>
            <a:ext cx="381800" cy="481399"/>
          </a:xfrm>
          <a:prstGeom prst="rect">
            <a:avLst/>
          </a:prstGeom>
        </p:spPr>
      </p:pic>
      <p:sp>
        <p:nvSpPr>
          <p:cNvPr id="72" name="TextBox 71">
            <a:extLst>
              <a:ext uri="{FF2B5EF4-FFF2-40B4-BE49-F238E27FC236}">
                <a16:creationId xmlns:a16="http://schemas.microsoft.com/office/drawing/2014/main" id="{159173A3-E078-87B1-EAEB-7B549FE58A4F}"/>
              </a:ext>
            </a:extLst>
          </p:cNvPr>
          <p:cNvSpPr txBox="1"/>
          <p:nvPr/>
        </p:nvSpPr>
        <p:spPr>
          <a:xfrm>
            <a:off x="4010103" y="3935415"/>
            <a:ext cx="730665" cy="379206"/>
          </a:xfrm>
          <a:prstGeom prst="rect">
            <a:avLst/>
          </a:prstGeom>
          <a:noFill/>
        </p:spPr>
        <p:txBody>
          <a:bodyPr wrap="square" rtlCol="0">
            <a:spAutoFit/>
          </a:bodyPr>
          <a:lstStyle/>
          <a:p>
            <a:r>
              <a:rPr lang="en-US" sz="1864">
                <a:solidFill>
                  <a:schemeClr val="bg1"/>
                </a:solidFill>
                <a:latin typeface="Calibri" panose="020F0502020204030204" pitchFamily="34" charset="0"/>
                <a:cs typeface="Calibri" panose="020F0502020204030204" pitchFamily="34" charset="0"/>
              </a:rPr>
              <a:t>CO</a:t>
            </a:r>
            <a:r>
              <a:rPr lang="en-US" sz="1864" baseline="-25000">
                <a:solidFill>
                  <a:schemeClr val="bg1"/>
                </a:solidFill>
                <a:latin typeface="Calibri" panose="020F0502020204030204" pitchFamily="34" charset="0"/>
                <a:cs typeface="Calibri" panose="020F0502020204030204" pitchFamily="34" charset="0"/>
              </a:rPr>
              <a:t>2</a:t>
            </a:r>
          </a:p>
        </p:txBody>
      </p:sp>
      <p:sp>
        <p:nvSpPr>
          <p:cNvPr id="73" name="Title 1">
            <a:extLst>
              <a:ext uri="{FF2B5EF4-FFF2-40B4-BE49-F238E27FC236}">
                <a16:creationId xmlns:a16="http://schemas.microsoft.com/office/drawing/2014/main" id="{4E73A204-5E3A-686E-EBCD-A6CA7BA87C4F}"/>
              </a:ext>
            </a:extLst>
          </p:cNvPr>
          <p:cNvSpPr txBox="1">
            <a:spLocks/>
          </p:cNvSpPr>
          <p:nvPr/>
        </p:nvSpPr>
        <p:spPr>
          <a:xfrm>
            <a:off x="442623" y="4454467"/>
            <a:ext cx="1345621"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Market mixes</a:t>
            </a:r>
          </a:p>
        </p:txBody>
      </p:sp>
      <p:sp>
        <p:nvSpPr>
          <p:cNvPr id="74" name="Title 1">
            <a:extLst>
              <a:ext uri="{FF2B5EF4-FFF2-40B4-BE49-F238E27FC236}">
                <a16:creationId xmlns:a16="http://schemas.microsoft.com/office/drawing/2014/main" id="{D46A313E-9FAD-D303-2D71-AB65F495DE15}"/>
              </a:ext>
            </a:extLst>
          </p:cNvPr>
          <p:cNvSpPr txBox="1">
            <a:spLocks/>
          </p:cNvSpPr>
          <p:nvPr/>
        </p:nvSpPr>
        <p:spPr>
          <a:xfrm>
            <a:off x="3735447" y="4454467"/>
            <a:ext cx="1345621"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Relinking</a:t>
            </a:r>
          </a:p>
        </p:txBody>
      </p:sp>
      <p:grpSp>
        <p:nvGrpSpPr>
          <p:cNvPr id="78" name="Group 77">
            <a:extLst>
              <a:ext uri="{FF2B5EF4-FFF2-40B4-BE49-F238E27FC236}">
                <a16:creationId xmlns:a16="http://schemas.microsoft.com/office/drawing/2014/main" id="{663CA335-1FAF-B52C-2F96-77B38604E0B7}"/>
              </a:ext>
            </a:extLst>
          </p:cNvPr>
          <p:cNvGrpSpPr/>
          <p:nvPr/>
        </p:nvGrpSpPr>
        <p:grpSpPr>
          <a:xfrm>
            <a:off x="5168732" y="4612183"/>
            <a:ext cx="688009" cy="738211"/>
            <a:chOff x="2535434" y="4169342"/>
            <a:chExt cx="516644" cy="554342"/>
          </a:xfrm>
        </p:grpSpPr>
        <p:sp>
          <p:nvSpPr>
            <p:cNvPr id="80" name="Rectangle 79">
              <a:extLst>
                <a:ext uri="{FF2B5EF4-FFF2-40B4-BE49-F238E27FC236}">
                  <a16:creationId xmlns:a16="http://schemas.microsoft.com/office/drawing/2014/main" id="{A6879C1C-3635-6D4C-13CC-204243ECFFDD}"/>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81" name="TextBox 80">
              <a:extLst>
                <a:ext uri="{FF2B5EF4-FFF2-40B4-BE49-F238E27FC236}">
                  <a16:creationId xmlns:a16="http://schemas.microsoft.com/office/drawing/2014/main" id="{4FC32BA0-D126-3F33-0CE0-CA0D6F7ACAAE}"/>
                </a:ext>
              </a:extLst>
            </p:cNvPr>
            <p:cNvSpPr txBox="1"/>
            <p:nvPr/>
          </p:nvSpPr>
          <p:spPr>
            <a:xfrm>
              <a:off x="2535434" y="4169342"/>
              <a:ext cx="516644" cy="192405"/>
            </a:xfrm>
            <a:prstGeom prst="rect">
              <a:avLst/>
            </a:prstGeom>
            <a:noFill/>
          </p:spPr>
          <p:txBody>
            <a:bodyPr wrap="none" rtlCol="0">
              <a:spAutoFit/>
            </a:bodyPr>
            <a:lstStyle/>
            <a:p>
              <a:r>
                <a:rPr lang="en-US" sz="1065" dirty="0">
                  <a:latin typeface="Calibri" panose="020F0502020204030204" pitchFamily="34" charset="0"/>
                  <a:cs typeface="Calibri" panose="020F0502020204030204" pitchFamily="34" charset="0"/>
                </a:rPr>
                <a:t>Concrete</a:t>
              </a:r>
            </a:p>
          </p:txBody>
        </p:sp>
        <p:sp>
          <p:nvSpPr>
            <p:cNvPr id="82" name="TextBox 81">
              <a:extLst>
                <a:ext uri="{FF2B5EF4-FFF2-40B4-BE49-F238E27FC236}">
                  <a16:creationId xmlns:a16="http://schemas.microsoft.com/office/drawing/2014/main" id="{F6F5F8A3-5A83-6805-A09C-46B3FAD927F7}"/>
                </a:ext>
              </a:extLst>
            </p:cNvPr>
            <p:cNvSpPr txBox="1"/>
            <p:nvPr/>
          </p:nvSpPr>
          <p:spPr>
            <a:xfrm>
              <a:off x="2702470" y="4531279"/>
              <a:ext cx="310805" cy="192405"/>
            </a:xfrm>
            <a:prstGeom prst="rect">
              <a:avLst/>
            </a:prstGeom>
            <a:noFill/>
          </p:spPr>
          <p:txBody>
            <a:bodyPr wrap="none" rtlCol="0">
              <a:spAutoFit/>
            </a:bodyPr>
            <a:lstStyle/>
            <a:p>
              <a:r>
                <a:rPr lang="en-US" sz="1065" dirty="0">
                  <a:latin typeface="Calibri" panose="020F0502020204030204" pitchFamily="34" charset="0"/>
                  <a:cs typeface="Calibri" panose="020F0502020204030204" pitchFamily="34" charset="0"/>
                </a:rPr>
                <a:t>EUR</a:t>
              </a:r>
            </a:p>
          </p:txBody>
        </p:sp>
      </p:grpSp>
      <p:grpSp>
        <p:nvGrpSpPr>
          <p:cNvPr id="83" name="Group 82">
            <a:extLst>
              <a:ext uri="{FF2B5EF4-FFF2-40B4-BE49-F238E27FC236}">
                <a16:creationId xmlns:a16="http://schemas.microsoft.com/office/drawing/2014/main" id="{2DE1167F-E027-3369-3F18-29E69517BFAD}"/>
              </a:ext>
            </a:extLst>
          </p:cNvPr>
          <p:cNvGrpSpPr/>
          <p:nvPr/>
        </p:nvGrpSpPr>
        <p:grpSpPr>
          <a:xfrm>
            <a:off x="5206999" y="5356275"/>
            <a:ext cx="597173" cy="729021"/>
            <a:chOff x="2564843" y="4169342"/>
            <a:chExt cx="448432" cy="547441"/>
          </a:xfrm>
        </p:grpSpPr>
        <p:sp>
          <p:nvSpPr>
            <p:cNvPr id="85" name="Rectangle 84">
              <a:extLst>
                <a:ext uri="{FF2B5EF4-FFF2-40B4-BE49-F238E27FC236}">
                  <a16:creationId xmlns:a16="http://schemas.microsoft.com/office/drawing/2014/main" id="{640CB838-E996-1A97-CD93-B7DABD5693E6}"/>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86" name="TextBox 85">
              <a:extLst>
                <a:ext uri="{FF2B5EF4-FFF2-40B4-BE49-F238E27FC236}">
                  <a16:creationId xmlns:a16="http://schemas.microsoft.com/office/drawing/2014/main" id="{25912D91-631C-4D7F-326A-609ABF2691D5}"/>
                </a:ext>
              </a:extLst>
            </p:cNvPr>
            <p:cNvSpPr txBox="1"/>
            <p:nvPr/>
          </p:nvSpPr>
          <p:spPr>
            <a:xfrm>
              <a:off x="2564843" y="4169342"/>
              <a:ext cx="437198" cy="192405"/>
            </a:xfrm>
            <a:prstGeom prst="rect">
              <a:avLst/>
            </a:prstGeom>
            <a:noFill/>
          </p:spPr>
          <p:txBody>
            <a:bodyPr wrap="none" rtlCol="0">
              <a:spAutoFit/>
            </a:bodyPr>
            <a:lstStyle/>
            <a:p>
              <a:r>
                <a:rPr lang="en-US" sz="1065" dirty="0">
                  <a:latin typeface="Calibri" panose="020F0502020204030204" pitchFamily="34" charset="0"/>
                  <a:cs typeface="Calibri" panose="020F0502020204030204" pitchFamily="34" charset="0"/>
                </a:rPr>
                <a:t>Mortar</a:t>
              </a:r>
            </a:p>
          </p:txBody>
        </p:sp>
        <p:sp>
          <p:nvSpPr>
            <p:cNvPr id="87" name="TextBox 86">
              <a:extLst>
                <a:ext uri="{FF2B5EF4-FFF2-40B4-BE49-F238E27FC236}">
                  <a16:creationId xmlns:a16="http://schemas.microsoft.com/office/drawing/2014/main" id="{A0C6CDC4-A230-2BF3-5516-7F6D168DFCCA}"/>
                </a:ext>
              </a:extLst>
            </p:cNvPr>
            <p:cNvSpPr txBox="1"/>
            <p:nvPr/>
          </p:nvSpPr>
          <p:spPr>
            <a:xfrm>
              <a:off x="2702470" y="4524378"/>
              <a:ext cx="310805" cy="192405"/>
            </a:xfrm>
            <a:prstGeom prst="rect">
              <a:avLst/>
            </a:prstGeom>
            <a:noFill/>
          </p:spPr>
          <p:txBody>
            <a:bodyPr wrap="none" rtlCol="0">
              <a:spAutoFit/>
            </a:bodyPr>
            <a:lstStyle/>
            <a:p>
              <a:r>
                <a:rPr lang="en-US" sz="1065" dirty="0">
                  <a:latin typeface="Calibri" panose="020F0502020204030204" pitchFamily="34" charset="0"/>
                  <a:cs typeface="Calibri" panose="020F0502020204030204" pitchFamily="34" charset="0"/>
                </a:rPr>
                <a:t>EUR</a:t>
              </a:r>
            </a:p>
          </p:txBody>
        </p:sp>
      </p:grpSp>
      <p:grpSp>
        <p:nvGrpSpPr>
          <p:cNvPr id="88" name="Group 87">
            <a:extLst>
              <a:ext uri="{FF2B5EF4-FFF2-40B4-BE49-F238E27FC236}">
                <a16:creationId xmlns:a16="http://schemas.microsoft.com/office/drawing/2014/main" id="{7D39AC15-5A83-EA7A-3699-51D032D22744}"/>
              </a:ext>
            </a:extLst>
          </p:cNvPr>
          <p:cNvGrpSpPr/>
          <p:nvPr/>
        </p:nvGrpSpPr>
        <p:grpSpPr>
          <a:xfrm>
            <a:off x="3863764" y="4923918"/>
            <a:ext cx="616415" cy="709919"/>
            <a:chOff x="6064924" y="4202912"/>
            <a:chExt cx="462882" cy="533098"/>
          </a:xfrm>
        </p:grpSpPr>
        <p:pic>
          <p:nvPicPr>
            <p:cNvPr id="95" name="Picture 94">
              <a:extLst>
                <a:ext uri="{FF2B5EF4-FFF2-40B4-BE49-F238E27FC236}">
                  <a16:creationId xmlns:a16="http://schemas.microsoft.com/office/drawing/2014/main" id="{D076A4EF-51E2-A84C-4614-63D8E201B0D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197862" y="4385943"/>
              <a:ext cx="142504" cy="142504"/>
            </a:xfrm>
            <a:prstGeom prst="rect">
              <a:avLst/>
            </a:prstGeom>
          </p:spPr>
        </p:pic>
        <p:grpSp>
          <p:nvGrpSpPr>
            <p:cNvPr id="90" name="Group 89">
              <a:extLst>
                <a:ext uri="{FF2B5EF4-FFF2-40B4-BE49-F238E27FC236}">
                  <a16:creationId xmlns:a16="http://schemas.microsoft.com/office/drawing/2014/main" id="{5F597098-6891-55FF-5ED5-A7A169DD7F90}"/>
                </a:ext>
              </a:extLst>
            </p:cNvPr>
            <p:cNvGrpSpPr/>
            <p:nvPr/>
          </p:nvGrpSpPr>
          <p:grpSpPr>
            <a:xfrm>
              <a:off x="6064924" y="4202912"/>
              <a:ext cx="462882" cy="533098"/>
              <a:chOff x="2548146" y="4169342"/>
              <a:chExt cx="462882" cy="533098"/>
            </a:xfrm>
          </p:grpSpPr>
          <p:sp>
            <p:nvSpPr>
              <p:cNvPr id="91" name="Rectangle 90">
                <a:extLst>
                  <a:ext uri="{FF2B5EF4-FFF2-40B4-BE49-F238E27FC236}">
                    <a16:creationId xmlns:a16="http://schemas.microsoft.com/office/drawing/2014/main" id="{2E60C72B-E057-BB83-0E2B-9C1F542B7392}"/>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2" name="TextBox 91">
                <a:extLst>
                  <a:ext uri="{FF2B5EF4-FFF2-40B4-BE49-F238E27FC236}">
                    <a16:creationId xmlns:a16="http://schemas.microsoft.com/office/drawing/2014/main" id="{2EC0C2C6-8ABA-14C2-7792-05810B338DD2}"/>
                  </a:ext>
                </a:extLst>
              </p:cNvPr>
              <p:cNvSpPr txBox="1"/>
              <p:nvPr/>
            </p:nvSpPr>
            <p:spPr>
              <a:xfrm>
                <a:off x="2548146" y="4169342"/>
                <a:ext cx="444420"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Market</a:t>
                </a:r>
              </a:p>
            </p:txBody>
          </p:sp>
          <p:sp>
            <p:nvSpPr>
              <p:cNvPr id="93" name="TextBox 92">
                <a:extLst>
                  <a:ext uri="{FF2B5EF4-FFF2-40B4-BE49-F238E27FC236}">
                    <a16:creationId xmlns:a16="http://schemas.microsoft.com/office/drawing/2014/main" id="{810BC4FA-8293-B3CB-3B58-20664E4BD2D0}"/>
                  </a:ext>
                </a:extLst>
              </p:cNvPr>
              <p:cNvSpPr txBox="1"/>
              <p:nvPr/>
            </p:nvSpPr>
            <p:spPr>
              <a:xfrm>
                <a:off x="2700223" y="4510035"/>
                <a:ext cx="310805" cy="192405"/>
              </a:xfrm>
              <a:prstGeom prst="rect">
                <a:avLst/>
              </a:prstGeom>
              <a:noFill/>
            </p:spPr>
            <p:txBody>
              <a:bodyPr wrap="none" rtlCol="0">
                <a:spAutoFit/>
              </a:bodyPr>
              <a:lstStyle/>
              <a:p>
                <a:r>
                  <a:rPr lang="en-US" sz="1065" dirty="0">
                    <a:latin typeface="Calibri" panose="020F0502020204030204" pitchFamily="34" charset="0"/>
                    <a:cs typeface="Calibri" panose="020F0502020204030204" pitchFamily="34" charset="0"/>
                  </a:rPr>
                  <a:t>EUR</a:t>
                </a:r>
              </a:p>
            </p:txBody>
          </p:sp>
        </p:grpSp>
      </p:grpSp>
      <p:sp>
        <p:nvSpPr>
          <p:cNvPr id="96" name="Freeform 95">
            <a:extLst>
              <a:ext uri="{FF2B5EF4-FFF2-40B4-BE49-F238E27FC236}">
                <a16:creationId xmlns:a16="http://schemas.microsoft.com/office/drawing/2014/main" id="{86924A5A-DA1E-3E17-55E4-806BA28CAB33}"/>
              </a:ext>
            </a:extLst>
          </p:cNvPr>
          <p:cNvSpPr/>
          <p:nvPr/>
        </p:nvSpPr>
        <p:spPr>
          <a:xfrm>
            <a:off x="4444457" y="5223936"/>
            <a:ext cx="769696" cy="123970"/>
          </a:xfrm>
          <a:custGeom>
            <a:avLst/>
            <a:gdLst>
              <a:gd name="connsiteX0" fmla="*/ 0 w 650838"/>
              <a:gd name="connsiteY0" fmla="*/ 16136 h 75466"/>
              <a:gd name="connsiteX1" fmla="*/ 317351 w 650838"/>
              <a:gd name="connsiteY1" fmla="*/ 75303 h 75466"/>
              <a:gd name="connsiteX2" fmla="*/ 650838 w 650838"/>
              <a:gd name="connsiteY2" fmla="*/ 0 h 75466"/>
            </a:gdLst>
            <a:ahLst/>
            <a:cxnLst>
              <a:cxn ang="0">
                <a:pos x="connsiteX0" y="connsiteY0"/>
              </a:cxn>
              <a:cxn ang="0">
                <a:pos x="connsiteX1" y="connsiteY1"/>
              </a:cxn>
              <a:cxn ang="0">
                <a:pos x="connsiteX2" y="connsiteY2"/>
              </a:cxn>
            </a:cxnLst>
            <a:rect l="l" t="t" r="r" b="b"/>
            <a:pathLst>
              <a:path w="650838" h="75466">
                <a:moveTo>
                  <a:pt x="0" y="16136"/>
                </a:moveTo>
                <a:cubicBezTo>
                  <a:pt x="104439" y="47064"/>
                  <a:pt x="208878" y="77992"/>
                  <a:pt x="317351" y="75303"/>
                </a:cubicBezTo>
                <a:cubicBezTo>
                  <a:pt x="425824" y="72614"/>
                  <a:pt x="538331" y="36307"/>
                  <a:pt x="650838" y="0"/>
                </a:cubicBezTo>
              </a:path>
            </a:pathLst>
          </a:custGeom>
          <a:ln w="28575">
            <a:solidFill>
              <a:schemeClr val="bg1">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7" name="Freeform 96">
            <a:extLst>
              <a:ext uri="{FF2B5EF4-FFF2-40B4-BE49-F238E27FC236}">
                <a16:creationId xmlns:a16="http://schemas.microsoft.com/office/drawing/2014/main" id="{6D277E94-8A4A-B3DC-641E-8248D6147947}"/>
              </a:ext>
            </a:extLst>
          </p:cNvPr>
          <p:cNvSpPr/>
          <p:nvPr/>
        </p:nvSpPr>
        <p:spPr>
          <a:xfrm>
            <a:off x="4329568" y="4738675"/>
            <a:ext cx="918192" cy="158550"/>
          </a:xfrm>
          <a:custGeom>
            <a:avLst/>
            <a:gdLst>
              <a:gd name="connsiteX0" fmla="*/ 570156 w 570156"/>
              <a:gd name="connsiteY0" fmla="*/ 80805 h 96942"/>
              <a:gd name="connsiteX1" fmla="*/ 274320 w 570156"/>
              <a:gd name="connsiteY1" fmla="*/ 123 h 96942"/>
              <a:gd name="connsiteX2" fmla="*/ 0 w 570156"/>
              <a:gd name="connsiteY2" fmla="*/ 96942 h 96942"/>
            </a:gdLst>
            <a:ahLst/>
            <a:cxnLst>
              <a:cxn ang="0">
                <a:pos x="connsiteX0" y="connsiteY0"/>
              </a:cxn>
              <a:cxn ang="0">
                <a:pos x="connsiteX1" y="connsiteY1"/>
              </a:cxn>
              <a:cxn ang="0">
                <a:pos x="connsiteX2" y="connsiteY2"/>
              </a:cxn>
            </a:cxnLst>
            <a:rect l="l" t="t" r="r" b="b"/>
            <a:pathLst>
              <a:path w="570156" h="96942">
                <a:moveTo>
                  <a:pt x="570156" y="80805"/>
                </a:moveTo>
                <a:cubicBezTo>
                  <a:pt x="469751" y="39119"/>
                  <a:pt x="369346" y="-2567"/>
                  <a:pt x="274320" y="123"/>
                </a:cubicBezTo>
                <a:cubicBezTo>
                  <a:pt x="179294" y="2812"/>
                  <a:pt x="89647" y="49877"/>
                  <a:pt x="0" y="96942"/>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8" name="Freeform 97">
            <a:extLst>
              <a:ext uri="{FF2B5EF4-FFF2-40B4-BE49-F238E27FC236}">
                <a16:creationId xmlns:a16="http://schemas.microsoft.com/office/drawing/2014/main" id="{C0F8EFBA-5B7F-A3D9-0E45-3F3F0163EB09}"/>
              </a:ext>
            </a:extLst>
          </p:cNvPr>
          <p:cNvSpPr/>
          <p:nvPr/>
        </p:nvSpPr>
        <p:spPr>
          <a:xfrm>
            <a:off x="4458783" y="5555414"/>
            <a:ext cx="723455" cy="266973"/>
          </a:xfrm>
          <a:custGeom>
            <a:avLst/>
            <a:gdLst>
              <a:gd name="connsiteX0" fmla="*/ 0 w 543261"/>
              <a:gd name="connsiteY0" fmla="*/ 0 h 200477"/>
              <a:gd name="connsiteX1" fmla="*/ 199016 w 543261"/>
              <a:gd name="connsiteY1" fmla="*/ 182880 h 200477"/>
              <a:gd name="connsiteX2" fmla="*/ 543261 w 543261"/>
              <a:gd name="connsiteY2" fmla="*/ 182880 h 200477"/>
            </a:gdLst>
            <a:ahLst/>
            <a:cxnLst>
              <a:cxn ang="0">
                <a:pos x="connsiteX0" y="connsiteY0"/>
              </a:cxn>
              <a:cxn ang="0">
                <a:pos x="connsiteX1" y="connsiteY1"/>
              </a:cxn>
              <a:cxn ang="0">
                <a:pos x="connsiteX2" y="connsiteY2"/>
              </a:cxn>
            </a:cxnLst>
            <a:rect l="l" t="t" r="r" b="b"/>
            <a:pathLst>
              <a:path w="543261" h="200477">
                <a:moveTo>
                  <a:pt x="0" y="0"/>
                </a:moveTo>
                <a:cubicBezTo>
                  <a:pt x="54236" y="76200"/>
                  <a:pt x="108473" y="152400"/>
                  <a:pt x="199016" y="182880"/>
                </a:cubicBezTo>
                <a:cubicBezTo>
                  <a:pt x="289560" y="213360"/>
                  <a:pt x="416410" y="198120"/>
                  <a:pt x="543261" y="182880"/>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9" name="Rectangle 98">
            <a:extLst>
              <a:ext uri="{FF2B5EF4-FFF2-40B4-BE49-F238E27FC236}">
                <a16:creationId xmlns:a16="http://schemas.microsoft.com/office/drawing/2014/main" id="{4A5851AA-8F86-EF43-41B5-639AC0272CEB}"/>
              </a:ext>
            </a:extLst>
          </p:cNvPr>
          <p:cNvSpPr/>
          <p:nvPr/>
        </p:nvSpPr>
        <p:spPr>
          <a:xfrm>
            <a:off x="365486" y="2121808"/>
            <a:ext cx="2877296" cy="3965047"/>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0" name="Rectangle 99">
            <a:extLst>
              <a:ext uri="{FF2B5EF4-FFF2-40B4-BE49-F238E27FC236}">
                <a16:creationId xmlns:a16="http://schemas.microsoft.com/office/drawing/2014/main" id="{27B1BFEA-9222-C809-6214-A57B799D5FAD}"/>
              </a:ext>
            </a:extLst>
          </p:cNvPr>
          <p:cNvSpPr/>
          <p:nvPr/>
        </p:nvSpPr>
        <p:spPr>
          <a:xfrm>
            <a:off x="3601719" y="2121808"/>
            <a:ext cx="2593518" cy="3978041"/>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1" name="Title 1">
            <a:extLst>
              <a:ext uri="{FF2B5EF4-FFF2-40B4-BE49-F238E27FC236}">
                <a16:creationId xmlns:a16="http://schemas.microsoft.com/office/drawing/2014/main" id="{51BFA558-C246-8CC6-2873-D3E326A271E6}"/>
              </a:ext>
            </a:extLst>
          </p:cNvPr>
          <p:cNvSpPr txBox="1">
            <a:spLocks/>
          </p:cNvSpPr>
          <p:nvPr/>
        </p:nvSpPr>
        <p:spPr>
          <a:xfrm>
            <a:off x="419825" y="2170118"/>
            <a:ext cx="2030688"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a:latin typeface="Calibri" panose="020F0502020204030204" pitchFamily="34" charset="0"/>
                <a:cs typeface="Calibri" panose="020F0502020204030204" pitchFamily="34" charset="0"/>
              </a:rPr>
              <a:t>IAM</a:t>
            </a:r>
          </a:p>
        </p:txBody>
      </p:sp>
      <p:sp>
        <p:nvSpPr>
          <p:cNvPr id="102" name="Title 1">
            <a:extLst>
              <a:ext uri="{FF2B5EF4-FFF2-40B4-BE49-F238E27FC236}">
                <a16:creationId xmlns:a16="http://schemas.microsoft.com/office/drawing/2014/main" id="{5D378891-AA8F-9A24-DAFE-7FAD915EF087}"/>
              </a:ext>
            </a:extLst>
          </p:cNvPr>
          <p:cNvSpPr txBox="1">
            <a:spLocks/>
          </p:cNvSpPr>
          <p:nvPr/>
        </p:nvSpPr>
        <p:spPr>
          <a:xfrm>
            <a:off x="3623006" y="2170118"/>
            <a:ext cx="2497365"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a:latin typeface="Calibri" panose="020F0502020204030204" pitchFamily="34" charset="0"/>
                <a:cs typeface="Calibri" panose="020F0502020204030204" pitchFamily="34" charset="0"/>
              </a:rPr>
              <a:t>LCA</a:t>
            </a:r>
          </a:p>
        </p:txBody>
      </p:sp>
      <p:cxnSp>
        <p:nvCxnSpPr>
          <p:cNvPr id="103" name="Straight Arrow Connector 102">
            <a:extLst>
              <a:ext uri="{FF2B5EF4-FFF2-40B4-BE49-F238E27FC236}">
                <a16:creationId xmlns:a16="http://schemas.microsoft.com/office/drawing/2014/main" id="{FB6A4C53-A813-E954-09DF-7FB0E8D7ED3B}"/>
              </a:ext>
            </a:extLst>
          </p:cNvPr>
          <p:cNvCxnSpPr>
            <a:cxnSpLocks/>
          </p:cNvCxnSpPr>
          <p:nvPr/>
        </p:nvCxnSpPr>
        <p:spPr>
          <a:xfrm>
            <a:off x="2042825" y="2307291"/>
            <a:ext cx="2332610"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24D60BB2-3402-64DB-C8C7-A8E8752663CE}"/>
              </a:ext>
            </a:extLst>
          </p:cNvPr>
          <p:cNvSpPr/>
          <p:nvPr/>
        </p:nvSpPr>
        <p:spPr>
          <a:xfrm>
            <a:off x="365486" y="783383"/>
            <a:ext cx="5835414" cy="1220502"/>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8" name="Title 1">
            <a:extLst>
              <a:ext uri="{FF2B5EF4-FFF2-40B4-BE49-F238E27FC236}">
                <a16:creationId xmlns:a16="http://schemas.microsoft.com/office/drawing/2014/main" id="{23EC4E85-D3DD-FC9E-EF98-064A7E93746C}"/>
              </a:ext>
            </a:extLst>
          </p:cNvPr>
          <p:cNvSpPr txBox="1">
            <a:spLocks/>
          </p:cNvSpPr>
          <p:nvPr/>
        </p:nvSpPr>
        <p:spPr>
          <a:xfrm>
            <a:off x="386583" y="768714"/>
            <a:ext cx="5814316"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dirty="0">
                <a:latin typeface="Calibri" panose="020F0502020204030204" pitchFamily="34" charset="0"/>
                <a:cs typeface="Calibri" panose="020F0502020204030204" pitchFamily="34" charset="0"/>
              </a:rPr>
              <a:t>LCA</a:t>
            </a:r>
          </a:p>
        </p:txBody>
      </p:sp>
      <p:sp>
        <p:nvSpPr>
          <p:cNvPr id="110" name="Title 1">
            <a:extLst>
              <a:ext uri="{FF2B5EF4-FFF2-40B4-BE49-F238E27FC236}">
                <a16:creationId xmlns:a16="http://schemas.microsoft.com/office/drawing/2014/main" id="{D6412BB8-0A2C-F22F-D157-CEBED0C410E5}"/>
              </a:ext>
            </a:extLst>
          </p:cNvPr>
          <p:cNvSpPr txBox="1">
            <a:spLocks/>
          </p:cNvSpPr>
          <p:nvPr/>
        </p:nvSpPr>
        <p:spPr>
          <a:xfrm>
            <a:off x="452785" y="2451227"/>
            <a:ext cx="1590040"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Specific energy use</a:t>
            </a:r>
          </a:p>
        </p:txBody>
      </p:sp>
      <p:grpSp>
        <p:nvGrpSpPr>
          <p:cNvPr id="112" name="Group 111">
            <a:extLst>
              <a:ext uri="{FF2B5EF4-FFF2-40B4-BE49-F238E27FC236}">
                <a16:creationId xmlns:a16="http://schemas.microsoft.com/office/drawing/2014/main" id="{92660A57-A3FE-3A3D-7A11-697F1FA8B601}"/>
              </a:ext>
            </a:extLst>
          </p:cNvPr>
          <p:cNvGrpSpPr/>
          <p:nvPr/>
        </p:nvGrpSpPr>
        <p:grpSpPr>
          <a:xfrm>
            <a:off x="382440" y="2790822"/>
            <a:ext cx="1234435" cy="650927"/>
            <a:chOff x="355374" y="1736725"/>
            <a:chExt cx="1578736" cy="832479"/>
          </a:xfrm>
        </p:grpSpPr>
        <p:cxnSp>
          <p:nvCxnSpPr>
            <p:cNvPr id="113" name="Straight Connector 112">
              <a:extLst>
                <a:ext uri="{FF2B5EF4-FFF2-40B4-BE49-F238E27FC236}">
                  <a16:creationId xmlns:a16="http://schemas.microsoft.com/office/drawing/2014/main" id="{C5B05B30-EEF4-078E-8E96-34C386C3A3E1}"/>
                </a:ext>
              </a:extLst>
            </p:cNvPr>
            <p:cNvCxnSpPr/>
            <p:nvPr/>
          </p:nvCxnSpPr>
          <p:spPr>
            <a:xfrm>
              <a:off x="838200" y="1736725"/>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9B1E25AB-9432-EC44-C3F8-B96917429CC9}"/>
                </a:ext>
              </a:extLst>
            </p:cNvPr>
            <p:cNvCxnSpPr/>
            <p:nvPr/>
          </p:nvCxnSpPr>
          <p:spPr>
            <a:xfrm flipH="1">
              <a:off x="838200" y="2270125"/>
              <a:ext cx="990600" cy="0"/>
            </a:xfrm>
            <a:prstGeom prst="line">
              <a:avLst/>
            </a:prstGeom>
          </p:spPr>
          <p:style>
            <a:lnRef idx="1">
              <a:schemeClr val="dk1"/>
            </a:lnRef>
            <a:fillRef idx="0">
              <a:schemeClr val="dk1"/>
            </a:fillRef>
            <a:effectRef idx="0">
              <a:schemeClr val="dk1"/>
            </a:effectRef>
            <a:fontRef idx="minor">
              <a:schemeClr val="tx1"/>
            </a:fontRef>
          </p:style>
        </p:cxnSp>
        <p:sp>
          <p:nvSpPr>
            <p:cNvPr id="115" name="Freeform 114">
              <a:extLst>
                <a:ext uri="{FF2B5EF4-FFF2-40B4-BE49-F238E27FC236}">
                  <a16:creationId xmlns:a16="http://schemas.microsoft.com/office/drawing/2014/main" id="{204CB587-8B9C-500B-6252-A76957B95819}"/>
                </a:ext>
              </a:extLst>
            </p:cNvPr>
            <p:cNvSpPr/>
            <p:nvPr/>
          </p:nvSpPr>
          <p:spPr>
            <a:xfrm flipV="1">
              <a:off x="871368" y="1828800"/>
              <a:ext cx="892885" cy="312666"/>
            </a:xfrm>
            <a:custGeom>
              <a:avLst/>
              <a:gdLst>
                <a:gd name="connsiteX0" fmla="*/ 0 w 892885"/>
                <a:gd name="connsiteY0" fmla="*/ 311972 h 312666"/>
                <a:gd name="connsiteX1" fmla="*/ 172123 w 892885"/>
                <a:gd name="connsiteY1" fmla="*/ 295835 h 312666"/>
                <a:gd name="connsiteX2" fmla="*/ 301215 w 892885"/>
                <a:gd name="connsiteY2" fmla="*/ 199016 h 312666"/>
                <a:gd name="connsiteX3" fmla="*/ 419549 w 892885"/>
                <a:gd name="connsiteY3" fmla="*/ 172122 h 312666"/>
                <a:gd name="connsiteX4" fmla="*/ 607807 w 892885"/>
                <a:gd name="connsiteY4" fmla="*/ 80682 h 312666"/>
                <a:gd name="connsiteX5" fmla="*/ 779930 w 892885"/>
                <a:gd name="connsiteY5" fmla="*/ 53788 h 312666"/>
                <a:gd name="connsiteX6" fmla="*/ 892885 w 892885"/>
                <a:gd name="connsiteY6" fmla="*/ 0 h 31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85" h="312666">
                  <a:moveTo>
                    <a:pt x="0" y="311972"/>
                  </a:moveTo>
                  <a:cubicBezTo>
                    <a:pt x="60960" y="313316"/>
                    <a:pt x="121921" y="314661"/>
                    <a:pt x="172123" y="295835"/>
                  </a:cubicBezTo>
                  <a:cubicBezTo>
                    <a:pt x="222325" y="277009"/>
                    <a:pt x="259977" y="219635"/>
                    <a:pt x="301215" y="199016"/>
                  </a:cubicBezTo>
                  <a:cubicBezTo>
                    <a:pt x="342453" y="178397"/>
                    <a:pt x="368450" y="191844"/>
                    <a:pt x="419549" y="172122"/>
                  </a:cubicBezTo>
                  <a:cubicBezTo>
                    <a:pt x="470648" y="152400"/>
                    <a:pt x="547744" y="100404"/>
                    <a:pt x="607807" y="80682"/>
                  </a:cubicBezTo>
                  <a:cubicBezTo>
                    <a:pt x="667871" y="60960"/>
                    <a:pt x="732417" y="67235"/>
                    <a:pt x="779930" y="53788"/>
                  </a:cubicBezTo>
                  <a:cubicBezTo>
                    <a:pt x="827443" y="40341"/>
                    <a:pt x="860164" y="20170"/>
                    <a:pt x="89288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16" name="TextBox 115">
              <a:extLst>
                <a:ext uri="{FF2B5EF4-FFF2-40B4-BE49-F238E27FC236}">
                  <a16:creationId xmlns:a16="http://schemas.microsoft.com/office/drawing/2014/main" id="{68D300D5-4F51-E8FA-C82F-0379AD946546}"/>
                </a:ext>
              </a:extLst>
            </p:cNvPr>
            <p:cNvSpPr txBox="1"/>
            <p:nvPr/>
          </p:nvSpPr>
          <p:spPr>
            <a:xfrm>
              <a:off x="355374" y="2013635"/>
              <a:ext cx="455534" cy="324736"/>
            </a:xfrm>
            <a:prstGeom prst="rect">
              <a:avLst/>
            </a:prstGeom>
            <a:noFill/>
          </p:spPr>
          <p:txBody>
            <a:bodyPr wrap="none" rtlCol="0">
              <a:spAutoFit/>
            </a:bodyPr>
            <a:lstStyle/>
            <a:p>
              <a:r>
                <a:rPr lang="en-US" sz="1050" dirty="0">
                  <a:latin typeface="Calibri" panose="020F0502020204030204" pitchFamily="34" charset="0"/>
                  <a:cs typeface="Calibri" panose="020F0502020204030204" pitchFamily="34" charset="0"/>
                </a:rPr>
                <a:t>3.0</a:t>
              </a:r>
            </a:p>
          </p:txBody>
        </p:sp>
        <p:sp>
          <p:nvSpPr>
            <p:cNvPr id="117" name="TextBox 116">
              <a:extLst>
                <a:ext uri="{FF2B5EF4-FFF2-40B4-BE49-F238E27FC236}">
                  <a16:creationId xmlns:a16="http://schemas.microsoft.com/office/drawing/2014/main" id="{D046B737-144B-6D24-D3C6-767AEA07428E}"/>
                </a:ext>
              </a:extLst>
            </p:cNvPr>
            <p:cNvSpPr txBox="1"/>
            <p:nvPr/>
          </p:nvSpPr>
          <p:spPr>
            <a:xfrm>
              <a:off x="355374" y="1749052"/>
              <a:ext cx="455534" cy="324736"/>
            </a:xfrm>
            <a:prstGeom prst="rect">
              <a:avLst/>
            </a:prstGeom>
            <a:noFill/>
          </p:spPr>
          <p:txBody>
            <a:bodyPr wrap="none" rtlCol="0">
              <a:spAutoFit/>
            </a:bodyPr>
            <a:lstStyle/>
            <a:p>
              <a:r>
                <a:rPr lang="en-US" sz="1050" dirty="0">
                  <a:latin typeface="Calibri" panose="020F0502020204030204" pitchFamily="34" charset="0"/>
                  <a:cs typeface="Calibri" panose="020F0502020204030204" pitchFamily="34" charset="0"/>
                </a:rPr>
                <a:t>4.5</a:t>
              </a:r>
            </a:p>
          </p:txBody>
        </p:sp>
        <p:sp>
          <p:nvSpPr>
            <p:cNvPr id="118" name="TextBox 117">
              <a:extLst>
                <a:ext uri="{FF2B5EF4-FFF2-40B4-BE49-F238E27FC236}">
                  <a16:creationId xmlns:a16="http://schemas.microsoft.com/office/drawing/2014/main" id="{51EE0052-D6EA-3A8B-0234-979A3BDEF8A8}"/>
                </a:ext>
              </a:extLst>
            </p:cNvPr>
            <p:cNvSpPr txBox="1"/>
            <p:nvPr/>
          </p:nvSpPr>
          <p:spPr>
            <a:xfrm>
              <a:off x="713075" y="2244467"/>
              <a:ext cx="588789" cy="324737"/>
            </a:xfrm>
            <a:prstGeom prst="rect">
              <a:avLst/>
            </a:prstGeom>
            <a:noFill/>
          </p:spPr>
          <p:txBody>
            <a:bodyPr wrap="none" rtlCol="0">
              <a:spAutoFit/>
            </a:bodyPr>
            <a:lstStyle/>
            <a:p>
              <a:r>
                <a:rPr lang="en-US" sz="1050">
                  <a:latin typeface="Calibri" panose="020F0502020204030204" pitchFamily="34" charset="0"/>
                  <a:cs typeface="Calibri" panose="020F0502020204030204" pitchFamily="34" charset="0"/>
                </a:rPr>
                <a:t>2020</a:t>
              </a:r>
            </a:p>
          </p:txBody>
        </p:sp>
        <p:sp>
          <p:nvSpPr>
            <p:cNvPr id="119" name="TextBox 118">
              <a:extLst>
                <a:ext uri="{FF2B5EF4-FFF2-40B4-BE49-F238E27FC236}">
                  <a16:creationId xmlns:a16="http://schemas.microsoft.com/office/drawing/2014/main" id="{F09A55D9-49CC-C098-3A00-D059EF376696}"/>
                </a:ext>
              </a:extLst>
            </p:cNvPr>
            <p:cNvSpPr txBox="1"/>
            <p:nvPr/>
          </p:nvSpPr>
          <p:spPr>
            <a:xfrm>
              <a:off x="1345321" y="2244467"/>
              <a:ext cx="588789" cy="324737"/>
            </a:xfrm>
            <a:prstGeom prst="rect">
              <a:avLst/>
            </a:prstGeom>
            <a:noFill/>
          </p:spPr>
          <p:txBody>
            <a:bodyPr wrap="none" rtlCol="0">
              <a:spAutoFit/>
            </a:bodyPr>
            <a:lstStyle/>
            <a:p>
              <a:r>
                <a:rPr lang="en-US" sz="1050">
                  <a:latin typeface="Calibri" panose="020F0502020204030204" pitchFamily="34" charset="0"/>
                  <a:cs typeface="Calibri" panose="020F0502020204030204" pitchFamily="34" charset="0"/>
                </a:rPr>
                <a:t>2050</a:t>
              </a:r>
            </a:p>
          </p:txBody>
        </p:sp>
      </p:grpSp>
      <p:pic>
        <p:nvPicPr>
          <p:cNvPr id="5" name="Picture 4">
            <a:extLst>
              <a:ext uri="{FF2B5EF4-FFF2-40B4-BE49-F238E27FC236}">
                <a16:creationId xmlns:a16="http://schemas.microsoft.com/office/drawing/2014/main" id="{0407D10C-035C-A4C5-2F0F-12FAB47D8A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852" y="4836136"/>
            <a:ext cx="1095081" cy="1095081"/>
          </a:xfrm>
          <a:prstGeom prst="rect">
            <a:avLst/>
          </a:prstGeom>
        </p:spPr>
      </p:pic>
      <p:pic>
        <p:nvPicPr>
          <p:cNvPr id="9" name="Picture 8" descr="A grey and white smoke stack&#10;&#10;Description automatically generated">
            <a:extLst>
              <a:ext uri="{FF2B5EF4-FFF2-40B4-BE49-F238E27FC236}">
                <a16:creationId xmlns:a16="http://schemas.microsoft.com/office/drawing/2014/main" id="{91838E6F-9359-5F25-414E-68028745E7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2361" y="1351912"/>
            <a:ext cx="466184" cy="466184"/>
          </a:xfrm>
          <a:prstGeom prst="rect">
            <a:avLst/>
          </a:prstGeom>
        </p:spPr>
      </p:pic>
      <p:pic>
        <p:nvPicPr>
          <p:cNvPr id="11" name="Picture 10" descr="Icon&#10;&#10;Description automatically generated">
            <a:extLst>
              <a:ext uri="{FF2B5EF4-FFF2-40B4-BE49-F238E27FC236}">
                <a16:creationId xmlns:a16="http://schemas.microsoft.com/office/drawing/2014/main" id="{F5AEDBC6-1771-3412-9CD3-83F2D6515092}"/>
              </a:ext>
            </a:extLst>
          </p:cNvPr>
          <p:cNvPicPr>
            <a:picLocks noChangeAspect="1"/>
          </p:cNvPicPr>
          <p:nvPr/>
        </p:nvPicPr>
        <p:blipFill>
          <a:blip r:embed="rId7"/>
          <a:stretch>
            <a:fillRect/>
          </a:stretch>
        </p:blipFill>
        <p:spPr>
          <a:xfrm>
            <a:off x="1276175" y="1302088"/>
            <a:ext cx="198020" cy="198020"/>
          </a:xfrm>
          <a:prstGeom prst="rect">
            <a:avLst/>
          </a:prstGeom>
        </p:spPr>
      </p:pic>
      <p:grpSp>
        <p:nvGrpSpPr>
          <p:cNvPr id="28" name="Group 27">
            <a:extLst>
              <a:ext uri="{FF2B5EF4-FFF2-40B4-BE49-F238E27FC236}">
                <a16:creationId xmlns:a16="http://schemas.microsoft.com/office/drawing/2014/main" id="{FBC56EC8-EEF2-2D40-1D45-E42395BED148}"/>
              </a:ext>
            </a:extLst>
          </p:cNvPr>
          <p:cNvGrpSpPr/>
          <p:nvPr/>
        </p:nvGrpSpPr>
        <p:grpSpPr>
          <a:xfrm>
            <a:off x="2283408" y="1302088"/>
            <a:ext cx="546645" cy="546343"/>
            <a:chOff x="2537933" y="1302088"/>
            <a:chExt cx="546645" cy="546343"/>
          </a:xfrm>
        </p:grpSpPr>
        <p:pic>
          <p:nvPicPr>
            <p:cNvPr id="13" name="Picture 12" descr="A grey and white smoke stack&#10;&#10;Description automatically generated">
              <a:extLst>
                <a:ext uri="{FF2B5EF4-FFF2-40B4-BE49-F238E27FC236}">
                  <a16:creationId xmlns:a16="http://schemas.microsoft.com/office/drawing/2014/main" id="{FDD2620D-5748-BA15-A6B7-288DDDDF42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7933" y="1351912"/>
              <a:ext cx="466184" cy="466184"/>
            </a:xfrm>
            <a:prstGeom prst="rect">
              <a:avLst/>
            </a:prstGeom>
          </p:spPr>
        </p:pic>
        <p:pic>
          <p:nvPicPr>
            <p:cNvPr id="14" name="Picture 13" descr="Icon&#10;&#10;Description automatically generated">
              <a:extLst>
                <a:ext uri="{FF2B5EF4-FFF2-40B4-BE49-F238E27FC236}">
                  <a16:creationId xmlns:a16="http://schemas.microsoft.com/office/drawing/2014/main" id="{9C8C8DFB-8A54-2232-5B8A-23F85D3C1109}"/>
                </a:ext>
              </a:extLst>
            </p:cNvPr>
            <p:cNvPicPr>
              <a:picLocks noChangeAspect="1"/>
            </p:cNvPicPr>
            <p:nvPr/>
          </p:nvPicPr>
          <p:blipFill>
            <a:blip r:embed="rId7"/>
            <a:stretch>
              <a:fillRect/>
            </a:stretch>
          </p:blipFill>
          <p:spPr>
            <a:xfrm>
              <a:off x="2681747" y="1302088"/>
              <a:ext cx="198020" cy="198020"/>
            </a:xfrm>
            <a:prstGeom prst="rect">
              <a:avLst/>
            </a:prstGeom>
          </p:spPr>
        </p:pic>
        <p:sp>
          <p:nvSpPr>
            <p:cNvPr id="15" name="Bent Arrow 14">
              <a:extLst>
                <a:ext uri="{FF2B5EF4-FFF2-40B4-BE49-F238E27FC236}">
                  <a16:creationId xmlns:a16="http://schemas.microsoft.com/office/drawing/2014/main" id="{F5FEEF6A-1E07-69AC-C14B-7F0486C57D4C}"/>
                </a:ext>
              </a:extLst>
            </p:cNvPr>
            <p:cNvSpPr/>
            <p:nvPr/>
          </p:nvSpPr>
          <p:spPr>
            <a:xfrm rot="5400000">
              <a:off x="2752475" y="1516328"/>
              <a:ext cx="466186" cy="198020"/>
            </a:xfrm>
            <a:prstGeom prst="bentArrow">
              <a:avLst>
                <a:gd name="adj1" fmla="val 5437"/>
                <a:gd name="adj2" fmla="val 25000"/>
                <a:gd name="adj3" fmla="val 25000"/>
                <a:gd name="adj4" fmla="val 43750"/>
              </a:avLst>
            </a:prstGeom>
            <a:solidFill>
              <a:srgbClr val="4D4D4D"/>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latin typeface="Calibri" panose="020F0502020204030204" pitchFamily="34" charset="0"/>
                <a:cs typeface="Calibri" panose="020F0502020204030204" pitchFamily="34" charset="0"/>
              </a:endParaRPr>
            </a:p>
          </p:txBody>
        </p:sp>
      </p:grpSp>
      <p:pic>
        <p:nvPicPr>
          <p:cNvPr id="16" name="Picture 15" descr="A grey and white smoke stack&#10;&#10;Description automatically generated">
            <a:extLst>
              <a:ext uri="{FF2B5EF4-FFF2-40B4-BE49-F238E27FC236}">
                <a16:creationId xmlns:a16="http://schemas.microsoft.com/office/drawing/2014/main" id="{9F67C91A-F046-1179-DCF9-245466F516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0995" y="1351912"/>
            <a:ext cx="466184" cy="466184"/>
          </a:xfrm>
          <a:prstGeom prst="rect">
            <a:avLst/>
          </a:prstGeom>
        </p:spPr>
      </p:pic>
      <p:pic>
        <p:nvPicPr>
          <p:cNvPr id="17" name="Picture 16" descr="Icon&#10;&#10;Description automatically generated">
            <a:extLst>
              <a:ext uri="{FF2B5EF4-FFF2-40B4-BE49-F238E27FC236}">
                <a16:creationId xmlns:a16="http://schemas.microsoft.com/office/drawing/2014/main" id="{83891F37-8406-1D5D-CE45-2749C7442DD1}"/>
              </a:ext>
            </a:extLst>
          </p:cNvPr>
          <p:cNvPicPr>
            <a:picLocks noChangeAspect="1"/>
          </p:cNvPicPr>
          <p:nvPr/>
        </p:nvPicPr>
        <p:blipFill>
          <a:blip r:embed="rId7"/>
          <a:stretch>
            <a:fillRect/>
          </a:stretch>
        </p:blipFill>
        <p:spPr>
          <a:xfrm>
            <a:off x="4164809" y="1302088"/>
            <a:ext cx="198020" cy="198020"/>
          </a:xfrm>
          <a:prstGeom prst="rect">
            <a:avLst/>
          </a:prstGeom>
        </p:spPr>
      </p:pic>
      <p:sp>
        <p:nvSpPr>
          <p:cNvPr id="18" name="Bent Arrow 17">
            <a:extLst>
              <a:ext uri="{FF2B5EF4-FFF2-40B4-BE49-F238E27FC236}">
                <a16:creationId xmlns:a16="http://schemas.microsoft.com/office/drawing/2014/main" id="{1E7B4938-3D2D-C6BE-9722-A85C2DB5E561}"/>
              </a:ext>
            </a:extLst>
          </p:cNvPr>
          <p:cNvSpPr/>
          <p:nvPr/>
        </p:nvSpPr>
        <p:spPr>
          <a:xfrm rot="5400000">
            <a:off x="4235537" y="1516328"/>
            <a:ext cx="466186" cy="198020"/>
          </a:xfrm>
          <a:prstGeom prst="bentArrow">
            <a:avLst>
              <a:gd name="adj1" fmla="val 5437"/>
              <a:gd name="adj2" fmla="val 25000"/>
              <a:gd name="adj3" fmla="val 25000"/>
              <a:gd name="adj4" fmla="val 43750"/>
            </a:avLst>
          </a:prstGeom>
          <a:solidFill>
            <a:srgbClr val="4D4D4D"/>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latin typeface="Calibri" panose="020F0502020204030204" pitchFamily="34" charset="0"/>
              <a:cs typeface="Calibri" panose="020F0502020204030204" pitchFamily="34" charset="0"/>
            </a:endParaRPr>
          </a:p>
        </p:txBody>
      </p:sp>
      <p:pic>
        <p:nvPicPr>
          <p:cNvPr id="19" name="Picture 18" descr="A grey and white smoke stack&#10;&#10;Description automatically generated">
            <a:extLst>
              <a:ext uri="{FF2B5EF4-FFF2-40B4-BE49-F238E27FC236}">
                <a16:creationId xmlns:a16="http://schemas.microsoft.com/office/drawing/2014/main" id="{8126FBF5-B960-72D9-6EFD-C771AAED33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9539" y="1351912"/>
            <a:ext cx="466184" cy="466184"/>
          </a:xfrm>
          <a:prstGeom prst="rect">
            <a:avLst/>
          </a:prstGeom>
        </p:spPr>
      </p:pic>
      <p:pic>
        <p:nvPicPr>
          <p:cNvPr id="21" name="Picture 20" descr="Icon&#10;&#10;Description automatically generated">
            <a:extLst>
              <a:ext uri="{FF2B5EF4-FFF2-40B4-BE49-F238E27FC236}">
                <a16:creationId xmlns:a16="http://schemas.microsoft.com/office/drawing/2014/main" id="{95FC5C52-0A21-5A89-8B94-6D80864DE4D0}"/>
              </a:ext>
            </a:extLst>
          </p:cNvPr>
          <p:cNvPicPr>
            <a:picLocks noChangeAspect="1"/>
          </p:cNvPicPr>
          <p:nvPr/>
        </p:nvPicPr>
        <p:blipFill>
          <a:blip r:embed="rId7"/>
          <a:stretch>
            <a:fillRect/>
          </a:stretch>
        </p:blipFill>
        <p:spPr>
          <a:xfrm>
            <a:off x="5683353" y="1302088"/>
            <a:ext cx="198020" cy="198020"/>
          </a:xfrm>
          <a:prstGeom prst="rect">
            <a:avLst/>
          </a:prstGeom>
        </p:spPr>
      </p:pic>
      <p:sp>
        <p:nvSpPr>
          <p:cNvPr id="22" name="Bent Arrow 21">
            <a:extLst>
              <a:ext uri="{FF2B5EF4-FFF2-40B4-BE49-F238E27FC236}">
                <a16:creationId xmlns:a16="http://schemas.microsoft.com/office/drawing/2014/main" id="{CEA516CB-11CA-D325-EC95-A5D26325285C}"/>
              </a:ext>
            </a:extLst>
          </p:cNvPr>
          <p:cNvSpPr/>
          <p:nvPr/>
        </p:nvSpPr>
        <p:spPr>
          <a:xfrm rot="5400000">
            <a:off x="5754081" y="1516328"/>
            <a:ext cx="466186" cy="198020"/>
          </a:xfrm>
          <a:prstGeom prst="bentArrow">
            <a:avLst>
              <a:gd name="adj1" fmla="val 5437"/>
              <a:gd name="adj2" fmla="val 25000"/>
              <a:gd name="adj3" fmla="val 25000"/>
              <a:gd name="adj4" fmla="val 43750"/>
            </a:avLst>
          </a:prstGeom>
          <a:solidFill>
            <a:srgbClr val="4D4D4D"/>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latin typeface="Calibri" panose="020F0502020204030204" pitchFamily="34" charset="0"/>
              <a:cs typeface="Calibri" panose="020F0502020204030204" pitchFamily="34" charset="0"/>
            </a:endParaRPr>
          </a:p>
        </p:txBody>
      </p:sp>
      <p:sp>
        <p:nvSpPr>
          <p:cNvPr id="23" name="Title 1">
            <a:extLst>
              <a:ext uri="{FF2B5EF4-FFF2-40B4-BE49-F238E27FC236}">
                <a16:creationId xmlns:a16="http://schemas.microsoft.com/office/drawing/2014/main" id="{F2768F16-02E7-57C0-3501-DE7FC18653C7}"/>
              </a:ext>
            </a:extLst>
          </p:cNvPr>
          <p:cNvSpPr txBox="1">
            <a:spLocks/>
          </p:cNvSpPr>
          <p:nvPr/>
        </p:nvSpPr>
        <p:spPr>
          <a:xfrm>
            <a:off x="516397" y="1366439"/>
            <a:ext cx="658871" cy="369332"/>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Efficient kiln</a:t>
            </a:r>
          </a:p>
        </p:txBody>
      </p:sp>
      <p:sp>
        <p:nvSpPr>
          <p:cNvPr id="24" name="Title 1">
            <a:extLst>
              <a:ext uri="{FF2B5EF4-FFF2-40B4-BE49-F238E27FC236}">
                <a16:creationId xmlns:a16="http://schemas.microsoft.com/office/drawing/2014/main" id="{9CF3614F-65C7-52D5-F224-BB980564FFEC}"/>
              </a:ext>
            </a:extLst>
          </p:cNvPr>
          <p:cNvSpPr txBox="1">
            <a:spLocks/>
          </p:cNvSpPr>
          <p:nvPr/>
        </p:nvSpPr>
        <p:spPr>
          <a:xfrm>
            <a:off x="1704511" y="1366439"/>
            <a:ext cx="658871" cy="184666"/>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CCS (MEA)</a:t>
            </a:r>
          </a:p>
        </p:txBody>
      </p:sp>
      <p:sp>
        <p:nvSpPr>
          <p:cNvPr id="25" name="Title 1">
            <a:extLst>
              <a:ext uri="{FF2B5EF4-FFF2-40B4-BE49-F238E27FC236}">
                <a16:creationId xmlns:a16="http://schemas.microsoft.com/office/drawing/2014/main" id="{275AF137-05DE-58A9-E649-EC3211C6E16D}"/>
              </a:ext>
            </a:extLst>
          </p:cNvPr>
          <p:cNvSpPr txBox="1">
            <a:spLocks/>
          </p:cNvSpPr>
          <p:nvPr/>
        </p:nvSpPr>
        <p:spPr>
          <a:xfrm>
            <a:off x="3152084" y="1366439"/>
            <a:ext cx="658871" cy="369332"/>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CCS (Oxyfuel)</a:t>
            </a:r>
          </a:p>
        </p:txBody>
      </p:sp>
      <p:sp>
        <p:nvSpPr>
          <p:cNvPr id="26" name="Title 1">
            <a:extLst>
              <a:ext uri="{FF2B5EF4-FFF2-40B4-BE49-F238E27FC236}">
                <a16:creationId xmlns:a16="http://schemas.microsoft.com/office/drawing/2014/main" id="{1E99B8C8-CCAF-E925-D192-2D6D82D7266F}"/>
              </a:ext>
            </a:extLst>
          </p:cNvPr>
          <p:cNvSpPr txBox="1">
            <a:spLocks/>
          </p:cNvSpPr>
          <p:nvPr/>
        </p:nvSpPr>
        <p:spPr>
          <a:xfrm>
            <a:off x="4793445" y="1366439"/>
            <a:ext cx="789685" cy="369332"/>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CCS (Direct Separation)</a:t>
            </a:r>
          </a:p>
        </p:txBody>
      </p:sp>
      <p:pic>
        <p:nvPicPr>
          <p:cNvPr id="31" name="Picture 30" descr="A grey and white oxygen tanks&#10;&#10;Description automatically generated with medium confidence">
            <a:extLst>
              <a:ext uri="{FF2B5EF4-FFF2-40B4-BE49-F238E27FC236}">
                <a16:creationId xmlns:a16="http://schemas.microsoft.com/office/drawing/2014/main" id="{D44D7105-B279-95B5-559A-44BCBE198C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49221" y="1462424"/>
            <a:ext cx="267923" cy="267923"/>
          </a:xfrm>
          <a:prstGeom prst="rect">
            <a:avLst/>
          </a:prstGeom>
        </p:spPr>
      </p:pic>
      <p:grpSp>
        <p:nvGrpSpPr>
          <p:cNvPr id="52" name="Group 51">
            <a:extLst>
              <a:ext uri="{FF2B5EF4-FFF2-40B4-BE49-F238E27FC236}">
                <a16:creationId xmlns:a16="http://schemas.microsoft.com/office/drawing/2014/main" id="{5E9F52AB-7615-6D8F-5318-D70974C53ABC}"/>
              </a:ext>
            </a:extLst>
          </p:cNvPr>
          <p:cNvGrpSpPr/>
          <p:nvPr/>
        </p:nvGrpSpPr>
        <p:grpSpPr>
          <a:xfrm>
            <a:off x="5024918" y="2633263"/>
            <a:ext cx="793206" cy="860959"/>
            <a:chOff x="5024918" y="2633263"/>
            <a:chExt cx="793206" cy="860959"/>
          </a:xfrm>
        </p:grpSpPr>
        <p:pic>
          <p:nvPicPr>
            <p:cNvPr id="32" name="Picture 31" descr="A grey and white smoke stack&#10;&#10;Description automatically generated">
              <a:extLst>
                <a:ext uri="{FF2B5EF4-FFF2-40B4-BE49-F238E27FC236}">
                  <a16:creationId xmlns:a16="http://schemas.microsoft.com/office/drawing/2014/main" id="{1A17B16B-FF73-B065-DDA2-B6C576F91312}"/>
                </a:ext>
              </a:extLst>
            </p:cNvPr>
            <p:cNvPicPr>
              <a:picLocks noChangeAspect="1"/>
            </p:cNvPicPr>
            <p:nvPr/>
          </p:nvPicPr>
          <p:blipFill>
            <a:blip r:embed="rId6">
              <a:extLst>
                <a:ext uri="{28A0092B-C50C-407E-A947-70E740481C1C}">
                  <a14:useLocalDpi xmlns:a14="http://schemas.microsoft.com/office/drawing/2010/main" val="0"/>
                </a:ext>
              </a:extLst>
            </a:blip>
            <a:srcRect t="27109"/>
            <a:stretch/>
          </p:blipFill>
          <p:spPr>
            <a:xfrm>
              <a:off x="5024918" y="2916047"/>
              <a:ext cx="793206" cy="578175"/>
            </a:xfrm>
            <a:prstGeom prst="rect">
              <a:avLst/>
            </a:prstGeom>
          </p:spPr>
        </p:pic>
        <p:pic>
          <p:nvPicPr>
            <p:cNvPr id="33" name="Picture 32" descr="Icon&#10;&#10;Description automatically generated">
              <a:extLst>
                <a:ext uri="{FF2B5EF4-FFF2-40B4-BE49-F238E27FC236}">
                  <a16:creationId xmlns:a16="http://schemas.microsoft.com/office/drawing/2014/main" id="{A4E11367-41AF-3373-A7CF-85657FF7F363}"/>
                </a:ext>
              </a:extLst>
            </p:cNvPr>
            <p:cNvPicPr>
              <a:picLocks noChangeAspect="1"/>
            </p:cNvPicPr>
            <p:nvPr/>
          </p:nvPicPr>
          <p:blipFill>
            <a:blip r:embed="rId7"/>
            <a:stretch>
              <a:fillRect/>
            </a:stretch>
          </p:blipFill>
          <p:spPr>
            <a:xfrm>
              <a:off x="5276312" y="2633263"/>
              <a:ext cx="336928" cy="336928"/>
            </a:xfrm>
            <a:prstGeom prst="rect">
              <a:avLst/>
            </a:prstGeom>
          </p:spPr>
        </p:pic>
      </p:grpSp>
      <p:pic>
        <p:nvPicPr>
          <p:cNvPr id="34" name="Picture 33" descr="A grey and white smoke stack&#10;&#10;Description automatically generated">
            <a:extLst>
              <a:ext uri="{FF2B5EF4-FFF2-40B4-BE49-F238E27FC236}">
                <a16:creationId xmlns:a16="http://schemas.microsoft.com/office/drawing/2014/main" id="{742DD3EE-4BE2-2A8F-293D-3A7AE033CBC1}"/>
              </a:ext>
            </a:extLst>
          </p:cNvPr>
          <p:cNvPicPr>
            <a:picLocks noChangeAspect="1"/>
          </p:cNvPicPr>
          <p:nvPr/>
        </p:nvPicPr>
        <p:blipFill>
          <a:blip r:embed="rId6">
            <a:extLst>
              <a:ext uri="{28A0092B-C50C-407E-A947-70E740481C1C}">
                <a14:useLocalDpi xmlns:a14="http://schemas.microsoft.com/office/drawing/2010/main" val="0"/>
              </a:ext>
            </a:extLst>
          </a:blip>
          <a:srcRect t="27933"/>
          <a:stretch/>
        </p:blipFill>
        <p:spPr>
          <a:xfrm>
            <a:off x="3901109" y="2922585"/>
            <a:ext cx="793206" cy="571638"/>
          </a:xfrm>
          <a:prstGeom prst="rect">
            <a:avLst/>
          </a:prstGeom>
        </p:spPr>
      </p:pic>
      <p:pic>
        <p:nvPicPr>
          <p:cNvPr id="35" name="Picture 34" descr="Icon&#10;&#10;Description automatically generated">
            <a:extLst>
              <a:ext uri="{FF2B5EF4-FFF2-40B4-BE49-F238E27FC236}">
                <a16:creationId xmlns:a16="http://schemas.microsoft.com/office/drawing/2014/main" id="{A03DAD20-1FE5-4852-14B1-51856CEF8B2D}"/>
              </a:ext>
            </a:extLst>
          </p:cNvPr>
          <p:cNvPicPr>
            <a:picLocks noChangeAspect="1"/>
          </p:cNvPicPr>
          <p:nvPr/>
        </p:nvPicPr>
        <p:blipFill>
          <a:blip r:embed="rId7"/>
          <a:stretch>
            <a:fillRect/>
          </a:stretch>
        </p:blipFill>
        <p:spPr>
          <a:xfrm>
            <a:off x="4075541" y="2469646"/>
            <a:ext cx="500545" cy="500545"/>
          </a:xfrm>
          <a:prstGeom prst="rect">
            <a:avLst/>
          </a:prstGeom>
        </p:spPr>
      </p:pic>
      <p:pic>
        <p:nvPicPr>
          <p:cNvPr id="37" name="Picture 36" descr="A stack of logs on a black background&#10;&#10;Description automatically generated">
            <a:extLst>
              <a:ext uri="{FF2B5EF4-FFF2-40B4-BE49-F238E27FC236}">
                <a16:creationId xmlns:a16="http://schemas.microsoft.com/office/drawing/2014/main" id="{53C5FD35-ADCD-7411-C73D-25EBFFA84E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26177" y="3795693"/>
            <a:ext cx="663749" cy="663749"/>
          </a:xfrm>
          <a:prstGeom prst="rect">
            <a:avLst/>
          </a:prstGeom>
        </p:spPr>
      </p:pic>
      <p:pic>
        <p:nvPicPr>
          <p:cNvPr id="39" name="Picture 38">
            <a:extLst>
              <a:ext uri="{FF2B5EF4-FFF2-40B4-BE49-F238E27FC236}">
                <a16:creationId xmlns:a16="http://schemas.microsoft.com/office/drawing/2014/main" id="{350DEEA7-1108-A2F9-BE18-B1EAD00BB83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29468" y="3824287"/>
            <a:ext cx="552241" cy="552241"/>
          </a:xfrm>
          <a:prstGeom prst="rect">
            <a:avLst/>
          </a:prstGeom>
        </p:spPr>
      </p:pic>
      <p:pic>
        <p:nvPicPr>
          <p:cNvPr id="41" name="Picture 40" descr="A grey cart with dirt on it&#10;&#10;Description automatically generated">
            <a:extLst>
              <a:ext uri="{FF2B5EF4-FFF2-40B4-BE49-F238E27FC236}">
                <a16:creationId xmlns:a16="http://schemas.microsoft.com/office/drawing/2014/main" id="{3C020887-E40E-8D5E-15F0-44E8B433CE5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22724" y="3795693"/>
            <a:ext cx="566326" cy="566326"/>
          </a:xfrm>
          <a:prstGeom prst="rect">
            <a:avLst/>
          </a:prstGeom>
        </p:spPr>
      </p:pic>
      <p:pic>
        <p:nvPicPr>
          <p:cNvPr id="45" name="Picture 44" descr="A grey and white smoke stack&#10;&#10;Description automatically generated">
            <a:extLst>
              <a:ext uri="{FF2B5EF4-FFF2-40B4-BE49-F238E27FC236}">
                <a16:creationId xmlns:a16="http://schemas.microsoft.com/office/drawing/2014/main" id="{70140A1D-1BB0-5D43-2798-8F0F3B912356}"/>
              </a:ext>
            </a:extLst>
          </p:cNvPr>
          <p:cNvPicPr>
            <a:picLocks noChangeAspect="1"/>
          </p:cNvPicPr>
          <p:nvPr/>
        </p:nvPicPr>
        <p:blipFill>
          <a:blip r:embed="rId6">
            <a:extLst>
              <a:ext uri="{28A0092B-C50C-407E-A947-70E740481C1C}">
                <a14:useLocalDpi xmlns:a14="http://schemas.microsoft.com/office/drawing/2010/main" val="0"/>
              </a:ext>
            </a:extLst>
          </a:blip>
          <a:srcRect t="27933"/>
          <a:stretch/>
        </p:blipFill>
        <p:spPr>
          <a:xfrm>
            <a:off x="4529959" y="3920286"/>
            <a:ext cx="793206" cy="571638"/>
          </a:xfrm>
          <a:prstGeom prst="rect">
            <a:avLst/>
          </a:prstGeom>
        </p:spPr>
      </p:pic>
      <p:grpSp>
        <p:nvGrpSpPr>
          <p:cNvPr id="48" name="Group 47">
            <a:extLst>
              <a:ext uri="{FF2B5EF4-FFF2-40B4-BE49-F238E27FC236}">
                <a16:creationId xmlns:a16="http://schemas.microsoft.com/office/drawing/2014/main" id="{6D5755AE-81E5-7288-E772-FDB3B0E12D9D}"/>
              </a:ext>
            </a:extLst>
          </p:cNvPr>
          <p:cNvGrpSpPr/>
          <p:nvPr/>
        </p:nvGrpSpPr>
        <p:grpSpPr>
          <a:xfrm>
            <a:off x="4698110" y="3467347"/>
            <a:ext cx="507413" cy="500545"/>
            <a:chOff x="4208510" y="3467347"/>
            <a:chExt cx="507413" cy="500545"/>
          </a:xfrm>
        </p:grpSpPr>
        <p:pic>
          <p:nvPicPr>
            <p:cNvPr id="46" name="Picture 45" descr="Icon&#10;&#10;Description automatically generated">
              <a:extLst>
                <a:ext uri="{FF2B5EF4-FFF2-40B4-BE49-F238E27FC236}">
                  <a16:creationId xmlns:a16="http://schemas.microsoft.com/office/drawing/2014/main" id="{D97AF119-12A9-ED38-0092-BD409B4D5FFB}"/>
                </a:ext>
              </a:extLst>
            </p:cNvPr>
            <p:cNvPicPr>
              <a:picLocks noChangeAspect="1"/>
            </p:cNvPicPr>
            <p:nvPr/>
          </p:nvPicPr>
          <p:blipFill>
            <a:blip r:embed="rId7"/>
            <a:srcRect l="62207"/>
            <a:stretch/>
          </p:blipFill>
          <p:spPr>
            <a:xfrm>
              <a:off x="4526751" y="3467347"/>
              <a:ext cx="189172" cy="500545"/>
            </a:xfrm>
            <a:prstGeom prst="rect">
              <a:avLst/>
            </a:prstGeom>
          </p:spPr>
        </p:pic>
        <p:pic>
          <p:nvPicPr>
            <p:cNvPr id="47" name="Picture 46" descr="Icon&#10;&#10;Description automatically generated">
              <a:extLst>
                <a:ext uri="{FF2B5EF4-FFF2-40B4-BE49-F238E27FC236}">
                  <a16:creationId xmlns:a16="http://schemas.microsoft.com/office/drawing/2014/main" id="{E23F3D79-0FC5-4C57-5235-3ED3C190F842}"/>
                </a:ext>
              </a:extLst>
            </p:cNvPr>
            <p:cNvPicPr>
              <a:picLocks noChangeAspect="1"/>
            </p:cNvPicPr>
            <p:nvPr/>
          </p:nvPicPr>
          <p:blipFill>
            <a:blip r:embed="rId7">
              <a:duotone>
                <a:schemeClr val="bg2">
                  <a:shade val="45000"/>
                  <a:satMod val="135000"/>
                </a:schemeClr>
                <a:prstClr val="white"/>
              </a:duotone>
            </a:blip>
            <a:srcRect r="35780"/>
            <a:stretch/>
          </p:blipFill>
          <p:spPr>
            <a:xfrm>
              <a:off x="4208510" y="3467347"/>
              <a:ext cx="321449" cy="500545"/>
            </a:xfrm>
            <a:prstGeom prst="rect">
              <a:avLst/>
            </a:prstGeom>
          </p:spPr>
        </p:pic>
      </p:grpSp>
      <p:sp>
        <p:nvSpPr>
          <p:cNvPr id="49" name="Title 1">
            <a:extLst>
              <a:ext uri="{FF2B5EF4-FFF2-40B4-BE49-F238E27FC236}">
                <a16:creationId xmlns:a16="http://schemas.microsoft.com/office/drawing/2014/main" id="{FE058AE7-217E-8A9D-82F7-C663DBFD152F}"/>
              </a:ext>
            </a:extLst>
          </p:cNvPr>
          <p:cNvSpPr txBox="1">
            <a:spLocks/>
          </p:cNvSpPr>
          <p:nvPr/>
        </p:nvSpPr>
        <p:spPr>
          <a:xfrm>
            <a:off x="654518" y="5243174"/>
            <a:ext cx="460915" cy="369332"/>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CCS (MEA)</a:t>
            </a:r>
          </a:p>
        </p:txBody>
      </p:sp>
      <p:sp>
        <p:nvSpPr>
          <p:cNvPr id="50" name="Title 1">
            <a:extLst>
              <a:ext uri="{FF2B5EF4-FFF2-40B4-BE49-F238E27FC236}">
                <a16:creationId xmlns:a16="http://schemas.microsoft.com/office/drawing/2014/main" id="{8C165A4A-1708-1E63-165F-B344EE739CC5}"/>
              </a:ext>
            </a:extLst>
          </p:cNvPr>
          <p:cNvSpPr txBox="1">
            <a:spLocks/>
          </p:cNvSpPr>
          <p:nvPr/>
        </p:nvSpPr>
        <p:spPr>
          <a:xfrm>
            <a:off x="1101033" y="4947686"/>
            <a:ext cx="460915" cy="369332"/>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CCS (DS)</a:t>
            </a:r>
          </a:p>
        </p:txBody>
      </p:sp>
      <p:sp>
        <p:nvSpPr>
          <p:cNvPr id="51" name="Title 1">
            <a:extLst>
              <a:ext uri="{FF2B5EF4-FFF2-40B4-BE49-F238E27FC236}">
                <a16:creationId xmlns:a16="http://schemas.microsoft.com/office/drawing/2014/main" id="{C10858E3-D5DB-8139-A37B-A71CD0EB7D8D}"/>
              </a:ext>
            </a:extLst>
          </p:cNvPr>
          <p:cNvSpPr txBox="1">
            <a:spLocks/>
          </p:cNvSpPr>
          <p:nvPr/>
        </p:nvSpPr>
        <p:spPr>
          <a:xfrm>
            <a:off x="1203415" y="5383322"/>
            <a:ext cx="460915" cy="369332"/>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CCS (Oxy)</a:t>
            </a:r>
          </a:p>
        </p:txBody>
      </p:sp>
      <p:grpSp>
        <p:nvGrpSpPr>
          <p:cNvPr id="53" name="Group 52">
            <a:extLst>
              <a:ext uri="{FF2B5EF4-FFF2-40B4-BE49-F238E27FC236}">
                <a16:creationId xmlns:a16="http://schemas.microsoft.com/office/drawing/2014/main" id="{E069FEDD-40E8-F872-92DE-B6BE6E9EAFA0}"/>
              </a:ext>
            </a:extLst>
          </p:cNvPr>
          <p:cNvGrpSpPr/>
          <p:nvPr/>
        </p:nvGrpSpPr>
        <p:grpSpPr>
          <a:xfrm>
            <a:off x="4007286" y="5108886"/>
            <a:ext cx="323123" cy="350723"/>
            <a:chOff x="5024918" y="2633263"/>
            <a:chExt cx="793206" cy="860959"/>
          </a:xfrm>
        </p:grpSpPr>
        <p:pic>
          <p:nvPicPr>
            <p:cNvPr id="54" name="Picture 53" descr="A grey and white smoke stack&#10;&#10;Description automatically generated">
              <a:extLst>
                <a:ext uri="{FF2B5EF4-FFF2-40B4-BE49-F238E27FC236}">
                  <a16:creationId xmlns:a16="http://schemas.microsoft.com/office/drawing/2014/main" id="{1C1C8585-F62D-207E-7A70-4F867C5FF84A}"/>
                </a:ext>
              </a:extLst>
            </p:cNvPr>
            <p:cNvPicPr>
              <a:picLocks noChangeAspect="1"/>
            </p:cNvPicPr>
            <p:nvPr/>
          </p:nvPicPr>
          <p:blipFill>
            <a:blip r:embed="rId6">
              <a:extLst>
                <a:ext uri="{28A0092B-C50C-407E-A947-70E740481C1C}">
                  <a14:useLocalDpi xmlns:a14="http://schemas.microsoft.com/office/drawing/2010/main" val="0"/>
                </a:ext>
              </a:extLst>
            </a:blip>
            <a:srcRect t="27109"/>
            <a:stretch/>
          </p:blipFill>
          <p:spPr>
            <a:xfrm>
              <a:off x="5024918" y="2916047"/>
              <a:ext cx="793206" cy="578175"/>
            </a:xfrm>
            <a:prstGeom prst="rect">
              <a:avLst/>
            </a:prstGeom>
          </p:spPr>
        </p:pic>
        <p:pic>
          <p:nvPicPr>
            <p:cNvPr id="55" name="Picture 54" descr="Icon&#10;&#10;Description automatically generated">
              <a:extLst>
                <a:ext uri="{FF2B5EF4-FFF2-40B4-BE49-F238E27FC236}">
                  <a16:creationId xmlns:a16="http://schemas.microsoft.com/office/drawing/2014/main" id="{6D5432EA-9CFC-B768-B446-F1515950D868}"/>
                </a:ext>
              </a:extLst>
            </p:cNvPr>
            <p:cNvPicPr>
              <a:picLocks noChangeAspect="1"/>
            </p:cNvPicPr>
            <p:nvPr/>
          </p:nvPicPr>
          <p:blipFill>
            <a:blip r:embed="rId7"/>
            <a:stretch>
              <a:fillRect/>
            </a:stretch>
          </p:blipFill>
          <p:spPr>
            <a:xfrm>
              <a:off x="5276312" y="2633263"/>
              <a:ext cx="336928" cy="336928"/>
            </a:xfrm>
            <a:prstGeom prst="rect">
              <a:avLst/>
            </a:prstGeom>
          </p:spPr>
        </p:pic>
      </p:grpSp>
      <p:pic>
        <p:nvPicPr>
          <p:cNvPr id="57" name="Picture 56" descr="A grey icon of a person pouring liquid&#10;&#10;Description automatically generated">
            <a:extLst>
              <a:ext uri="{FF2B5EF4-FFF2-40B4-BE49-F238E27FC236}">
                <a16:creationId xmlns:a16="http://schemas.microsoft.com/office/drawing/2014/main" id="{9468E3EA-D8C9-5C27-49EF-A7C19D9F33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74097" y="5558772"/>
            <a:ext cx="299523" cy="299523"/>
          </a:xfrm>
          <a:prstGeom prst="rect">
            <a:avLst/>
          </a:prstGeom>
        </p:spPr>
      </p:pic>
      <p:pic>
        <p:nvPicPr>
          <p:cNvPr id="59" name="Picture 58" descr="A black and white logo&#10;&#10;Description automatically generated">
            <a:extLst>
              <a:ext uri="{FF2B5EF4-FFF2-40B4-BE49-F238E27FC236}">
                <a16:creationId xmlns:a16="http://schemas.microsoft.com/office/drawing/2014/main" id="{3D1245F3-3281-EE17-F982-5F52B66D7CC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99388" y="4792395"/>
            <a:ext cx="388017" cy="388017"/>
          </a:xfrm>
          <a:prstGeom prst="rect">
            <a:avLst/>
          </a:prstGeom>
        </p:spPr>
      </p:pic>
      <p:pic>
        <p:nvPicPr>
          <p:cNvPr id="69" name="Picture 68" descr="A group of graphs with numbers and text&#10;&#10;Description automatically generated with medium confidence">
            <a:extLst>
              <a:ext uri="{FF2B5EF4-FFF2-40B4-BE49-F238E27FC236}">
                <a16:creationId xmlns:a16="http://schemas.microsoft.com/office/drawing/2014/main" id="{1A8839C2-6F4F-8A72-A80D-D83E8600E4F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84366" y="1812281"/>
            <a:ext cx="5642986" cy="4302303"/>
          </a:xfrm>
          <a:prstGeom prst="rect">
            <a:avLst/>
          </a:prstGeom>
        </p:spPr>
      </p:pic>
      <p:sp>
        <p:nvSpPr>
          <p:cNvPr id="123" name="Title 1">
            <a:extLst>
              <a:ext uri="{FF2B5EF4-FFF2-40B4-BE49-F238E27FC236}">
                <a16:creationId xmlns:a16="http://schemas.microsoft.com/office/drawing/2014/main" id="{4D177A5E-A631-19B9-FD24-A3C345CA48B8}"/>
              </a:ext>
            </a:extLst>
          </p:cNvPr>
          <p:cNvSpPr txBox="1">
            <a:spLocks/>
          </p:cNvSpPr>
          <p:nvPr/>
        </p:nvSpPr>
        <p:spPr>
          <a:xfrm>
            <a:off x="7435727" y="1228509"/>
            <a:ext cx="3698450"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Scores relative to original Ecoinvent values</a:t>
            </a:r>
          </a:p>
        </p:txBody>
      </p:sp>
    </p:spTree>
    <p:extLst>
      <p:ext uri="{BB962C8B-B14F-4D97-AF65-F5344CB8AC3E}">
        <p14:creationId xmlns:p14="http://schemas.microsoft.com/office/powerpoint/2010/main" val="840713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871" y="345874"/>
            <a:ext cx="11510008" cy="492443"/>
          </a:xfrm>
        </p:spPr>
        <p:txBody>
          <a:bodyPr>
            <a:normAutofit/>
          </a:bodyPr>
          <a:lstStyle/>
          <a:p>
            <a:r>
              <a:rPr lang="en-US" sz="2600" dirty="0"/>
              <a:t>Example of transformation: BIOFUELS</a:t>
            </a:r>
          </a:p>
        </p:txBody>
      </p:sp>
      <p:sp>
        <p:nvSpPr>
          <p:cNvPr id="20" name="Slide Number Placeholder 19">
            <a:extLst>
              <a:ext uri="{FF2B5EF4-FFF2-40B4-BE49-F238E27FC236}">
                <a16:creationId xmlns:a16="http://schemas.microsoft.com/office/drawing/2014/main" id="{3670E019-872F-95D3-8ED5-A3966A568060}"/>
              </a:ext>
            </a:extLst>
          </p:cNvPr>
          <p:cNvSpPr>
            <a:spLocks noGrp="1"/>
          </p:cNvSpPr>
          <p:nvPr>
            <p:ph type="sldNum" sz="quarter" idx="19"/>
          </p:nvPr>
        </p:nvSpPr>
        <p:spPr/>
        <p:txBody>
          <a:bodyPr/>
          <a:lstStyle/>
          <a:p>
            <a:fld id="{5EE7099E-8998-4851-915A-4F4831808297}" type="slidenum">
              <a:rPr lang="nl-NL" smtClean="0"/>
              <a:pPr/>
              <a:t>24</a:t>
            </a:fld>
            <a:endParaRPr lang="nl-NL"/>
          </a:p>
        </p:txBody>
      </p:sp>
      <p:pic>
        <p:nvPicPr>
          <p:cNvPr id="3" name="Picture 2">
            <a:extLst>
              <a:ext uri="{FF2B5EF4-FFF2-40B4-BE49-F238E27FC236}">
                <a16:creationId xmlns:a16="http://schemas.microsoft.com/office/drawing/2014/main" id="{FEF6F0B4-178B-E11A-7913-93DA0AA86BFA}"/>
              </a:ext>
            </a:extLst>
          </p:cNvPr>
          <p:cNvPicPr/>
          <p:nvPr/>
        </p:nvPicPr>
        <p:blipFill>
          <a:blip r:embed="rId2"/>
          <a:srcRect r="830"/>
          <a:stretch>
            <a:fillRect/>
          </a:stretch>
        </p:blipFill>
        <p:spPr>
          <a:xfrm>
            <a:off x="0" y="1341844"/>
            <a:ext cx="6873876" cy="3903256"/>
          </a:xfrm>
          <a:prstGeom prst="rect">
            <a:avLst/>
          </a:prstGeom>
          <a:ln/>
        </p:spPr>
      </p:pic>
      <p:sp>
        <p:nvSpPr>
          <p:cNvPr id="30" name="TextBox 29">
            <a:extLst>
              <a:ext uri="{FF2B5EF4-FFF2-40B4-BE49-F238E27FC236}">
                <a16:creationId xmlns:a16="http://schemas.microsoft.com/office/drawing/2014/main" id="{9A0EF094-F4FE-ACD8-AC4E-6133F069A9E9}"/>
              </a:ext>
            </a:extLst>
          </p:cNvPr>
          <p:cNvSpPr txBox="1"/>
          <p:nvPr/>
        </p:nvSpPr>
        <p:spPr>
          <a:xfrm>
            <a:off x="8419427" y="835215"/>
            <a:ext cx="2837380" cy="307777"/>
          </a:xfrm>
          <a:prstGeom prst="rect">
            <a:avLst/>
          </a:prstGeom>
          <a:noFill/>
        </p:spPr>
        <p:txBody>
          <a:bodyPr wrap="none" rtlCol="0">
            <a:spAutoFit/>
          </a:bodyPr>
          <a:lstStyle/>
          <a:p>
            <a:r>
              <a:rPr lang="en-CH" sz="1400" dirty="0"/>
              <a:t>(1 MJ biofuel, including combustion)</a:t>
            </a:r>
          </a:p>
        </p:txBody>
      </p:sp>
      <p:grpSp>
        <p:nvGrpSpPr>
          <p:cNvPr id="7" name="Group 6">
            <a:extLst>
              <a:ext uri="{FF2B5EF4-FFF2-40B4-BE49-F238E27FC236}">
                <a16:creationId xmlns:a16="http://schemas.microsoft.com/office/drawing/2014/main" id="{5ADBFEC4-76AB-4226-28F9-3D5FFAA35FF7}"/>
              </a:ext>
            </a:extLst>
          </p:cNvPr>
          <p:cNvGrpSpPr/>
          <p:nvPr/>
        </p:nvGrpSpPr>
        <p:grpSpPr>
          <a:xfrm>
            <a:off x="7075791" y="1260387"/>
            <a:ext cx="4986868" cy="4917799"/>
            <a:chOff x="7921422" y="-69956"/>
            <a:chExt cx="4986868" cy="4917799"/>
          </a:xfrm>
        </p:grpSpPr>
        <p:pic>
          <p:nvPicPr>
            <p:cNvPr id="8" name="Picture 7" descr="A graph of different types of energy&#10;&#10;Description automatically generated">
              <a:extLst>
                <a:ext uri="{FF2B5EF4-FFF2-40B4-BE49-F238E27FC236}">
                  <a16:creationId xmlns:a16="http://schemas.microsoft.com/office/drawing/2014/main" id="{D3133D4C-5A82-BA00-7F58-7BC45ACF1C3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627" r="46876" b="77768"/>
            <a:stretch/>
          </p:blipFill>
          <p:spPr>
            <a:xfrm>
              <a:off x="7921422" y="-69956"/>
              <a:ext cx="4538793" cy="1693384"/>
            </a:xfrm>
            <a:prstGeom prst="rect">
              <a:avLst/>
            </a:prstGeom>
          </p:spPr>
        </p:pic>
        <p:pic>
          <p:nvPicPr>
            <p:cNvPr id="9" name="Picture 8" descr="A graph of different types of energy&#10;&#10;Description automatically generated">
              <a:extLst>
                <a:ext uri="{FF2B5EF4-FFF2-40B4-BE49-F238E27FC236}">
                  <a16:creationId xmlns:a16="http://schemas.microsoft.com/office/drawing/2014/main" id="{777CB3D4-60B3-4061-B566-3BECFD47A49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0473" r="44341"/>
            <a:stretch/>
          </p:blipFill>
          <p:spPr>
            <a:xfrm>
              <a:off x="8179534" y="3412946"/>
              <a:ext cx="4493976" cy="777685"/>
            </a:xfrm>
            <a:prstGeom prst="rect">
              <a:avLst/>
            </a:prstGeom>
          </p:spPr>
        </p:pic>
        <p:pic>
          <p:nvPicPr>
            <p:cNvPr id="11" name="Picture 10" descr="A graph of different types of energy&#10;&#10;Description automatically generated">
              <a:extLst>
                <a:ext uri="{FF2B5EF4-FFF2-40B4-BE49-F238E27FC236}">
                  <a16:creationId xmlns:a16="http://schemas.microsoft.com/office/drawing/2014/main" id="{F807BF43-2FA4-F92C-D062-B0F4238FAF2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471" t="2627" r="3630" b="77768"/>
            <a:stretch/>
          </p:blipFill>
          <p:spPr>
            <a:xfrm>
              <a:off x="8851105" y="1714744"/>
              <a:ext cx="3665286" cy="1693384"/>
            </a:xfrm>
            <a:prstGeom prst="rect">
              <a:avLst/>
            </a:prstGeom>
          </p:spPr>
        </p:pic>
        <p:pic>
          <p:nvPicPr>
            <p:cNvPr id="13" name="Picture 12" descr="A graph of different types of energy&#10;&#10;Description automatically generated">
              <a:extLst>
                <a:ext uri="{FF2B5EF4-FFF2-40B4-BE49-F238E27FC236}">
                  <a16:creationId xmlns:a16="http://schemas.microsoft.com/office/drawing/2014/main" id="{A2746192-F349-388D-0017-DADFC468D35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627" r="89118" b="77768"/>
            <a:stretch/>
          </p:blipFill>
          <p:spPr>
            <a:xfrm>
              <a:off x="7921422" y="1714744"/>
              <a:ext cx="929683" cy="1693384"/>
            </a:xfrm>
            <a:prstGeom prst="rect">
              <a:avLst/>
            </a:prstGeom>
          </p:spPr>
        </p:pic>
        <p:pic>
          <p:nvPicPr>
            <p:cNvPr id="14" name="Picture 13" descr="A graph of different types of energy&#10;&#10;Description automatically generated">
              <a:extLst>
                <a:ext uri="{FF2B5EF4-FFF2-40B4-BE49-F238E27FC236}">
                  <a16:creationId xmlns:a16="http://schemas.microsoft.com/office/drawing/2014/main" id="{84B7225B-C57F-73AB-8864-7AE40B05AF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5698" t="90477" r="-11357" b="-4"/>
            <a:stretch/>
          </p:blipFill>
          <p:spPr>
            <a:xfrm>
              <a:off x="8414314" y="4070158"/>
              <a:ext cx="4493976" cy="777685"/>
            </a:xfrm>
            <a:prstGeom prst="rect">
              <a:avLst/>
            </a:prstGeom>
          </p:spPr>
        </p:pic>
      </p:grpSp>
    </p:spTree>
    <p:extLst>
      <p:ext uri="{BB962C8B-B14F-4D97-AF65-F5344CB8AC3E}">
        <p14:creationId xmlns:p14="http://schemas.microsoft.com/office/powerpoint/2010/main" val="2894400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D86C1-EC6E-A061-88F4-1832EBBB4EE4}"/>
              </a:ext>
            </a:extLst>
          </p:cNvPr>
          <p:cNvSpPr>
            <a:spLocks noGrp="1"/>
          </p:cNvSpPr>
          <p:nvPr>
            <p:ph type="title"/>
          </p:nvPr>
        </p:nvSpPr>
        <p:spPr>
          <a:xfrm>
            <a:off x="316456" y="360000"/>
            <a:ext cx="11510008" cy="492443"/>
          </a:xfrm>
        </p:spPr>
        <p:txBody>
          <a:bodyPr>
            <a:normAutofit/>
          </a:bodyPr>
          <a:lstStyle/>
          <a:p>
            <a:r>
              <a:rPr lang="en-GB" sz="2600" dirty="0"/>
              <a:t>Indicators evolution across IAM models for &lt;2 °C scenarios</a:t>
            </a:r>
            <a:endParaRPr lang="en-CH" sz="2600" dirty="0"/>
          </a:p>
        </p:txBody>
      </p:sp>
      <p:sp>
        <p:nvSpPr>
          <p:cNvPr id="5" name="Slide Number Placeholder 4">
            <a:extLst>
              <a:ext uri="{FF2B5EF4-FFF2-40B4-BE49-F238E27FC236}">
                <a16:creationId xmlns:a16="http://schemas.microsoft.com/office/drawing/2014/main" id="{748C3826-6853-772D-A390-67F8BD17238F}"/>
              </a:ext>
            </a:extLst>
          </p:cNvPr>
          <p:cNvSpPr>
            <a:spLocks noGrp="1"/>
          </p:cNvSpPr>
          <p:nvPr>
            <p:ph type="sldNum" sz="quarter" idx="19"/>
          </p:nvPr>
        </p:nvSpPr>
        <p:spPr/>
        <p:txBody>
          <a:bodyPr/>
          <a:lstStyle/>
          <a:p>
            <a:fld id="{5EE7099E-8998-4851-915A-4F4831808297}" type="slidenum">
              <a:rPr lang="nl-NL" smtClean="0"/>
              <a:pPr/>
              <a:t>25</a:t>
            </a:fld>
            <a:endParaRPr lang="nl-NL"/>
          </a:p>
        </p:txBody>
      </p:sp>
      <p:sp>
        <p:nvSpPr>
          <p:cNvPr id="7" name="Vertical Text Placeholder 2">
            <a:extLst>
              <a:ext uri="{FF2B5EF4-FFF2-40B4-BE49-F238E27FC236}">
                <a16:creationId xmlns:a16="http://schemas.microsoft.com/office/drawing/2014/main" id="{7E982841-F301-4055-F762-323E64E9D210}"/>
              </a:ext>
            </a:extLst>
          </p:cNvPr>
          <p:cNvSpPr>
            <a:spLocks noGrp="1"/>
          </p:cNvSpPr>
          <p:nvPr>
            <p:ph sz="quarter" idx="20"/>
          </p:nvPr>
        </p:nvSpPr>
        <p:spPr>
          <a:xfrm>
            <a:off x="359731" y="1270000"/>
            <a:ext cx="3011981" cy="4699000"/>
          </a:xfrm>
        </p:spPr>
        <p:txBody>
          <a:bodyPr>
            <a:normAutofit/>
          </a:bodyPr>
          <a:lstStyle/>
          <a:p>
            <a:r>
              <a:rPr lang="en-US" dirty="0"/>
              <a:t>Impacts of 1 kWh of global electricity, relative to 2020</a:t>
            </a:r>
          </a:p>
          <a:p>
            <a:endParaRPr lang="en-US" dirty="0"/>
          </a:p>
          <a:p>
            <a:r>
              <a:rPr lang="en-US" dirty="0"/>
              <a:t>GHG emissions decrease</a:t>
            </a:r>
            <a:r>
              <a:rPr lang="en-CH" dirty="0"/>
              <a:t>, but some resource use indicators increase.</a:t>
            </a:r>
          </a:p>
          <a:p>
            <a:endParaRPr lang="en-CH" dirty="0"/>
          </a:p>
          <a:p>
            <a:r>
              <a:rPr lang="en-CH" dirty="0"/>
              <a:t>Indicators relating to toxicity and ozone depletion are uncertain, but still relevant (e.g., what’ll happen if we do not change our current practices?).</a:t>
            </a:r>
            <a:endParaRPr lang="en-US" dirty="0"/>
          </a:p>
        </p:txBody>
      </p:sp>
      <p:pic>
        <p:nvPicPr>
          <p:cNvPr id="3" name="Picture 2" descr="A graph of different colored lines&#10;&#10;Description automatically generated">
            <a:extLst>
              <a:ext uri="{FF2B5EF4-FFF2-40B4-BE49-F238E27FC236}">
                <a16:creationId xmlns:a16="http://schemas.microsoft.com/office/drawing/2014/main" id="{1A723E75-9D48-AA37-C133-7A09F7A929C2}"/>
              </a:ext>
            </a:extLst>
          </p:cNvPr>
          <p:cNvPicPr>
            <a:picLocks noChangeAspect="1"/>
          </p:cNvPicPr>
          <p:nvPr/>
        </p:nvPicPr>
        <p:blipFill>
          <a:blip r:embed="rId2"/>
          <a:stretch>
            <a:fillRect/>
          </a:stretch>
        </p:blipFill>
        <p:spPr>
          <a:xfrm>
            <a:off x="3370188" y="1272234"/>
            <a:ext cx="8719531" cy="4809600"/>
          </a:xfrm>
          <a:prstGeom prst="rect">
            <a:avLst/>
          </a:prstGeom>
        </p:spPr>
      </p:pic>
    </p:spTree>
    <p:extLst>
      <p:ext uri="{BB962C8B-B14F-4D97-AF65-F5344CB8AC3E}">
        <p14:creationId xmlns:p14="http://schemas.microsoft.com/office/powerpoint/2010/main" val="1978698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3692C-DD5E-7093-D9E6-FB4FB63606FF}"/>
              </a:ext>
            </a:extLst>
          </p:cNvPr>
          <p:cNvSpPr>
            <a:spLocks noGrp="1"/>
          </p:cNvSpPr>
          <p:nvPr>
            <p:ph type="title"/>
          </p:nvPr>
        </p:nvSpPr>
        <p:spPr>
          <a:xfrm>
            <a:off x="328827" y="360000"/>
            <a:ext cx="11510008" cy="492443"/>
          </a:xfrm>
        </p:spPr>
        <p:txBody>
          <a:bodyPr>
            <a:normAutofit/>
          </a:bodyPr>
          <a:lstStyle/>
          <a:p>
            <a:r>
              <a:rPr lang="en-US" sz="2600" dirty="0"/>
              <a:t>Climate change impacts across time and scenarios</a:t>
            </a:r>
            <a:endParaRPr lang="en-CH" sz="2600" dirty="0"/>
          </a:p>
        </p:txBody>
      </p:sp>
      <p:sp>
        <p:nvSpPr>
          <p:cNvPr id="7" name="Slide Number Placeholder 6">
            <a:extLst>
              <a:ext uri="{FF2B5EF4-FFF2-40B4-BE49-F238E27FC236}">
                <a16:creationId xmlns:a16="http://schemas.microsoft.com/office/drawing/2014/main" id="{6339F39B-0B0B-34CF-32B9-4F935C622073}"/>
              </a:ext>
            </a:extLst>
          </p:cNvPr>
          <p:cNvSpPr>
            <a:spLocks noGrp="1"/>
          </p:cNvSpPr>
          <p:nvPr>
            <p:ph type="sldNum" sz="quarter" idx="19"/>
          </p:nvPr>
        </p:nvSpPr>
        <p:spPr/>
        <p:txBody>
          <a:bodyPr/>
          <a:lstStyle/>
          <a:p>
            <a:fld id="{5EE7099E-8998-4851-915A-4F4831808297}" type="slidenum">
              <a:rPr lang="nl-NL" smtClean="0"/>
              <a:pPr/>
              <a:t>26</a:t>
            </a:fld>
            <a:endParaRPr lang="nl-NL"/>
          </a:p>
        </p:txBody>
      </p:sp>
      <p:sp>
        <p:nvSpPr>
          <p:cNvPr id="3" name="Vertical Text Placeholder 2">
            <a:extLst>
              <a:ext uri="{FF2B5EF4-FFF2-40B4-BE49-F238E27FC236}">
                <a16:creationId xmlns:a16="http://schemas.microsoft.com/office/drawing/2014/main" id="{9BF60835-48D4-8A20-9A94-CC7F5A56D895}"/>
              </a:ext>
            </a:extLst>
          </p:cNvPr>
          <p:cNvSpPr>
            <a:spLocks noGrp="1"/>
          </p:cNvSpPr>
          <p:nvPr>
            <p:ph sz="quarter" idx="20"/>
          </p:nvPr>
        </p:nvSpPr>
        <p:spPr>
          <a:xfrm>
            <a:off x="359732" y="1526019"/>
            <a:ext cx="2785489" cy="4699000"/>
          </a:xfrm>
        </p:spPr>
        <p:txBody>
          <a:bodyPr/>
          <a:lstStyle/>
          <a:p>
            <a:endParaRPr lang="en-US" dirty="0">
              <a:latin typeface="+mn-lt"/>
            </a:endParaRPr>
          </a:p>
          <a:p>
            <a:r>
              <a:rPr lang="en-US" dirty="0">
                <a:latin typeface="+mn-lt"/>
              </a:rPr>
              <a:t>Substantial impact reductions across sectors</a:t>
            </a:r>
          </a:p>
          <a:p>
            <a:endParaRPr lang="en-US" dirty="0">
              <a:latin typeface="+mn-lt"/>
            </a:endParaRPr>
          </a:p>
          <a:p>
            <a:r>
              <a:rPr lang="en-US" dirty="0">
                <a:latin typeface="+mn-lt"/>
              </a:rPr>
              <a:t>Much is due to lower GHG per kWh of electricity and electrification</a:t>
            </a:r>
          </a:p>
          <a:p>
            <a:endParaRPr lang="en-US" dirty="0">
              <a:latin typeface="+mn-lt"/>
            </a:endParaRPr>
          </a:p>
          <a:p>
            <a:r>
              <a:rPr lang="en-US" dirty="0">
                <a:latin typeface="+mn-lt"/>
              </a:rPr>
              <a:t>Results strongly depend on the scenario and the IAM</a:t>
            </a:r>
            <a:endParaRPr lang="en-CH" dirty="0">
              <a:latin typeface="+mn-lt"/>
            </a:endParaRPr>
          </a:p>
        </p:txBody>
      </p:sp>
      <p:pic>
        <p:nvPicPr>
          <p:cNvPr id="5" name="Picture 4" descr="A group of graphs showing the market for battery capacity&#10;&#10;Description automatically generated with medium confidence">
            <a:extLst>
              <a:ext uri="{FF2B5EF4-FFF2-40B4-BE49-F238E27FC236}">
                <a16:creationId xmlns:a16="http://schemas.microsoft.com/office/drawing/2014/main" id="{2B45814A-306A-2263-1355-AC871EBE8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5220" y="1529175"/>
            <a:ext cx="8880967" cy="4900798"/>
          </a:xfrm>
          <a:prstGeom prst="rect">
            <a:avLst/>
          </a:prstGeom>
        </p:spPr>
      </p:pic>
      <p:sp>
        <p:nvSpPr>
          <p:cNvPr id="6" name="Rectangle 5">
            <a:extLst>
              <a:ext uri="{FF2B5EF4-FFF2-40B4-BE49-F238E27FC236}">
                <a16:creationId xmlns:a16="http://schemas.microsoft.com/office/drawing/2014/main" id="{C0BCCC11-E23D-5245-0224-27EFBD5AA3AF}"/>
              </a:ext>
            </a:extLst>
          </p:cNvPr>
          <p:cNvSpPr/>
          <p:nvPr/>
        </p:nvSpPr>
        <p:spPr>
          <a:xfrm>
            <a:off x="9675359" y="774689"/>
            <a:ext cx="2296398" cy="667546"/>
          </a:xfrm>
          <a:prstGeom prst="rect">
            <a:avLst/>
          </a:prstGeom>
          <a:noFill/>
          <a:ln w="9525">
            <a:solidFill>
              <a:srgbClr val="A4A4A4"/>
            </a:solid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r"/>
            <a:r>
              <a:rPr lang="en-CH" sz="1200" dirty="0">
                <a:solidFill>
                  <a:schemeClr val="tx1"/>
                </a:solidFill>
              </a:rPr>
              <a:t>Base = No climate mitigiation</a:t>
            </a:r>
          </a:p>
          <a:p>
            <a:pPr algn="r"/>
            <a:r>
              <a:rPr lang="en-CH" sz="1200" dirty="0">
                <a:solidFill>
                  <a:schemeClr val="tx1"/>
                </a:solidFill>
              </a:rPr>
              <a:t>RCP 2.6 = &lt;2 °C</a:t>
            </a:r>
          </a:p>
          <a:p>
            <a:pPr algn="r"/>
            <a:r>
              <a:rPr lang="en-CH" sz="1200" dirty="0">
                <a:solidFill>
                  <a:schemeClr val="tx1"/>
                </a:solidFill>
              </a:rPr>
              <a:t>RCP 1.9 = 1.5 °C</a:t>
            </a:r>
          </a:p>
        </p:txBody>
      </p:sp>
      <p:pic>
        <p:nvPicPr>
          <p:cNvPr id="8" name="Picture 7" descr="A group of graphs showing the market for battery capacity&#10;&#10;Description automatically generated with medium confidence">
            <a:extLst>
              <a:ext uri="{FF2B5EF4-FFF2-40B4-BE49-F238E27FC236}">
                <a16:creationId xmlns:a16="http://schemas.microsoft.com/office/drawing/2014/main" id="{25CB332D-4CDE-50D7-F772-D9F9F0847B0A}"/>
              </a:ext>
            </a:extLst>
          </p:cNvPr>
          <p:cNvPicPr>
            <a:picLocks noChangeAspect="1"/>
          </p:cNvPicPr>
          <p:nvPr/>
        </p:nvPicPr>
        <p:blipFill>
          <a:blip r:embed="rId2">
            <a:extLst>
              <a:ext uri="{28A0092B-C50C-407E-A947-70E740481C1C}">
                <a14:useLocalDpi xmlns:a14="http://schemas.microsoft.com/office/drawing/2010/main" val="0"/>
              </a:ext>
            </a:extLst>
          </a:blip>
          <a:srcRect l="66759" t="50000" r="-466" b="735"/>
          <a:stretch/>
        </p:blipFill>
        <p:spPr>
          <a:xfrm>
            <a:off x="6159131" y="1526018"/>
            <a:ext cx="3042015" cy="2453555"/>
          </a:xfrm>
          <a:prstGeom prst="rect">
            <a:avLst/>
          </a:prstGeom>
        </p:spPr>
      </p:pic>
      <p:sp>
        <p:nvSpPr>
          <p:cNvPr id="9" name="TextBox 8">
            <a:extLst>
              <a:ext uri="{FF2B5EF4-FFF2-40B4-BE49-F238E27FC236}">
                <a16:creationId xmlns:a16="http://schemas.microsoft.com/office/drawing/2014/main" id="{8F98BBB3-3A98-A4B6-6975-DA796C98ABF2}"/>
              </a:ext>
            </a:extLst>
          </p:cNvPr>
          <p:cNvSpPr txBox="1"/>
          <p:nvPr/>
        </p:nvSpPr>
        <p:spPr>
          <a:xfrm>
            <a:off x="10748481" y="6400148"/>
            <a:ext cx="1445979" cy="341220"/>
          </a:xfrm>
          <a:prstGeom prst="rect">
            <a:avLst/>
          </a:prstGeom>
          <a:noFill/>
        </p:spPr>
        <p:txBody>
          <a:bodyPr wrap="square" lIns="108000" tIns="108000" rIns="108000" bIns="108000" rtlCol="0">
            <a:spAutoFit/>
          </a:bodyPr>
          <a:lstStyle/>
          <a:p>
            <a:pPr algn="r"/>
            <a:r>
              <a:rPr lang="en-GB" sz="800" dirty="0">
                <a:solidFill>
                  <a:schemeClr val="bg2"/>
                </a:solidFill>
              </a:rPr>
              <a:t>* N</a:t>
            </a:r>
            <a:r>
              <a:rPr lang="en-CH" sz="800" dirty="0">
                <a:solidFill>
                  <a:schemeClr val="bg2"/>
                </a:solidFill>
              </a:rPr>
              <a:t>ot from IAM scenario</a:t>
            </a:r>
            <a:endParaRPr lang="en-CH" sz="1100" noProof="0" dirty="0">
              <a:solidFill>
                <a:schemeClr val="bg2"/>
              </a:solidFill>
            </a:endParaRPr>
          </a:p>
        </p:txBody>
      </p:sp>
    </p:spTree>
    <p:extLst>
      <p:ext uri="{BB962C8B-B14F-4D97-AF65-F5344CB8AC3E}">
        <p14:creationId xmlns:p14="http://schemas.microsoft.com/office/powerpoint/2010/main" val="3851220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5777D-D34B-4B62-A1FE-A9A3F810ED7D}"/>
              </a:ext>
            </a:extLst>
          </p:cNvPr>
          <p:cNvSpPr>
            <a:spLocks noGrp="1"/>
          </p:cNvSpPr>
          <p:nvPr>
            <p:ph type="title"/>
          </p:nvPr>
        </p:nvSpPr>
        <p:spPr>
          <a:xfrm>
            <a:off x="317270" y="360000"/>
            <a:ext cx="11510008" cy="492443"/>
          </a:xfrm>
        </p:spPr>
        <p:txBody>
          <a:bodyPr>
            <a:normAutofit/>
          </a:bodyPr>
          <a:lstStyle/>
          <a:p>
            <a:r>
              <a:rPr lang="en-US" sz="2600" dirty="0"/>
              <a:t>CASE USING pLCA DATABASE: Electric vehicles and Metals</a:t>
            </a:r>
            <a:endParaRPr lang="en-CH" sz="2600" dirty="0"/>
          </a:p>
        </p:txBody>
      </p:sp>
      <p:sp>
        <p:nvSpPr>
          <p:cNvPr id="10" name="Slide Number Placeholder 9">
            <a:extLst>
              <a:ext uri="{FF2B5EF4-FFF2-40B4-BE49-F238E27FC236}">
                <a16:creationId xmlns:a16="http://schemas.microsoft.com/office/drawing/2014/main" id="{D9A35515-E8FD-6A66-58AF-F3B5C65BB29B}"/>
              </a:ext>
            </a:extLst>
          </p:cNvPr>
          <p:cNvSpPr>
            <a:spLocks noGrp="1"/>
          </p:cNvSpPr>
          <p:nvPr>
            <p:ph type="sldNum" sz="quarter" idx="19"/>
          </p:nvPr>
        </p:nvSpPr>
        <p:spPr/>
        <p:txBody>
          <a:bodyPr/>
          <a:lstStyle/>
          <a:p>
            <a:fld id="{5EE7099E-8998-4851-915A-4F4831808297}" type="slidenum">
              <a:rPr lang="nl-NL" smtClean="0"/>
              <a:pPr/>
              <a:t>27</a:t>
            </a:fld>
            <a:endParaRPr lang="nl-NL"/>
          </a:p>
        </p:txBody>
      </p:sp>
      <p:grpSp>
        <p:nvGrpSpPr>
          <p:cNvPr id="41" name="Group 40">
            <a:extLst>
              <a:ext uri="{FF2B5EF4-FFF2-40B4-BE49-F238E27FC236}">
                <a16:creationId xmlns:a16="http://schemas.microsoft.com/office/drawing/2014/main" id="{6E1318A2-F853-4D5B-B33B-C14847B13D31}"/>
              </a:ext>
            </a:extLst>
          </p:cNvPr>
          <p:cNvGrpSpPr/>
          <p:nvPr/>
        </p:nvGrpSpPr>
        <p:grpSpPr>
          <a:xfrm>
            <a:off x="7637644" y="2505163"/>
            <a:ext cx="3424322" cy="2707284"/>
            <a:chOff x="7611343" y="871959"/>
            <a:chExt cx="3426106" cy="2708694"/>
          </a:xfrm>
        </p:grpSpPr>
        <p:pic>
          <p:nvPicPr>
            <p:cNvPr id="11" name="Picture 10">
              <a:extLst>
                <a:ext uri="{FF2B5EF4-FFF2-40B4-BE49-F238E27FC236}">
                  <a16:creationId xmlns:a16="http://schemas.microsoft.com/office/drawing/2014/main" id="{E5A6ABFA-189D-46F6-9FBE-7E468227AFDB}"/>
                </a:ext>
              </a:extLst>
            </p:cNvPr>
            <p:cNvPicPr>
              <a:picLocks noChangeAspect="1"/>
            </p:cNvPicPr>
            <p:nvPr/>
          </p:nvPicPr>
          <p:blipFill>
            <a:blip r:embed="rId3"/>
            <a:stretch>
              <a:fillRect/>
            </a:stretch>
          </p:blipFill>
          <p:spPr>
            <a:xfrm>
              <a:off x="7611343" y="871959"/>
              <a:ext cx="3426106" cy="2708694"/>
            </a:xfrm>
            <a:prstGeom prst="rect">
              <a:avLst/>
            </a:prstGeom>
          </p:spPr>
        </p:pic>
        <p:sp>
          <p:nvSpPr>
            <p:cNvPr id="14" name="TextBox 13">
              <a:extLst>
                <a:ext uri="{FF2B5EF4-FFF2-40B4-BE49-F238E27FC236}">
                  <a16:creationId xmlns:a16="http://schemas.microsoft.com/office/drawing/2014/main" id="{C81C66F8-CA26-4D39-A75C-9267A1D69141}"/>
                </a:ext>
              </a:extLst>
            </p:cNvPr>
            <p:cNvSpPr txBox="1"/>
            <p:nvPr/>
          </p:nvSpPr>
          <p:spPr>
            <a:xfrm>
              <a:off x="9005635" y="2596883"/>
              <a:ext cx="734982" cy="433425"/>
            </a:xfrm>
            <a:prstGeom prst="rect">
              <a:avLst/>
            </a:prstGeom>
            <a:noFill/>
          </p:spPr>
          <p:txBody>
            <a:bodyPr wrap="none" lIns="107944" tIns="107944" rIns="107944" bIns="107944" rtlCol="0">
              <a:spAutoFit/>
            </a:bodyPr>
            <a:lstStyle/>
            <a:p>
              <a:pPr algn="l"/>
              <a:r>
                <a:rPr lang="en-US" sz="1399" b="1" dirty="0">
                  <a:solidFill>
                    <a:srgbClr val="1973B2"/>
                  </a:solidFill>
                </a:rPr>
                <a:t>copper</a:t>
              </a:r>
              <a:endParaRPr lang="en-CH" sz="1399" b="1" dirty="0">
                <a:solidFill>
                  <a:srgbClr val="1973B2"/>
                </a:solidFill>
              </a:endParaRPr>
            </a:p>
          </p:txBody>
        </p:sp>
        <p:sp>
          <p:nvSpPr>
            <p:cNvPr id="37" name="TextBox 36">
              <a:extLst>
                <a:ext uri="{FF2B5EF4-FFF2-40B4-BE49-F238E27FC236}">
                  <a16:creationId xmlns:a16="http://schemas.microsoft.com/office/drawing/2014/main" id="{8CEB3489-9742-4708-8134-533B1F325239}"/>
                </a:ext>
              </a:extLst>
            </p:cNvPr>
            <p:cNvSpPr txBox="1"/>
            <p:nvPr/>
          </p:nvSpPr>
          <p:spPr>
            <a:xfrm>
              <a:off x="10376213" y="2513714"/>
              <a:ext cx="503444" cy="433425"/>
            </a:xfrm>
            <a:prstGeom prst="rect">
              <a:avLst/>
            </a:prstGeom>
            <a:noFill/>
          </p:spPr>
          <p:txBody>
            <a:bodyPr wrap="none" lIns="107944" tIns="107944" rIns="107944" bIns="107944" rtlCol="0">
              <a:spAutoFit/>
            </a:bodyPr>
            <a:lstStyle/>
            <a:p>
              <a:pPr algn="l"/>
              <a:r>
                <a:rPr lang="en-US" sz="1399" b="1" dirty="0">
                  <a:solidFill>
                    <a:srgbClr val="9163BC"/>
                  </a:solidFill>
                </a:rPr>
                <a:t>zinc</a:t>
              </a:r>
              <a:endParaRPr lang="en-CH" sz="1399" b="1" dirty="0">
                <a:solidFill>
                  <a:srgbClr val="9163BC"/>
                </a:solidFill>
              </a:endParaRPr>
            </a:p>
          </p:txBody>
        </p:sp>
        <p:sp>
          <p:nvSpPr>
            <p:cNvPr id="38" name="TextBox 37">
              <a:extLst>
                <a:ext uri="{FF2B5EF4-FFF2-40B4-BE49-F238E27FC236}">
                  <a16:creationId xmlns:a16="http://schemas.microsoft.com/office/drawing/2014/main" id="{A65B6176-E3B4-462F-B183-A56D662448CF}"/>
                </a:ext>
              </a:extLst>
            </p:cNvPr>
            <p:cNvSpPr txBox="1"/>
            <p:nvPr/>
          </p:nvSpPr>
          <p:spPr>
            <a:xfrm>
              <a:off x="10037825" y="2009529"/>
              <a:ext cx="647586" cy="433425"/>
            </a:xfrm>
            <a:prstGeom prst="rect">
              <a:avLst/>
            </a:prstGeom>
            <a:noFill/>
          </p:spPr>
          <p:txBody>
            <a:bodyPr wrap="none" lIns="107944" tIns="107944" rIns="107944" bIns="107944" rtlCol="0">
              <a:spAutoFit/>
            </a:bodyPr>
            <a:lstStyle/>
            <a:p>
              <a:pPr algn="l"/>
              <a:r>
                <a:rPr lang="en-US" sz="1399" b="1" dirty="0">
                  <a:solidFill>
                    <a:srgbClr val="D62728"/>
                  </a:solidFill>
                </a:rPr>
                <a:t>nickel</a:t>
              </a:r>
              <a:endParaRPr lang="en-CH" sz="1399" b="1" dirty="0">
                <a:solidFill>
                  <a:srgbClr val="D62728"/>
                </a:solidFill>
              </a:endParaRPr>
            </a:p>
          </p:txBody>
        </p:sp>
        <p:sp>
          <p:nvSpPr>
            <p:cNvPr id="39" name="TextBox 38">
              <a:extLst>
                <a:ext uri="{FF2B5EF4-FFF2-40B4-BE49-F238E27FC236}">
                  <a16:creationId xmlns:a16="http://schemas.microsoft.com/office/drawing/2014/main" id="{4D9FF1E4-4AEE-410B-A062-145963D01949}"/>
                </a:ext>
              </a:extLst>
            </p:cNvPr>
            <p:cNvSpPr txBox="1"/>
            <p:nvPr/>
          </p:nvSpPr>
          <p:spPr>
            <a:xfrm>
              <a:off x="9730735" y="1502415"/>
              <a:ext cx="1012558" cy="433425"/>
            </a:xfrm>
            <a:prstGeom prst="rect">
              <a:avLst/>
            </a:prstGeom>
            <a:noFill/>
          </p:spPr>
          <p:txBody>
            <a:bodyPr wrap="none" lIns="107944" tIns="107944" rIns="107944" bIns="107944" rtlCol="0">
              <a:spAutoFit/>
            </a:bodyPr>
            <a:lstStyle/>
            <a:p>
              <a:pPr algn="l"/>
              <a:r>
                <a:rPr lang="en-US" sz="1399" b="1" dirty="0">
                  <a:solidFill>
                    <a:srgbClr val="FF7E0C"/>
                  </a:solidFill>
                </a:rPr>
                <a:t>ferronickel</a:t>
              </a:r>
              <a:endParaRPr lang="en-CH" sz="1399" b="1" dirty="0">
                <a:solidFill>
                  <a:srgbClr val="FF7E0C"/>
                </a:solidFill>
              </a:endParaRPr>
            </a:p>
          </p:txBody>
        </p:sp>
        <p:sp>
          <p:nvSpPr>
            <p:cNvPr id="40" name="TextBox 39">
              <a:extLst>
                <a:ext uri="{FF2B5EF4-FFF2-40B4-BE49-F238E27FC236}">
                  <a16:creationId xmlns:a16="http://schemas.microsoft.com/office/drawing/2014/main" id="{7993DA8E-FADD-412D-A5A9-9E054E60E1E2}"/>
                </a:ext>
              </a:extLst>
            </p:cNvPr>
            <p:cNvSpPr txBox="1"/>
            <p:nvPr/>
          </p:nvSpPr>
          <p:spPr>
            <a:xfrm>
              <a:off x="10006774" y="2857141"/>
              <a:ext cx="535504" cy="433425"/>
            </a:xfrm>
            <a:prstGeom prst="rect">
              <a:avLst/>
            </a:prstGeom>
            <a:noFill/>
          </p:spPr>
          <p:txBody>
            <a:bodyPr wrap="none" lIns="107944" tIns="107944" rIns="107944" bIns="107944" rtlCol="0">
              <a:spAutoFit/>
            </a:bodyPr>
            <a:lstStyle/>
            <a:p>
              <a:pPr algn="l"/>
              <a:r>
                <a:rPr lang="en-US" sz="1399" b="1" dirty="0">
                  <a:solidFill>
                    <a:srgbClr val="2CA02C"/>
                  </a:solidFill>
                </a:rPr>
                <a:t>lead</a:t>
              </a:r>
              <a:endParaRPr lang="en-CH" sz="1399" b="1" dirty="0">
                <a:solidFill>
                  <a:srgbClr val="2CA02C"/>
                </a:solidFill>
              </a:endParaRPr>
            </a:p>
          </p:txBody>
        </p:sp>
      </p:grpSp>
      <p:sp>
        <p:nvSpPr>
          <p:cNvPr id="43" name="TextBox 42">
            <a:extLst>
              <a:ext uri="{FF2B5EF4-FFF2-40B4-BE49-F238E27FC236}">
                <a16:creationId xmlns:a16="http://schemas.microsoft.com/office/drawing/2014/main" id="{604A9DD9-846C-4B28-9A46-FBEB2C9A90D2}"/>
              </a:ext>
            </a:extLst>
          </p:cNvPr>
          <p:cNvSpPr txBox="1"/>
          <p:nvPr/>
        </p:nvSpPr>
        <p:spPr>
          <a:xfrm>
            <a:off x="9709944" y="5193595"/>
            <a:ext cx="1759282" cy="586879"/>
          </a:xfrm>
          <a:prstGeom prst="rect">
            <a:avLst/>
          </a:prstGeom>
          <a:noFill/>
        </p:spPr>
        <p:txBody>
          <a:bodyPr wrap="none" lIns="107944" tIns="107944" rIns="107944" bIns="107944" rtlCol="0">
            <a:spAutoFit/>
          </a:bodyPr>
          <a:lstStyle/>
          <a:p>
            <a:pPr algn="l"/>
            <a:r>
              <a:rPr lang="en-US" sz="1199" dirty="0"/>
              <a:t>Harpprecht 2021</a:t>
            </a:r>
          </a:p>
          <a:p>
            <a:pPr algn="l"/>
            <a:r>
              <a:rPr lang="en-US" sz="1199" dirty="0"/>
              <a:t>Based on Mendoza 2018</a:t>
            </a:r>
            <a:endParaRPr lang="en-CH" sz="1199" dirty="0"/>
          </a:p>
        </p:txBody>
      </p:sp>
      <p:sp>
        <p:nvSpPr>
          <p:cNvPr id="44" name="TextBox 43">
            <a:extLst>
              <a:ext uri="{FF2B5EF4-FFF2-40B4-BE49-F238E27FC236}">
                <a16:creationId xmlns:a16="http://schemas.microsoft.com/office/drawing/2014/main" id="{E5E1865B-B2BE-4B57-9D63-28A9907BCF39}"/>
              </a:ext>
            </a:extLst>
          </p:cNvPr>
          <p:cNvSpPr txBox="1"/>
          <p:nvPr/>
        </p:nvSpPr>
        <p:spPr>
          <a:xfrm>
            <a:off x="7260257" y="1278543"/>
            <a:ext cx="4865298" cy="1048608"/>
          </a:xfrm>
          <a:prstGeom prst="rect">
            <a:avLst/>
          </a:prstGeom>
          <a:solidFill>
            <a:schemeClr val="bg1"/>
          </a:solidFill>
        </p:spPr>
        <p:txBody>
          <a:bodyPr wrap="square" lIns="107944" tIns="107944" rIns="107944" bIns="107944" rtlCol="0">
            <a:spAutoFit/>
          </a:bodyPr>
          <a:lstStyle/>
          <a:p>
            <a:pPr algn="l"/>
            <a:r>
              <a:rPr lang="en-US" sz="1799" dirty="0"/>
              <a:t>Climate change results for metals, including electricity change, ore degradation, technology mix, and recycling</a:t>
            </a:r>
            <a:endParaRPr lang="en-CH" sz="1799" dirty="0"/>
          </a:p>
        </p:txBody>
      </p:sp>
      <p:sp>
        <p:nvSpPr>
          <p:cNvPr id="45" name="TextBox 44">
            <a:extLst>
              <a:ext uri="{FF2B5EF4-FFF2-40B4-BE49-F238E27FC236}">
                <a16:creationId xmlns:a16="http://schemas.microsoft.com/office/drawing/2014/main" id="{6CCB1C88-768E-4679-9494-D3F5B5ACE33B}"/>
              </a:ext>
            </a:extLst>
          </p:cNvPr>
          <p:cNvSpPr txBox="1"/>
          <p:nvPr/>
        </p:nvSpPr>
        <p:spPr>
          <a:xfrm>
            <a:off x="11312380" y="3885216"/>
            <a:ext cx="690636" cy="494722"/>
          </a:xfrm>
          <a:prstGeom prst="rect">
            <a:avLst/>
          </a:prstGeom>
          <a:noFill/>
        </p:spPr>
        <p:txBody>
          <a:bodyPr wrap="none" lIns="107944" tIns="107944" rIns="107944" bIns="107944" rtlCol="0">
            <a:spAutoFit/>
          </a:bodyPr>
          <a:lstStyle/>
          <a:p>
            <a:pPr algn="l"/>
            <a:r>
              <a:rPr lang="en-US" sz="1799" b="1" dirty="0">
                <a:solidFill>
                  <a:srgbClr val="1973B2"/>
                </a:solidFill>
              </a:rPr>
              <a:t>-70%</a:t>
            </a:r>
            <a:endParaRPr lang="en-CH" sz="1799" b="1" dirty="0">
              <a:solidFill>
                <a:srgbClr val="1973B2"/>
              </a:solidFill>
            </a:endParaRPr>
          </a:p>
        </p:txBody>
      </p:sp>
      <p:sp>
        <p:nvSpPr>
          <p:cNvPr id="46" name="Arrow: Right 45">
            <a:extLst>
              <a:ext uri="{FF2B5EF4-FFF2-40B4-BE49-F238E27FC236}">
                <a16:creationId xmlns:a16="http://schemas.microsoft.com/office/drawing/2014/main" id="{3E2BBB77-68E7-4ED5-AC7D-5E24E553BBEF}"/>
              </a:ext>
            </a:extLst>
          </p:cNvPr>
          <p:cNvSpPr/>
          <p:nvPr/>
        </p:nvSpPr>
        <p:spPr>
          <a:xfrm rot="5400000">
            <a:off x="10791220" y="4010538"/>
            <a:ext cx="910738" cy="369247"/>
          </a:xfrm>
          <a:prstGeom prst="rightArrow">
            <a:avLst/>
          </a:prstGeom>
          <a:solidFill>
            <a:srgbClr val="468E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5" name="object 4">
            <a:extLst>
              <a:ext uri="{FF2B5EF4-FFF2-40B4-BE49-F238E27FC236}">
                <a16:creationId xmlns:a16="http://schemas.microsoft.com/office/drawing/2014/main" id="{11A77D09-E27E-BE82-6769-ED913D338EE7}"/>
              </a:ext>
            </a:extLst>
          </p:cNvPr>
          <p:cNvSpPr txBox="1"/>
          <p:nvPr/>
        </p:nvSpPr>
        <p:spPr>
          <a:xfrm>
            <a:off x="839752" y="1364128"/>
            <a:ext cx="5796158" cy="911660"/>
          </a:xfrm>
          <a:prstGeom prst="rect">
            <a:avLst/>
          </a:prstGeom>
        </p:spPr>
        <p:txBody>
          <a:bodyPr vert="horz" wrap="square" lIns="0" tIns="12700" rIns="0" bIns="0" rtlCol="0">
            <a:spAutoFit/>
          </a:bodyPr>
          <a:lstStyle/>
          <a:p>
            <a:pPr marL="12700" marR="5080" algn="ctr">
              <a:lnSpc>
                <a:spcPct val="110100"/>
              </a:lnSpc>
              <a:spcBef>
                <a:spcPts val="100"/>
              </a:spcBef>
            </a:pPr>
            <a:r>
              <a:rPr lang="fr-CH" dirty="0" err="1">
                <a:cs typeface="Georgia"/>
              </a:rPr>
              <a:t>Climate</a:t>
            </a:r>
            <a:r>
              <a:rPr lang="fr-CH" dirty="0">
                <a:cs typeface="Georgia"/>
              </a:rPr>
              <a:t> change </a:t>
            </a:r>
            <a:r>
              <a:rPr lang="fr-CH" dirty="0" err="1">
                <a:cs typeface="Georgia"/>
              </a:rPr>
              <a:t>results</a:t>
            </a:r>
            <a:r>
              <a:rPr dirty="0">
                <a:cs typeface="Georgia"/>
              </a:rPr>
              <a:t> </a:t>
            </a:r>
            <a:r>
              <a:rPr spc="5" dirty="0">
                <a:cs typeface="Georgia"/>
              </a:rPr>
              <a:t>for </a:t>
            </a:r>
            <a:r>
              <a:rPr dirty="0">
                <a:cs typeface="Georgia"/>
              </a:rPr>
              <a:t>a </a:t>
            </a:r>
            <a:r>
              <a:rPr spc="-5" dirty="0">
                <a:cs typeface="Georgia"/>
              </a:rPr>
              <a:t>large </a:t>
            </a:r>
            <a:r>
              <a:rPr dirty="0">
                <a:cs typeface="Georgia"/>
              </a:rPr>
              <a:t>size</a:t>
            </a:r>
            <a:r>
              <a:rPr spc="-110" dirty="0">
                <a:cs typeface="Georgia"/>
              </a:rPr>
              <a:t> </a:t>
            </a:r>
            <a:r>
              <a:rPr dirty="0">
                <a:cs typeface="Georgia"/>
              </a:rPr>
              <a:t>battery </a:t>
            </a:r>
            <a:r>
              <a:rPr spc="-5" dirty="0">
                <a:cs typeface="Georgia"/>
              </a:rPr>
              <a:t>electric car </a:t>
            </a:r>
            <a:r>
              <a:rPr dirty="0">
                <a:cs typeface="Georgia"/>
              </a:rPr>
              <a:t>operated </a:t>
            </a:r>
            <a:r>
              <a:rPr spc="-5" dirty="0">
                <a:cs typeface="Georgia"/>
              </a:rPr>
              <a:t>in</a:t>
            </a:r>
            <a:r>
              <a:rPr spc="-90" dirty="0">
                <a:cs typeface="Georgia"/>
              </a:rPr>
              <a:t> </a:t>
            </a:r>
            <a:r>
              <a:rPr dirty="0">
                <a:cs typeface="Georgia"/>
              </a:rPr>
              <a:t>Europe,  using </a:t>
            </a:r>
            <a:r>
              <a:rPr lang="fr-CH" dirty="0">
                <a:cs typeface="Georgia"/>
              </a:rPr>
              <a:t>a «</a:t>
            </a:r>
            <a:r>
              <a:rPr lang="fr-CH" dirty="0" err="1">
                <a:cs typeface="Georgia"/>
              </a:rPr>
              <a:t>static</a:t>
            </a:r>
            <a:r>
              <a:rPr lang="fr-CH" dirty="0">
                <a:cs typeface="Georgia"/>
              </a:rPr>
              <a:t>», </a:t>
            </a:r>
            <a:r>
              <a:rPr lang="fr-CH" dirty="0" err="1">
                <a:cs typeface="Georgia"/>
              </a:rPr>
              <a:t>reference</a:t>
            </a:r>
            <a:r>
              <a:rPr lang="fr-CH" dirty="0">
                <a:cs typeface="Georgia"/>
              </a:rPr>
              <a:t> and &lt;2 C</a:t>
            </a:r>
            <a:r>
              <a:rPr dirty="0">
                <a:cs typeface="Georgia"/>
              </a:rPr>
              <a:t> </a:t>
            </a:r>
            <a:r>
              <a:rPr spc="-5" dirty="0">
                <a:cs typeface="Georgia"/>
              </a:rPr>
              <a:t>REMIND energy scenarios.</a:t>
            </a:r>
            <a:endParaRPr dirty="0">
              <a:cs typeface="Georgia"/>
            </a:endParaRPr>
          </a:p>
        </p:txBody>
      </p:sp>
      <p:pic>
        <p:nvPicPr>
          <p:cNvPr id="3" name="Picture 2">
            <a:extLst>
              <a:ext uri="{FF2B5EF4-FFF2-40B4-BE49-F238E27FC236}">
                <a16:creationId xmlns:a16="http://schemas.microsoft.com/office/drawing/2014/main" id="{7AD96CDA-D90D-DAFD-2FB3-49946DEA0335}"/>
              </a:ext>
            </a:extLst>
          </p:cNvPr>
          <p:cNvPicPr>
            <a:picLocks noChangeAspect="1"/>
          </p:cNvPicPr>
          <p:nvPr/>
        </p:nvPicPr>
        <p:blipFill>
          <a:blip r:embed="rId4"/>
          <a:stretch>
            <a:fillRect/>
          </a:stretch>
        </p:blipFill>
        <p:spPr>
          <a:xfrm>
            <a:off x="436108" y="2449054"/>
            <a:ext cx="6706623" cy="3077081"/>
          </a:xfrm>
          <a:prstGeom prst="rect">
            <a:avLst/>
          </a:prstGeom>
        </p:spPr>
      </p:pic>
      <p:cxnSp>
        <p:nvCxnSpPr>
          <p:cNvPr id="7" name="Straight Connector 6">
            <a:extLst>
              <a:ext uri="{FF2B5EF4-FFF2-40B4-BE49-F238E27FC236}">
                <a16:creationId xmlns:a16="http://schemas.microsoft.com/office/drawing/2014/main" id="{19F49C7F-9D80-DE3E-E2BF-B654B4A5CC08}"/>
              </a:ext>
            </a:extLst>
          </p:cNvPr>
          <p:cNvCxnSpPr>
            <a:cxnSpLocks/>
          </p:cNvCxnSpPr>
          <p:nvPr/>
        </p:nvCxnSpPr>
        <p:spPr>
          <a:xfrm>
            <a:off x="2590611" y="3089856"/>
            <a:ext cx="3558368" cy="1"/>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F4C3B09-BC2C-B718-9C73-DCEFC99959C1}"/>
              </a:ext>
            </a:extLst>
          </p:cNvPr>
          <p:cNvCxnSpPr>
            <a:cxnSpLocks/>
          </p:cNvCxnSpPr>
          <p:nvPr/>
        </p:nvCxnSpPr>
        <p:spPr>
          <a:xfrm flipH="1">
            <a:off x="6090588" y="3101965"/>
            <a:ext cx="1" cy="783251"/>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EEE70F7-B957-0451-7FF8-5F81F8F9853C}"/>
              </a:ext>
            </a:extLst>
          </p:cNvPr>
          <p:cNvCxnSpPr>
            <a:cxnSpLocks/>
          </p:cNvCxnSpPr>
          <p:nvPr/>
        </p:nvCxnSpPr>
        <p:spPr>
          <a:xfrm>
            <a:off x="4282707" y="3089856"/>
            <a:ext cx="0" cy="552285"/>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A46842B3-09F4-0530-1E90-C29CABDBB06D}"/>
              </a:ext>
            </a:extLst>
          </p:cNvPr>
          <p:cNvSpPr txBox="1"/>
          <p:nvPr/>
        </p:nvSpPr>
        <p:spPr>
          <a:xfrm>
            <a:off x="4013697" y="2751302"/>
            <a:ext cx="712196" cy="338554"/>
          </a:xfrm>
          <a:prstGeom prst="rect">
            <a:avLst/>
          </a:prstGeom>
          <a:noFill/>
        </p:spPr>
        <p:txBody>
          <a:bodyPr wrap="square" rtlCol="0">
            <a:spAutoFit/>
          </a:bodyPr>
          <a:lstStyle/>
          <a:p>
            <a:r>
              <a:rPr lang="en-US" sz="1600" dirty="0"/>
              <a:t>-30%</a:t>
            </a:r>
          </a:p>
        </p:txBody>
      </p:sp>
      <p:sp>
        <p:nvSpPr>
          <p:cNvPr id="15" name="TextBox 14">
            <a:extLst>
              <a:ext uri="{FF2B5EF4-FFF2-40B4-BE49-F238E27FC236}">
                <a16:creationId xmlns:a16="http://schemas.microsoft.com/office/drawing/2014/main" id="{1077619E-E779-D86A-672F-41081A90D679}"/>
              </a:ext>
            </a:extLst>
          </p:cNvPr>
          <p:cNvSpPr txBox="1"/>
          <p:nvPr/>
        </p:nvSpPr>
        <p:spPr>
          <a:xfrm>
            <a:off x="5812454" y="2751302"/>
            <a:ext cx="854241" cy="338554"/>
          </a:xfrm>
          <a:prstGeom prst="rect">
            <a:avLst/>
          </a:prstGeom>
          <a:noFill/>
        </p:spPr>
        <p:txBody>
          <a:bodyPr wrap="square" rtlCol="0">
            <a:spAutoFit/>
          </a:bodyPr>
          <a:lstStyle/>
          <a:p>
            <a:r>
              <a:rPr lang="en-US" sz="1600" dirty="0"/>
              <a:t>-42%</a:t>
            </a:r>
          </a:p>
        </p:txBody>
      </p:sp>
    </p:spTree>
    <p:extLst>
      <p:ext uri="{BB962C8B-B14F-4D97-AF65-F5344CB8AC3E}">
        <p14:creationId xmlns:p14="http://schemas.microsoft.com/office/powerpoint/2010/main" val="164767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AE37-B47F-76D5-EDAE-AA2ED202C212}"/>
              </a:ext>
            </a:extLst>
          </p:cNvPr>
          <p:cNvSpPr>
            <a:spLocks noGrp="1"/>
          </p:cNvSpPr>
          <p:nvPr>
            <p:ph type="title"/>
          </p:nvPr>
        </p:nvSpPr>
        <p:spPr>
          <a:xfrm>
            <a:off x="334963" y="325909"/>
            <a:ext cx="11510008" cy="492443"/>
          </a:xfrm>
        </p:spPr>
        <p:txBody>
          <a:bodyPr>
            <a:normAutofit fontScale="90000"/>
          </a:bodyPr>
          <a:lstStyle/>
          <a:p>
            <a:r>
              <a:rPr lang="en-US" sz="3200" dirty="0"/>
              <a:t>CASE USING pLCA DATABASE: </a:t>
            </a:r>
            <a:r>
              <a:rPr lang="en-US" dirty="0"/>
              <a:t>ammonia production </a:t>
            </a:r>
            <a:br>
              <a:rPr lang="en-US" dirty="0"/>
            </a:br>
            <a:r>
              <a:rPr lang="en-US" sz="2399" dirty="0"/>
              <a:t>(Boyce et al., 2024)</a:t>
            </a:r>
            <a:endParaRPr lang="en-CH" dirty="0"/>
          </a:p>
        </p:txBody>
      </p:sp>
      <p:sp>
        <p:nvSpPr>
          <p:cNvPr id="7" name="Slide Number Placeholder 6">
            <a:extLst>
              <a:ext uri="{FF2B5EF4-FFF2-40B4-BE49-F238E27FC236}">
                <a16:creationId xmlns:a16="http://schemas.microsoft.com/office/drawing/2014/main" id="{0890F868-4CF9-F556-656F-C32892E3B6C6}"/>
              </a:ext>
            </a:extLst>
          </p:cNvPr>
          <p:cNvSpPr>
            <a:spLocks noGrp="1"/>
          </p:cNvSpPr>
          <p:nvPr>
            <p:ph type="sldNum" sz="quarter" idx="19"/>
          </p:nvPr>
        </p:nvSpPr>
        <p:spPr/>
        <p:txBody>
          <a:bodyPr/>
          <a:lstStyle/>
          <a:p>
            <a:fld id="{5EE7099E-8998-4851-915A-4F4831808297}" type="slidenum">
              <a:rPr lang="nl-NL" smtClean="0"/>
              <a:pPr/>
              <a:t>28</a:t>
            </a:fld>
            <a:endParaRPr lang="nl-NL"/>
          </a:p>
        </p:txBody>
      </p:sp>
      <p:sp>
        <p:nvSpPr>
          <p:cNvPr id="3" name="Vertical Text Placeholder 2">
            <a:extLst>
              <a:ext uri="{FF2B5EF4-FFF2-40B4-BE49-F238E27FC236}">
                <a16:creationId xmlns:a16="http://schemas.microsoft.com/office/drawing/2014/main" id="{5CE75A98-3948-D673-29F8-E037BC9CB07A}"/>
              </a:ext>
            </a:extLst>
          </p:cNvPr>
          <p:cNvSpPr>
            <a:spLocks noGrp="1"/>
          </p:cNvSpPr>
          <p:nvPr>
            <p:ph sz="quarter" idx="20"/>
          </p:nvPr>
        </p:nvSpPr>
        <p:spPr/>
        <p:txBody>
          <a:bodyPr>
            <a:normAutofit/>
          </a:bodyPr>
          <a:lstStyle/>
          <a:p>
            <a:pPr marL="342900" indent="-342900">
              <a:buFont typeface="Arial" panose="020B0604020202020204" pitchFamily="34" charset="0"/>
              <a:buChar char="•"/>
            </a:pPr>
            <a:r>
              <a:rPr lang="en-US" dirty="0"/>
              <a:t>IEA ammonia scenarios + premise</a:t>
            </a:r>
          </a:p>
          <a:p>
            <a:pPr marL="342900" indent="-342900">
              <a:buFont typeface="Arial" panose="020B0604020202020204" pitchFamily="34" charset="0"/>
              <a:buChar char="•"/>
            </a:pPr>
            <a:r>
              <a:rPr lang="en-US" dirty="0"/>
              <a:t>GHG emissions from global ammonia production can be substantially lowered</a:t>
            </a:r>
          </a:p>
          <a:p>
            <a:endParaRPr lang="en-US" dirty="0"/>
          </a:p>
          <a:p>
            <a:r>
              <a:rPr lang="en-US" dirty="0"/>
              <a:t>Key factors:</a:t>
            </a:r>
          </a:p>
          <a:p>
            <a:pPr lvl="1"/>
            <a:r>
              <a:rPr lang="en-US" dirty="0"/>
              <a:t>future demand</a:t>
            </a:r>
          </a:p>
          <a:p>
            <a:pPr lvl="1"/>
            <a:r>
              <a:rPr lang="en-US" dirty="0"/>
              <a:t>supply of clean electricity</a:t>
            </a:r>
          </a:p>
          <a:p>
            <a:pPr lvl="1"/>
            <a:r>
              <a:rPr lang="en-US" dirty="0"/>
              <a:t>shift to green hydrogen </a:t>
            </a:r>
          </a:p>
          <a:p>
            <a:pPr lvl="1"/>
            <a:r>
              <a:rPr lang="en-US" dirty="0"/>
              <a:t>CCS</a:t>
            </a:r>
          </a:p>
          <a:p>
            <a:pPr indent="-180000"/>
            <a:r>
              <a:rPr lang="en-US" dirty="0"/>
              <a:t>Key limitation:</a:t>
            </a:r>
          </a:p>
          <a:p>
            <a:pPr marL="342900" indent="-342900">
              <a:buFont typeface="Arial" panose="020B0604020202020204" pitchFamily="34" charset="0"/>
              <a:buChar char="•"/>
            </a:pPr>
            <a:r>
              <a:rPr lang="en-US" dirty="0"/>
              <a:t>Need for urea delays H2-based options</a:t>
            </a:r>
          </a:p>
        </p:txBody>
      </p:sp>
      <p:pic>
        <p:nvPicPr>
          <p:cNvPr id="11" name="Picture 10">
            <a:extLst>
              <a:ext uri="{FF2B5EF4-FFF2-40B4-BE49-F238E27FC236}">
                <a16:creationId xmlns:a16="http://schemas.microsoft.com/office/drawing/2014/main" id="{00810BCE-1505-00D0-5603-E1ABF4ED6303}"/>
              </a:ext>
            </a:extLst>
          </p:cNvPr>
          <p:cNvPicPr>
            <a:picLocks noChangeAspect="1"/>
          </p:cNvPicPr>
          <p:nvPr/>
        </p:nvPicPr>
        <p:blipFill rotWithShape="1">
          <a:blip r:embed="rId3"/>
          <a:srcRect l="1" r="1198"/>
          <a:stretch/>
        </p:blipFill>
        <p:spPr>
          <a:xfrm>
            <a:off x="4055180" y="1633777"/>
            <a:ext cx="8014373" cy="4020598"/>
          </a:xfrm>
          <a:prstGeom prst="rect">
            <a:avLst/>
          </a:prstGeom>
        </p:spPr>
      </p:pic>
      <p:sp>
        <p:nvSpPr>
          <p:cNvPr id="12" name="Arrow: Down 11">
            <a:extLst>
              <a:ext uri="{FF2B5EF4-FFF2-40B4-BE49-F238E27FC236}">
                <a16:creationId xmlns:a16="http://schemas.microsoft.com/office/drawing/2014/main" id="{F69A553C-E464-32C6-03F1-63D483B3D8B9}"/>
              </a:ext>
            </a:extLst>
          </p:cNvPr>
          <p:cNvSpPr/>
          <p:nvPr/>
        </p:nvSpPr>
        <p:spPr>
          <a:xfrm rot="10800000">
            <a:off x="6311911" y="2209541"/>
            <a:ext cx="503794" cy="863646"/>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13" name="Arrow: Down 12">
            <a:extLst>
              <a:ext uri="{FF2B5EF4-FFF2-40B4-BE49-F238E27FC236}">
                <a16:creationId xmlns:a16="http://schemas.microsoft.com/office/drawing/2014/main" id="{8FBCBCA4-EB85-A093-760F-CEE7D9876B10}"/>
              </a:ext>
            </a:extLst>
          </p:cNvPr>
          <p:cNvSpPr/>
          <p:nvPr/>
        </p:nvSpPr>
        <p:spPr>
          <a:xfrm>
            <a:off x="11367594" y="3073187"/>
            <a:ext cx="503794" cy="935617"/>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4" name="TextBox 3">
            <a:extLst>
              <a:ext uri="{FF2B5EF4-FFF2-40B4-BE49-F238E27FC236}">
                <a16:creationId xmlns:a16="http://schemas.microsoft.com/office/drawing/2014/main" id="{9C6049ED-3ADE-0DC2-3FD9-6FBE876B21A6}"/>
              </a:ext>
            </a:extLst>
          </p:cNvPr>
          <p:cNvSpPr txBox="1"/>
          <p:nvPr/>
        </p:nvSpPr>
        <p:spPr>
          <a:xfrm>
            <a:off x="5448265" y="1222923"/>
            <a:ext cx="724281" cy="494722"/>
          </a:xfrm>
          <a:prstGeom prst="rect">
            <a:avLst/>
          </a:prstGeom>
          <a:noFill/>
        </p:spPr>
        <p:txBody>
          <a:bodyPr wrap="none" lIns="107944" tIns="107944" rIns="107944" bIns="107944" rtlCol="0">
            <a:spAutoFit/>
          </a:bodyPr>
          <a:lstStyle/>
          <a:p>
            <a:pPr algn="l"/>
            <a:r>
              <a:rPr lang="en-US" sz="1799" dirty="0"/>
              <a:t>3-4°C</a:t>
            </a:r>
            <a:endParaRPr lang="en-CH" sz="1799" dirty="0"/>
          </a:p>
        </p:txBody>
      </p:sp>
      <p:sp>
        <p:nvSpPr>
          <p:cNvPr id="8" name="TextBox 7">
            <a:extLst>
              <a:ext uri="{FF2B5EF4-FFF2-40B4-BE49-F238E27FC236}">
                <a16:creationId xmlns:a16="http://schemas.microsoft.com/office/drawing/2014/main" id="{7619328D-BD3A-15F2-E83F-1ADEBAF75C81}"/>
              </a:ext>
            </a:extLst>
          </p:cNvPr>
          <p:cNvSpPr txBox="1"/>
          <p:nvPr/>
        </p:nvSpPr>
        <p:spPr>
          <a:xfrm>
            <a:off x="7895264" y="1222923"/>
            <a:ext cx="536827" cy="494722"/>
          </a:xfrm>
          <a:prstGeom prst="rect">
            <a:avLst/>
          </a:prstGeom>
          <a:noFill/>
        </p:spPr>
        <p:txBody>
          <a:bodyPr wrap="none" lIns="107944" tIns="107944" rIns="107944" bIns="107944" rtlCol="0">
            <a:spAutoFit/>
          </a:bodyPr>
          <a:lstStyle/>
          <a:p>
            <a:pPr algn="l"/>
            <a:r>
              <a:rPr lang="en-US" sz="1799" dirty="0"/>
              <a:t>2°C</a:t>
            </a:r>
            <a:endParaRPr lang="en-CH" sz="1799" dirty="0"/>
          </a:p>
        </p:txBody>
      </p:sp>
      <p:sp>
        <p:nvSpPr>
          <p:cNvPr id="9" name="TextBox 8">
            <a:extLst>
              <a:ext uri="{FF2B5EF4-FFF2-40B4-BE49-F238E27FC236}">
                <a16:creationId xmlns:a16="http://schemas.microsoft.com/office/drawing/2014/main" id="{C8850B3A-980B-412E-3A7D-1F7A59F95827}"/>
              </a:ext>
            </a:extLst>
          </p:cNvPr>
          <p:cNvSpPr txBox="1"/>
          <p:nvPr/>
        </p:nvSpPr>
        <p:spPr>
          <a:xfrm>
            <a:off x="10414231" y="1222923"/>
            <a:ext cx="711463" cy="494722"/>
          </a:xfrm>
          <a:prstGeom prst="rect">
            <a:avLst/>
          </a:prstGeom>
          <a:noFill/>
        </p:spPr>
        <p:txBody>
          <a:bodyPr wrap="none" lIns="107944" tIns="107944" rIns="107944" bIns="107944" rtlCol="0">
            <a:spAutoFit/>
          </a:bodyPr>
          <a:lstStyle/>
          <a:p>
            <a:pPr algn="l"/>
            <a:r>
              <a:rPr lang="en-US" sz="1799" dirty="0"/>
              <a:t>1.5°C</a:t>
            </a:r>
            <a:endParaRPr lang="en-CH" sz="1799" dirty="0"/>
          </a:p>
        </p:txBody>
      </p:sp>
    </p:spTree>
    <p:extLst>
      <p:ext uri="{BB962C8B-B14F-4D97-AF65-F5344CB8AC3E}">
        <p14:creationId xmlns:p14="http://schemas.microsoft.com/office/powerpoint/2010/main" val="3133446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AE37-B47F-76D5-EDAE-AA2ED202C212}"/>
              </a:ext>
            </a:extLst>
          </p:cNvPr>
          <p:cNvSpPr>
            <a:spLocks noGrp="1"/>
          </p:cNvSpPr>
          <p:nvPr>
            <p:ph type="title"/>
          </p:nvPr>
        </p:nvSpPr>
        <p:spPr>
          <a:xfrm>
            <a:off x="309325" y="320145"/>
            <a:ext cx="11510008" cy="492443"/>
          </a:xfrm>
        </p:spPr>
        <p:txBody>
          <a:bodyPr>
            <a:normAutofit fontScale="90000"/>
          </a:bodyPr>
          <a:lstStyle/>
          <a:p>
            <a:r>
              <a:rPr lang="en-US" sz="3200" dirty="0"/>
              <a:t>CASE USING pLCA DATABASE: </a:t>
            </a:r>
            <a:r>
              <a:rPr lang="en-US" dirty="0"/>
              <a:t>cement production </a:t>
            </a:r>
            <a:br>
              <a:rPr lang="en-US" dirty="0"/>
            </a:br>
            <a:r>
              <a:rPr lang="en-US" sz="2399" dirty="0"/>
              <a:t>(Müller et al., 2024)</a:t>
            </a:r>
            <a:endParaRPr lang="en-CH" dirty="0"/>
          </a:p>
        </p:txBody>
      </p:sp>
      <p:sp>
        <p:nvSpPr>
          <p:cNvPr id="7" name="Slide Number Placeholder 6">
            <a:extLst>
              <a:ext uri="{FF2B5EF4-FFF2-40B4-BE49-F238E27FC236}">
                <a16:creationId xmlns:a16="http://schemas.microsoft.com/office/drawing/2014/main" id="{0890F868-4CF9-F556-656F-C32892E3B6C6}"/>
              </a:ext>
            </a:extLst>
          </p:cNvPr>
          <p:cNvSpPr>
            <a:spLocks noGrp="1"/>
          </p:cNvSpPr>
          <p:nvPr>
            <p:ph type="sldNum" sz="quarter" idx="19"/>
          </p:nvPr>
        </p:nvSpPr>
        <p:spPr/>
        <p:txBody>
          <a:bodyPr/>
          <a:lstStyle/>
          <a:p>
            <a:fld id="{5EE7099E-8998-4851-915A-4F4831808297}" type="slidenum">
              <a:rPr lang="nl-NL" smtClean="0"/>
              <a:pPr/>
              <a:t>29</a:t>
            </a:fld>
            <a:endParaRPr lang="nl-NL"/>
          </a:p>
        </p:txBody>
      </p:sp>
      <p:sp>
        <p:nvSpPr>
          <p:cNvPr id="3" name="Vertical Text Placeholder 2">
            <a:extLst>
              <a:ext uri="{FF2B5EF4-FFF2-40B4-BE49-F238E27FC236}">
                <a16:creationId xmlns:a16="http://schemas.microsoft.com/office/drawing/2014/main" id="{5CE75A98-3948-D673-29F8-E037BC9CB07A}"/>
              </a:ext>
            </a:extLst>
          </p:cNvPr>
          <p:cNvSpPr>
            <a:spLocks noGrp="1"/>
          </p:cNvSpPr>
          <p:nvPr>
            <p:ph sz="quarter" idx="20"/>
          </p:nvPr>
        </p:nvSpPr>
        <p:spPr>
          <a:xfrm>
            <a:off x="359731" y="1270000"/>
            <a:ext cx="3469319" cy="4699000"/>
          </a:xfrm>
        </p:spPr>
        <p:txBody>
          <a:bodyPr>
            <a:normAutofit fontScale="92500" lnSpcReduction="10000"/>
          </a:bodyPr>
          <a:lstStyle/>
          <a:p>
            <a:endParaRPr lang="en-US" dirty="0"/>
          </a:p>
          <a:p>
            <a:pPr marL="342900" indent="-342900">
              <a:buFont typeface="Arial" panose="020B0604020202020204" pitchFamily="34" charset="0"/>
              <a:buChar char="•"/>
            </a:pPr>
            <a:r>
              <a:rPr lang="en-US" dirty="0"/>
              <a:t>Based on IMAGE scenarios + premise</a:t>
            </a:r>
          </a:p>
          <a:p>
            <a:pPr marL="342900" indent="-342900">
              <a:buFont typeface="Arial" panose="020B0604020202020204" pitchFamily="34" charset="0"/>
              <a:buChar char="•"/>
            </a:pPr>
            <a:r>
              <a:rPr lang="en-US" dirty="0"/>
              <a:t>GHG emissions from global cement production may be substantially lower in the future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CCS is a major factor in this (next to electricity) and so there is considerable uncertainty to these results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There may also be trade-offs with other environmental impact categories</a:t>
            </a:r>
            <a:endParaRPr lang="en-CH" dirty="0"/>
          </a:p>
        </p:txBody>
      </p:sp>
      <p:pic>
        <p:nvPicPr>
          <p:cNvPr id="17" name="Picture 16">
            <a:extLst>
              <a:ext uri="{FF2B5EF4-FFF2-40B4-BE49-F238E27FC236}">
                <a16:creationId xmlns:a16="http://schemas.microsoft.com/office/drawing/2014/main" id="{8881D0DE-DC32-5352-2BF9-514C8CCBCD88}"/>
              </a:ext>
            </a:extLst>
          </p:cNvPr>
          <p:cNvPicPr>
            <a:picLocks noChangeAspect="1"/>
          </p:cNvPicPr>
          <p:nvPr/>
        </p:nvPicPr>
        <p:blipFill rotWithShape="1">
          <a:blip r:embed="rId2"/>
          <a:srcRect l="2054" t="2847" r="8518" b="10201"/>
          <a:stretch/>
        </p:blipFill>
        <p:spPr>
          <a:xfrm>
            <a:off x="5063491" y="749574"/>
            <a:ext cx="5520690" cy="3000376"/>
          </a:xfrm>
          <a:prstGeom prst="rect">
            <a:avLst/>
          </a:prstGeom>
        </p:spPr>
      </p:pic>
      <p:pic>
        <p:nvPicPr>
          <p:cNvPr id="4" name="Picture 3" descr="A graph of different colored cylinders&#10;&#10;Description automatically generated with medium confidence">
            <a:extLst>
              <a:ext uri="{FF2B5EF4-FFF2-40B4-BE49-F238E27FC236}">
                <a16:creationId xmlns:a16="http://schemas.microsoft.com/office/drawing/2014/main" id="{589C4D9F-FBDC-23BD-CB22-7228E4BB0FC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792"/>
          <a:stretch/>
        </p:blipFill>
        <p:spPr bwMode="auto">
          <a:xfrm>
            <a:off x="4537710" y="3309938"/>
            <a:ext cx="7200583" cy="28756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72786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27032-83D1-2A2F-703A-4E73D51643A1}"/>
              </a:ext>
            </a:extLst>
          </p:cNvPr>
          <p:cNvSpPr>
            <a:spLocks noGrp="1"/>
          </p:cNvSpPr>
          <p:nvPr>
            <p:ph type="title"/>
          </p:nvPr>
        </p:nvSpPr>
        <p:spPr/>
        <p:txBody>
          <a:bodyPr>
            <a:normAutofit/>
          </a:bodyPr>
          <a:lstStyle/>
          <a:p>
            <a:r>
              <a:rPr lang="en-US" sz="2600" dirty="0"/>
              <a:t>What is a scenario?</a:t>
            </a:r>
            <a:endParaRPr lang="en-CH" sz="2600" dirty="0"/>
          </a:p>
        </p:txBody>
      </p:sp>
      <p:sp>
        <p:nvSpPr>
          <p:cNvPr id="9" name="Slide Number Placeholder 8">
            <a:extLst>
              <a:ext uri="{FF2B5EF4-FFF2-40B4-BE49-F238E27FC236}">
                <a16:creationId xmlns:a16="http://schemas.microsoft.com/office/drawing/2014/main" id="{B3E80470-C451-3940-441E-6F93D70B5556}"/>
              </a:ext>
            </a:extLst>
          </p:cNvPr>
          <p:cNvSpPr>
            <a:spLocks noGrp="1"/>
          </p:cNvSpPr>
          <p:nvPr>
            <p:ph type="sldNum" sz="quarter" idx="19"/>
          </p:nvPr>
        </p:nvSpPr>
        <p:spPr/>
        <p:txBody>
          <a:bodyPr/>
          <a:lstStyle/>
          <a:p>
            <a:fld id="{5EE7099E-8998-4851-915A-4F4831808297}" type="slidenum">
              <a:rPr lang="nl-NL" smtClean="0"/>
              <a:pPr/>
              <a:t>3</a:t>
            </a:fld>
            <a:endParaRPr lang="nl-NL"/>
          </a:p>
        </p:txBody>
      </p:sp>
      <p:sp>
        <p:nvSpPr>
          <p:cNvPr id="3" name="Vertical Text Placeholder 2">
            <a:extLst>
              <a:ext uri="{FF2B5EF4-FFF2-40B4-BE49-F238E27FC236}">
                <a16:creationId xmlns:a16="http://schemas.microsoft.com/office/drawing/2014/main" id="{004AEBDF-07C2-FE86-F3F2-DC52D041F2CB}"/>
              </a:ext>
            </a:extLst>
          </p:cNvPr>
          <p:cNvSpPr>
            <a:spLocks noGrp="1"/>
          </p:cNvSpPr>
          <p:nvPr>
            <p:ph sz="quarter" idx="20"/>
          </p:nvPr>
        </p:nvSpPr>
        <p:spPr/>
        <p:txBody>
          <a:bodyPr>
            <a:noAutofit/>
          </a:bodyPr>
          <a:lstStyle/>
          <a:p>
            <a:r>
              <a:rPr lang="en-US" sz="3598" dirty="0">
                <a:solidFill>
                  <a:srgbClr val="211D1E"/>
                </a:solidFill>
                <a:latin typeface="+mn-lt"/>
              </a:rPr>
              <a:t>A scenario is a description of how the future may develop, based on a coherent and internally consistent set of assumptions…</a:t>
            </a:r>
          </a:p>
          <a:p>
            <a:r>
              <a:rPr lang="en-US" sz="3598" i="1" dirty="0">
                <a:solidFill>
                  <a:schemeClr val="bg1">
                    <a:lumMod val="50000"/>
                  </a:schemeClr>
                </a:solidFill>
                <a:latin typeface="+mn-lt"/>
              </a:rPr>
              <a:t>about key drivers including demography, economic processes, technological innovation, governance, lifestyles, and relationships among these driving forces</a:t>
            </a:r>
            <a:r>
              <a:rPr lang="en-US" sz="3598" i="1" dirty="0">
                <a:solidFill>
                  <a:srgbClr val="211D1E"/>
                </a:solidFill>
                <a:latin typeface="+mn-lt"/>
              </a:rPr>
              <a:t> </a:t>
            </a:r>
            <a:r>
              <a:rPr lang="en-US" sz="1999" dirty="0">
                <a:solidFill>
                  <a:srgbClr val="211D1E"/>
                </a:solidFill>
                <a:latin typeface="+mn-lt"/>
              </a:rPr>
              <a:t>(IPCC 2021)</a:t>
            </a:r>
            <a:endParaRPr lang="en-US" sz="3598" dirty="0">
              <a:solidFill>
                <a:srgbClr val="211D1E"/>
              </a:solidFill>
              <a:latin typeface="+mn-lt"/>
            </a:endParaRPr>
          </a:p>
        </p:txBody>
      </p:sp>
    </p:spTree>
    <p:extLst>
      <p:ext uri="{BB962C8B-B14F-4D97-AF65-F5344CB8AC3E}">
        <p14:creationId xmlns:p14="http://schemas.microsoft.com/office/powerpoint/2010/main" val="1131324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B6A5C-B2F4-8336-8F61-0D4A69C84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487B43-96F5-A90D-7BD0-1DD803BFDD11}"/>
              </a:ext>
            </a:extLst>
          </p:cNvPr>
          <p:cNvSpPr>
            <a:spLocks noGrp="1"/>
          </p:cNvSpPr>
          <p:nvPr>
            <p:ph type="title"/>
          </p:nvPr>
        </p:nvSpPr>
        <p:spPr>
          <a:xfrm>
            <a:off x="334963" y="321633"/>
            <a:ext cx="11510008" cy="492443"/>
          </a:xfrm>
        </p:spPr>
        <p:txBody>
          <a:bodyPr>
            <a:normAutofit fontScale="90000"/>
          </a:bodyPr>
          <a:lstStyle/>
          <a:p>
            <a:r>
              <a:rPr lang="en-US" sz="3200" dirty="0"/>
              <a:t>CASE USING pLCA DATABASE: </a:t>
            </a:r>
            <a:r>
              <a:rPr lang="en-US" dirty="0"/>
              <a:t>HYDROGEN </a:t>
            </a:r>
            <a:br>
              <a:rPr lang="en-US" dirty="0"/>
            </a:br>
            <a:r>
              <a:rPr lang="en-US" sz="2399" dirty="0"/>
              <a:t>(WEI et al., 2024)</a:t>
            </a:r>
            <a:endParaRPr lang="en-CH" dirty="0"/>
          </a:p>
        </p:txBody>
      </p:sp>
      <p:sp>
        <p:nvSpPr>
          <p:cNvPr id="7" name="Slide Number Placeholder 6">
            <a:extLst>
              <a:ext uri="{FF2B5EF4-FFF2-40B4-BE49-F238E27FC236}">
                <a16:creationId xmlns:a16="http://schemas.microsoft.com/office/drawing/2014/main" id="{23B33A40-C28F-7046-12D2-2910387FAF91}"/>
              </a:ext>
            </a:extLst>
          </p:cNvPr>
          <p:cNvSpPr>
            <a:spLocks noGrp="1"/>
          </p:cNvSpPr>
          <p:nvPr>
            <p:ph type="sldNum" sz="quarter" idx="19"/>
          </p:nvPr>
        </p:nvSpPr>
        <p:spPr/>
        <p:txBody>
          <a:bodyPr/>
          <a:lstStyle/>
          <a:p>
            <a:fld id="{5EE7099E-8998-4851-915A-4F4831808297}" type="slidenum">
              <a:rPr lang="nl-NL" smtClean="0"/>
              <a:pPr/>
              <a:t>30</a:t>
            </a:fld>
            <a:endParaRPr lang="nl-NL"/>
          </a:p>
        </p:txBody>
      </p:sp>
      <p:sp>
        <p:nvSpPr>
          <p:cNvPr id="3" name="Vertical Text Placeholder 2">
            <a:extLst>
              <a:ext uri="{FF2B5EF4-FFF2-40B4-BE49-F238E27FC236}">
                <a16:creationId xmlns:a16="http://schemas.microsoft.com/office/drawing/2014/main" id="{F13E8C3B-5817-D092-C54E-E3DAA3859D27}"/>
              </a:ext>
            </a:extLst>
          </p:cNvPr>
          <p:cNvSpPr>
            <a:spLocks noGrp="1"/>
          </p:cNvSpPr>
          <p:nvPr>
            <p:ph sz="quarter" idx="20"/>
          </p:nvPr>
        </p:nvSpPr>
        <p:spPr/>
        <p:txBody>
          <a:bodyPr>
            <a:normAutofit fontScale="92500" lnSpcReduction="20000"/>
          </a:bodyPr>
          <a:lstStyle/>
          <a:p>
            <a:endParaRPr lang="en-US" dirty="0"/>
          </a:p>
          <a:p>
            <a:pPr marL="342900" indent="-342900">
              <a:buFont typeface="Arial" panose="020B0604020202020204" pitchFamily="34" charset="0"/>
              <a:buChar char="•"/>
            </a:pPr>
            <a:r>
              <a:rPr lang="en-US" dirty="0"/>
              <a:t>Based on IEA H</a:t>
            </a:r>
            <a:r>
              <a:rPr lang="en-US" baseline="-25000" dirty="0"/>
              <a:t>2</a:t>
            </a:r>
            <a:r>
              <a:rPr lang="en-US" dirty="0"/>
              <a:t> scenarios + premise</a:t>
            </a:r>
          </a:p>
          <a:p>
            <a:pPr marL="342900" indent="-342900">
              <a:buFont typeface="Arial" panose="020B0604020202020204" pitchFamily="34" charset="0"/>
              <a:buChar char="•"/>
            </a:pPr>
            <a:r>
              <a:rPr lang="en-US" dirty="0"/>
              <a:t>Fossil fuel-based technologies have limited potential without CCS</a:t>
            </a:r>
          </a:p>
          <a:p>
            <a:pPr marL="342900" indent="-342900">
              <a:buFont typeface="Arial" panose="020B0604020202020204" pitchFamily="34" charset="0"/>
              <a:buChar char="•"/>
            </a:pPr>
            <a:r>
              <a:rPr lang="en-US" dirty="0"/>
              <a:t>Global H2 production grow four to eight times by 2050 but GHG emissions may already peak between 2025 and 2035. </a:t>
            </a:r>
          </a:p>
          <a:p>
            <a:pPr marL="342900" indent="-342900">
              <a:buFont typeface="Arial" panose="020B0604020202020204" pitchFamily="34" charset="0"/>
              <a:buChar char="•"/>
            </a:pPr>
            <a:r>
              <a:rPr lang="en-US" dirty="0"/>
              <a:t>Cumulative GHG emissions may correspond to almost 12% of the remaining carbon budget to meet the 1.5°C target. </a:t>
            </a:r>
          </a:p>
          <a:p>
            <a:pPr marL="342900" indent="-342900">
              <a:buFont typeface="Arial" panose="020B0604020202020204" pitchFamily="34" charset="0"/>
              <a:buChar char="•"/>
            </a:pPr>
            <a:r>
              <a:rPr lang="en-US" dirty="0"/>
              <a:t>Investments in natural gas steam methane reforming with carbon capture and storage, as projected by the IEA, lead to the risk of carbon lock-in.</a:t>
            </a:r>
            <a:endParaRPr lang="en-CH" dirty="0"/>
          </a:p>
        </p:txBody>
      </p:sp>
      <p:pic>
        <p:nvPicPr>
          <p:cNvPr id="9" name="Picture 8">
            <a:extLst>
              <a:ext uri="{FF2B5EF4-FFF2-40B4-BE49-F238E27FC236}">
                <a16:creationId xmlns:a16="http://schemas.microsoft.com/office/drawing/2014/main" id="{43E39585-5A14-1925-F00A-A8B2056267C8}"/>
              </a:ext>
            </a:extLst>
          </p:cNvPr>
          <p:cNvPicPr>
            <a:picLocks noChangeAspect="1"/>
          </p:cNvPicPr>
          <p:nvPr/>
        </p:nvPicPr>
        <p:blipFill rotWithShape="1">
          <a:blip r:embed="rId2"/>
          <a:srcRect b="19697"/>
          <a:stretch/>
        </p:blipFill>
        <p:spPr>
          <a:xfrm>
            <a:off x="4496296" y="1799732"/>
            <a:ext cx="7828848" cy="3906235"/>
          </a:xfrm>
          <a:prstGeom prst="rect">
            <a:avLst/>
          </a:prstGeom>
        </p:spPr>
      </p:pic>
      <p:sp>
        <p:nvSpPr>
          <p:cNvPr id="10" name="TextBox 9">
            <a:extLst>
              <a:ext uri="{FF2B5EF4-FFF2-40B4-BE49-F238E27FC236}">
                <a16:creationId xmlns:a16="http://schemas.microsoft.com/office/drawing/2014/main" id="{F90C346F-E45E-6F8C-5CCB-BE9A5E0D4E05}"/>
              </a:ext>
            </a:extLst>
          </p:cNvPr>
          <p:cNvSpPr txBox="1"/>
          <p:nvPr/>
        </p:nvSpPr>
        <p:spPr>
          <a:xfrm>
            <a:off x="6236043" y="791808"/>
            <a:ext cx="5332070" cy="646331"/>
          </a:xfrm>
          <a:prstGeom prst="rect">
            <a:avLst/>
          </a:prstGeom>
          <a:noFill/>
        </p:spPr>
        <p:txBody>
          <a:bodyPr wrap="square" rtlCol="0">
            <a:spAutoFit/>
          </a:bodyPr>
          <a:lstStyle/>
          <a:p>
            <a:r>
              <a:rPr lang="en-GB" sz="1200" dirty="0"/>
              <a:t>GHG emissions of one kg H2 of regional markets in 2020 and 2050. a shows GHG emissions of per kg H2 from 15 regional H2 market, as well as market share of different H2 technologies in China, USA and EU in 2020</a:t>
            </a:r>
            <a:endParaRPr lang="en-CH" sz="1200" dirty="0"/>
          </a:p>
        </p:txBody>
      </p:sp>
    </p:spTree>
    <p:extLst>
      <p:ext uri="{BB962C8B-B14F-4D97-AF65-F5344CB8AC3E}">
        <p14:creationId xmlns:p14="http://schemas.microsoft.com/office/powerpoint/2010/main" val="1497098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F389-EA35-C670-8C63-BB919643F8C9}"/>
              </a:ext>
            </a:extLst>
          </p:cNvPr>
          <p:cNvSpPr>
            <a:spLocks noGrp="1"/>
          </p:cNvSpPr>
          <p:nvPr>
            <p:ph type="title"/>
          </p:nvPr>
        </p:nvSpPr>
        <p:spPr>
          <a:xfrm>
            <a:off x="342908" y="360000"/>
            <a:ext cx="11510008" cy="492443"/>
          </a:xfrm>
        </p:spPr>
        <p:txBody>
          <a:bodyPr>
            <a:normAutofit/>
          </a:bodyPr>
          <a:lstStyle/>
          <a:p>
            <a:r>
              <a:rPr lang="en-US" sz="2600" dirty="0"/>
              <a:t>Challenges for generating and using pLCA databases</a:t>
            </a:r>
            <a:endParaRPr lang="en-CH" sz="2600" dirty="0"/>
          </a:p>
        </p:txBody>
      </p:sp>
      <p:sp>
        <p:nvSpPr>
          <p:cNvPr id="9" name="Slide Number Placeholder 8">
            <a:extLst>
              <a:ext uri="{FF2B5EF4-FFF2-40B4-BE49-F238E27FC236}">
                <a16:creationId xmlns:a16="http://schemas.microsoft.com/office/drawing/2014/main" id="{787DACCE-EC6E-12E1-6C0D-8D71F3C1B848}"/>
              </a:ext>
            </a:extLst>
          </p:cNvPr>
          <p:cNvSpPr>
            <a:spLocks noGrp="1"/>
          </p:cNvSpPr>
          <p:nvPr>
            <p:ph type="sldNum" sz="quarter" idx="19"/>
          </p:nvPr>
        </p:nvSpPr>
        <p:spPr/>
        <p:txBody>
          <a:bodyPr/>
          <a:lstStyle/>
          <a:p>
            <a:fld id="{5EE7099E-8998-4851-915A-4F4831808297}" type="slidenum">
              <a:rPr lang="nl-NL" smtClean="0"/>
              <a:pPr/>
              <a:t>31</a:t>
            </a:fld>
            <a:endParaRPr lang="nl-NL"/>
          </a:p>
        </p:txBody>
      </p:sp>
      <p:graphicFrame>
        <p:nvGraphicFramePr>
          <p:cNvPr id="4" name="Table 3">
            <a:extLst>
              <a:ext uri="{FF2B5EF4-FFF2-40B4-BE49-F238E27FC236}">
                <a16:creationId xmlns:a16="http://schemas.microsoft.com/office/drawing/2014/main" id="{B72B0EDE-D7C0-C23A-B86D-02359EC1B725}"/>
              </a:ext>
            </a:extLst>
          </p:cNvPr>
          <p:cNvGraphicFramePr>
            <a:graphicFrameLocks noGrp="1"/>
          </p:cNvGraphicFramePr>
          <p:nvPr/>
        </p:nvGraphicFramePr>
        <p:xfrm>
          <a:off x="623887" y="1454825"/>
          <a:ext cx="10944226" cy="4246880"/>
        </p:xfrm>
        <a:graphic>
          <a:graphicData uri="http://schemas.openxmlformats.org/drawingml/2006/table">
            <a:tbl>
              <a:tblPr firstRow="1" bandRow="1">
                <a:tableStyleId>{9D7B26C5-4107-4FEC-AEDC-1716B250A1EF}</a:tableStyleId>
              </a:tblPr>
              <a:tblGrid>
                <a:gridCol w="3159837">
                  <a:extLst>
                    <a:ext uri="{9D8B030D-6E8A-4147-A177-3AD203B41FA5}">
                      <a16:colId xmlns:a16="http://schemas.microsoft.com/office/drawing/2014/main" val="1154066712"/>
                    </a:ext>
                  </a:extLst>
                </a:gridCol>
                <a:gridCol w="7784389">
                  <a:extLst>
                    <a:ext uri="{9D8B030D-6E8A-4147-A177-3AD203B41FA5}">
                      <a16:colId xmlns:a16="http://schemas.microsoft.com/office/drawing/2014/main" val="3389031136"/>
                    </a:ext>
                  </a:extLst>
                </a:gridCol>
              </a:tblGrid>
              <a:tr h="370840">
                <a:tc>
                  <a:txBody>
                    <a:bodyPr/>
                    <a:lstStyle/>
                    <a:p>
                      <a:r>
                        <a:rPr lang="en-CH" dirty="0"/>
                        <a:t>Challenge</a:t>
                      </a:r>
                    </a:p>
                  </a:txBody>
                  <a:tcPr/>
                </a:tc>
                <a:tc>
                  <a:txBody>
                    <a:bodyPr/>
                    <a:lstStyle/>
                    <a:p>
                      <a:r>
                        <a:rPr lang="en-CH" dirty="0"/>
                        <a:t>Description</a:t>
                      </a:r>
                    </a:p>
                  </a:txBody>
                  <a:tcPr/>
                </a:tc>
                <a:extLst>
                  <a:ext uri="{0D108BD9-81ED-4DB2-BD59-A6C34878D82A}">
                    <a16:rowId xmlns:a16="http://schemas.microsoft.com/office/drawing/2014/main" val="15684831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Temporal consistency FG/BG</a:t>
                      </a:r>
                      <a:endParaRPr lang="en-US" dirty="0">
                        <a:sym typeface="Wingdings" panose="05000000000000000000" pitchFamily="2" charset="2"/>
                      </a:endParaRPr>
                    </a:p>
                  </a:txBody>
                  <a:tcPr/>
                </a:tc>
                <a:tc rowSpan="2">
                  <a:txBody>
                    <a:bodyPr/>
                    <a:lstStyle/>
                    <a:p>
                      <a:r>
                        <a:rPr lang="en-CH" i="1" dirty="0"/>
                        <a:t>Ensure that t</a:t>
                      </a:r>
                      <a:r>
                        <a:rPr lang="en-GB" i="1" dirty="0"/>
                        <a:t>he</a:t>
                      </a:r>
                      <a:r>
                        <a:rPr lang="en-CH" i="1" dirty="0"/>
                        <a:t> TRL and deployment foreground technology is consistent with the background scenario.</a:t>
                      </a:r>
                    </a:p>
                  </a:txBody>
                  <a:tcPr/>
                </a:tc>
                <a:extLst>
                  <a:ext uri="{0D108BD9-81ED-4DB2-BD59-A6C34878D82A}">
                    <a16:rowId xmlns:a16="http://schemas.microsoft.com/office/drawing/2014/main" val="4441020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Narrative consistency FG/BG</a:t>
                      </a:r>
                    </a:p>
                  </a:txBody>
                  <a:tcPr/>
                </a:tc>
                <a:tc vMerge="1">
                  <a:txBody>
                    <a:bodyPr/>
                    <a:lstStyle/>
                    <a:p>
                      <a:endParaRPr lang="en-CH" dirty="0"/>
                    </a:p>
                  </a:txBody>
                  <a:tcPr/>
                </a:tc>
                <a:extLst>
                  <a:ext uri="{0D108BD9-81ED-4DB2-BD59-A6C34878D82A}">
                    <a16:rowId xmlns:a16="http://schemas.microsoft.com/office/drawing/2014/main" val="30085149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Sectoral coverage</a:t>
                      </a:r>
                    </a:p>
                  </a:txBody>
                  <a:tcPr/>
                </a:tc>
                <a:tc>
                  <a:txBody>
                    <a:bodyPr/>
                    <a:lstStyle/>
                    <a:p>
                      <a:r>
                        <a:rPr lang="en-CH" i="1" dirty="0"/>
                        <a:t>What are the most important sectors’ projections to integrate in LCA?</a:t>
                      </a:r>
                    </a:p>
                  </a:txBody>
                  <a:tcPr/>
                </a:tc>
                <a:extLst>
                  <a:ext uri="{0D108BD9-81ED-4DB2-BD59-A6C34878D82A}">
                    <a16:rowId xmlns:a16="http://schemas.microsoft.com/office/drawing/2014/main" val="22974703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Environmental coverage</a:t>
                      </a:r>
                    </a:p>
                  </a:txBody>
                  <a:tcPr/>
                </a:tc>
                <a:tc>
                  <a:txBody>
                    <a:bodyPr/>
                    <a:lstStyle/>
                    <a:p>
                      <a:r>
                        <a:rPr lang="en-CH" i="1" dirty="0"/>
                        <a:t>IAM and energy model projections focus on energy and climate. Non-climate impacts are less robust and consistent (e.g., biodiversity, ozone depletion).</a:t>
                      </a:r>
                    </a:p>
                  </a:txBody>
                  <a:tcPr/>
                </a:tc>
                <a:extLst>
                  <a:ext uri="{0D108BD9-81ED-4DB2-BD59-A6C34878D82A}">
                    <a16:rowId xmlns:a16="http://schemas.microsoft.com/office/drawing/2014/main" val="37429147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Consistency vs. Quality/Detail</a:t>
                      </a:r>
                    </a:p>
                  </a:txBody>
                  <a:tcPr/>
                </a:tc>
                <a:tc>
                  <a:txBody>
                    <a:bodyPr/>
                    <a:lstStyle/>
                    <a:p>
                      <a:r>
                        <a:rPr lang="en-CH" i="1" dirty="0"/>
                        <a:t>Should LCA process be 100% consistent with the scenario (efficiency, lifetime) or should we focus on completeness?</a:t>
                      </a:r>
                    </a:p>
                  </a:txBody>
                  <a:tcPr/>
                </a:tc>
                <a:extLst>
                  <a:ext uri="{0D108BD9-81ED-4DB2-BD59-A6C34878D82A}">
                    <a16:rowId xmlns:a16="http://schemas.microsoft.com/office/drawing/2014/main" val="38448037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Harmonization &amp; acceptance</a:t>
                      </a:r>
                    </a:p>
                  </a:txBody>
                  <a:tcPr/>
                </a:tc>
                <a:tc>
                  <a:txBody>
                    <a:bodyPr/>
                    <a:lstStyle/>
                    <a:p>
                      <a:r>
                        <a:rPr lang="en-CH" i="1" dirty="0"/>
                        <a:t>Which scenarios should be considered? IPCC’s marker scenarios?</a:t>
                      </a:r>
                    </a:p>
                  </a:txBody>
                  <a:tcPr/>
                </a:tc>
                <a:extLst>
                  <a:ext uri="{0D108BD9-81ED-4DB2-BD59-A6C34878D82A}">
                    <a16:rowId xmlns:a16="http://schemas.microsoft.com/office/drawing/2014/main" val="2665031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Sharing/distribution</a:t>
                      </a:r>
                    </a:p>
                  </a:txBody>
                  <a:tcPr/>
                </a:tc>
                <a:tc>
                  <a:txBody>
                    <a:bodyPr/>
                    <a:lstStyle/>
                    <a:p>
                      <a:r>
                        <a:rPr lang="en-CH" i="1" dirty="0"/>
                        <a:t>Licensed IAM and LCA data hamper distribution.</a:t>
                      </a:r>
                    </a:p>
                  </a:txBody>
                  <a:tcPr/>
                </a:tc>
                <a:extLst>
                  <a:ext uri="{0D108BD9-81ED-4DB2-BD59-A6C34878D82A}">
                    <a16:rowId xmlns:a16="http://schemas.microsoft.com/office/drawing/2014/main" val="34646400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Software</a:t>
                      </a:r>
                    </a:p>
                  </a:txBody>
                  <a:tcPr/>
                </a:tc>
                <a:tc>
                  <a:txBody>
                    <a:bodyPr/>
                    <a:lstStyle/>
                    <a:p>
                      <a:r>
                        <a:rPr lang="en-CH" i="1" dirty="0"/>
                        <a:t>Only Brightway and Activity-Browser handle scenario-based LCA databases.</a:t>
                      </a:r>
                    </a:p>
                  </a:txBody>
                  <a:tcPr/>
                </a:tc>
                <a:extLst>
                  <a:ext uri="{0D108BD9-81ED-4DB2-BD59-A6C34878D82A}">
                    <a16:rowId xmlns:a16="http://schemas.microsoft.com/office/drawing/2014/main" val="22064965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Interpretation</a:t>
                      </a:r>
                    </a:p>
                  </a:txBody>
                  <a:tcPr/>
                </a:tc>
                <a:tc>
                  <a:txBody>
                    <a:bodyPr/>
                    <a:lstStyle/>
                    <a:p>
                      <a:r>
                        <a:rPr lang="en-CH" i="1" dirty="0"/>
                        <a:t>Exploratory scenarios, not predictions!</a:t>
                      </a:r>
                    </a:p>
                  </a:txBody>
                  <a:tcPr/>
                </a:tc>
                <a:extLst>
                  <a:ext uri="{0D108BD9-81ED-4DB2-BD59-A6C34878D82A}">
                    <a16:rowId xmlns:a16="http://schemas.microsoft.com/office/drawing/2014/main" val="812491626"/>
                  </a:ext>
                </a:extLst>
              </a:tr>
            </a:tbl>
          </a:graphicData>
        </a:graphic>
      </p:graphicFrame>
    </p:spTree>
    <p:extLst>
      <p:ext uri="{BB962C8B-B14F-4D97-AF65-F5344CB8AC3E}">
        <p14:creationId xmlns:p14="http://schemas.microsoft.com/office/powerpoint/2010/main" val="3318163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C682E8-3FFB-4049-BF92-EFE86F5528D4}"/>
              </a:ext>
            </a:extLst>
          </p:cNvPr>
          <p:cNvSpPr>
            <a:spLocks noGrp="1"/>
          </p:cNvSpPr>
          <p:nvPr>
            <p:ph type="title"/>
          </p:nvPr>
        </p:nvSpPr>
        <p:spPr/>
        <p:txBody>
          <a:bodyPr>
            <a:normAutofit/>
          </a:bodyPr>
          <a:lstStyle/>
          <a:p>
            <a:r>
              <a:rPr lang="en-US" sz="2600" dirty="0"/>
              <a:t>Vision: “</a:t>
            </a:r>
            <a:r>
              <a:rPr lang="en-US" sz="2600" dirty="0">
                <a:solidFill>
                  <a:srgbClr val="00B050"/>
                </a:solidFill>
              </a:rPr>
              <a:t>Qualities</a:t>
            </a:r>
            <a:r>
              <a:rPr lang="en-US" sz="2600" dirty="0"/>
              <a:t>” of </a:t>
            </a:r>
            <a:r>
              <a:rPr lang="en-US" sz="2600" dirty="0" err="1"/>
              <a:t>pLCI</a:t>
            </a:r>
            <a:r>
              <a:rPr lang="en-US" sz="2600" dirty="0"/>
              <a:t> databases</a:t>
            </a:r>
            <a:endParaRPr lang="en-CH" sz="2600" dirty="0"/>
          </a:p>
        </p:txBody>
      </p:sp>
      <p:sp>
        <p:nvSpPr>
          <p:cNvPr id="8" name="Slide Number Placeholder 7">
            <a:extLst>
              <a:ext uri="{FF2B5EF4-FFF2-40B4-BE49-F238E27FC236}">
                <a16:creationId xmlns:a16="http://schemas.microsoft.com/office/drawing/2014/main" id="{E7F557B1-4A4D-3B0B-AF2B-CD0C3AA6E056}"/>
              </a:ext>
            </a:extLst>
          </p:cNvPr>
          <p:cNvSpPr>
            <a:spLocks noGrp="1"/>
          </p:cNvSpPr>
          <p:nvPr>
            <p:ph type="sldNum" sz="quarter" idx="19"/>
          </p:nvPr>
        </p:nvSpPr>
        <p:spPr/>
        <p:txBody>
          <a:bodyPr/>
          <a:lstStyle/>
          <a:p>
            <a:fld id="{5EE7099E-8998-4851-915A-4F4831808297}" type="slidenum">
              <a:rPr lang="nl-NL" smtClean="0"/>
              <a:pPr/>
              <a:t>32</a:t>
            </a:fld>
            <a:endParaRPr lang="nl-NL" dirty="0"/>
          </a:p>
        </p:txBody>
      </p:sp>
      <p:sp>
        <p:nvSpPr>
          <p:cNvPr id="11" name="Rectangle: Rounded Corners 10">
            <a:extLst>
              <a:ext uri="{FF2B5EF4-FFF2-40B4-BE49-F238E27FC236}">
                <a16:creationId xmlns:a16="http://schemas.microsoft.com/office/drawing/2014/main" id="{1D5F33B5-C4BD-2F92-8465-A2296AD601E8}"/>
              </a:ext>
            </a:extLst>
          </p:cNvPr>
          <p:cNvSpPr/>
          <p:nvPr/>
        </p:nvSpPr>
        <p:spPr>
          <a:xfrm>
            <a:off x="9869177" y="3067235"/>
            <a:ext cx="1522329" cy="1157328"/>
          </a:xfrm>
          <a:prstGeom prst="roundRect">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dirty="0">
                <a:ln>
                  <a:noFill/>
                </a:ln>
                <a:solidFill>
                  <a:srgbClr val="000000"/>
                </a:solidFill>
                <a:effectLst/>
                <a:uLnTx/>
                <a:uFillTx/>
                <a:ea typeface="+mn-ea"/>
                <a:cs typeface="+mn-cs"/>
              </a:rPr>
              <a:t>Goal</a:t>
            </a:r>
            <a:r>
              <a:rPr kumimoji="0" lang="en-US" sz="1400" b="1" i="0" u="none" strike="noStrike" kern="0" cap="none" spc="0" normalizeH="0" baseline="0" noProof="0" dirty="0">
                <a:ln>
                  <a:noFill/>
                </a:ln>
                <a:solidFill>
                  <a:srgbClr val="000000"/>
                </a:solidFill>
                <a:effectLst/>
                <a:uLnTx/>
                <a:uFillTx/>
                <a:ea typeface="+mn-ea"/>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mn-ea"/>
                <a:cs typeface="+mn-cs"/>
              </a:rPr>
              <a:t>Meaningful decision support from prospective LCA</a:t>
            </a:r>
          </a:p>
        </p:txBody>
      </p:sp>
      <p:sp>
        <p:nvSpPr>
          <p:cNvPr id="12" name="Arrow: Right 11">
            <a:extLst>
              <a:ext uri="{FF2B5EF4-FFF2-40B4-BE49-F238E27FC236}">
                <a16:creationId xmlns:a16="http://schemas.microsoft.com/office/drawing/2014/main" id="{9A9BA497-13EB-8CC8-014D-F6B8761168B7}"/>
              </a:ext>
            </a:extLst>
          </p:cNvPr>
          <p:cNvSpPr/>
          <p:nvPr/>
        </p:nvSpPr>
        <p:spPr>
          <a:xfrm>
            <a:off x="881068" y="4607321"/>
            <a:ext cx="10510438" cy="276162"/>
          </a:xfrm>
          <a:prstGeom prst="rightArrow">
            <a:avLst>
              <a:gd name="adj1" fmla="val 100000"/>
              <a:gd name="adj2" fmla="val 0"/>
            </a:avLst>
          </a:prstGeom>
          <a:solidFill>
            <a:srgbClr val="FFFFFF">
              <a:lumMod val="85000"/>
              <a:alpha val="50000"/>
            </a:srgbClr>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ea typeface="+mn-ea"/>
                <a:cs typeface="+mn-cs"/>
              </a:rPr>
              <a:t>Documentation &amp; Guidance</a:t>
            </a:r>
          </a:p>
        </p:txBody>
      </p:sp>
      <p:sp>
        <p:nvSpPr>
          <p:cNvPr id="14" name="Arrow: Right 13">
            <a:extLst>
              <a:ext uri="{FF2B5EF4-FFF2-40B4-BE49-F238E27FC236}">
                <a16:creationId xmlns:a16="http://schemas.microsoft.com/office/drawing/2014/main" id="{C36F4FA5-4461-8ADA-99B7-C1C5023F1412}"/>
              </a:ext>
            </a:extLst>
          </p:cNvPr>
          <p:cNvSpPr/>
          <p:nvPr/>
        </p:nvSpPr>
        <p:spPr>
          <a:xfrm>
            <a:off x="884292" y="4974912"/>
            <a:ext cx="7627248" cy="276162"/>
          </a:xfrm>
          <a:prstGeom prst="rightArrow">
            <a:avLst>
              <a:gd name="adj1" fmla="val 100000"/>
              <a:gd name="adj2" fmla="val 0"/>
            </a:avLst>
          </a:prstGeom>
          <a:solidFill>
            <a:srgbClr val="F46E32">
              <a:lumMod val="20000"/>
              <a:lumOff val="80000"/>
              <a:alpha val="50000"/>
            </a:srgbClr>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ea typeface="+mn-ea"/>
                <a:cs typeface="+mn-cs"/>
              </a:rPr>
              <a:t>Institutions </a:t>
            </a:r>
          </a:p>
        </p:txBody>
      </p:sp>
      <p:cxnSp>
        <p:nvCxnSpPr>
          <p:cNvPr id="15" name="Straight Arrow Connector 14">
            <a:extLst>
              <a:ext uri="{FF2B5EF4-FFF2-40B4-BE49-F238E27FC236}">
                <a16:creationId xmlns:a16="http://schemas.microsoft.com/office/drawing/2014/main" id="{9E2E2486-3375-BEE9-B8D1-9278FA175F8A}"/>
              </a:ext>
            </a:extLst>
          </p:cNvPr>
          <p:cNvCxnSpPr>
            <a:cxnSpLocks/>
            <a:stCxn id="62" idx="3"/>
            <a:endCxn id="36" idx="1"/>
          </p:cNvCxnSpPr>
          <p:nvPr/>
        </p:nvCxnSpPr>
        <p:spPr>
          <a:xfrm>
            <a:off x="2135270" y="3450332"/>
            <a:ext cx="259245" cy="188427"/>
          </a:xfrm>
          <a:prstGeom prst="straightConnector1">
            <a:avLst/>
          </a:prstGeom>
          <a:noFill/>
          <a:ln w="38100" cap="flat" cmpd="sng" algn="ctr">
            <a:solidFill>
              <a:srgbClr val="5CB1EB"/>
            </a:solidFill>
            <a:prstDash val="solid"/>
            <a:miter lim="800000"/>
            <a:tailEnd type="triangle"/>
          </a:ln>
          <a:effectLst/>
        </p:spPr>
      </p:cxnSp>
      <p:cxnSp>
        <p:nvCxnSpPr>
          <p:cNvPr id="16" name="Straight Arrow Connector 15">
            <a:extLst>
              <a:ext uri="{FF2B5EF4-FFF2-40B4-BE49-F238E27FC236}">
                <a16:creationId xmlns:a16="http://schemas.microsoft.com/office/drawing/2014/main" id="{E4827871-E6DF-613F-BB83-71F9359C800F}"/>
              </a:ext>
            </a:extLst>
          </p:cNvPr>
          <p:cNvCxnSpPr>
            <a:cxnSpLocks/>
            <a:stCxn id="61" idx="3"/>
            <a:endCxn id="36" idx="1"/>
          </p:cNvCxnSpPr>
          <p:nvPr/>
        </p:nvCxnSpPr>
        <p:spPr>
          <a:xfrm flipV="1">
            <a:off x="2135270" y="3638759"/>
            <a:ext cx="259245" cy="222073"/>
          </a:xfrm>
          <a:prstGeom prst="straightConnector1">
            <a:avLst/>
          </a:prstGeom>
          <a:noFill/>
          <a:ln w="38100" cap="flat" cmpd="sng" algn="ctr">
            <a:solidFill>
              <a:srgbClr val="5CB1EB"/>
            </a:solidFill>
            <a:prstDash val="solid"/>
            <a:miter lim="800000"/>
            <a:tailEnd type="triangle"/>
          </a:ln>
          <a:effectLst/>
        </p:spPr>
      </p:cxnSp>
      <p:sp>
        <p:nvSpPr>
          <p:cNvPr id="17" name="Rectangle: Rounded Corners 16">
            <a:extLst>
              <a:ext uri="{FF2B5EF4-FFF2-40B4-BE49-F238E27FC236}">
                <a16:creationId xmlns:a16="http://schemas.microsoft.com/office/drawing/2014/main" id="{D93E63BD-D165-0869-34F9-D17571EF096C}"/>
              </a:ext>
            </a:extLst>
          </p:cNvPr>
          <p:cNvSpPr/>
          <p:nvPr/>
        </p:nvSpPr>
        <p:spPr>
          <a:xfrm>
            <a:off x="3791470" y="3320253"/>
            <a:ext cx="1932509" cy="642450"/>
          </a:xfrm>
          <a:prstGeom prst="roundRect">
            <a:avLst/>
          </a:prstGeom>
          <a:gradFill rotWithShape="1">
            <a:gsLst>
              <a:gs pos="0">
                <a:srgbClr val="5CB1EB">
                  <a:tint val="50000"/>
                  <a:satMod val="300000"/>
                </a:srgbClr>
              </a:gs>
              <a:gs pos="35000">
                <a:srgbClr val="5CB1EB">
                  <a:tint val="37000"/>
                  <a:satMod val="300000"/>
                </a:srgbClr>
              </a:gs>
              <a:gs pos="100000">
                <a:srgbClr val="5CB1EB">
                  <a:tint val="15000"/>
                  <a:satMod val="350000"/>
                </a:srgbClr>
              </a:gs>
            </a:gsLst>
            <a:lin ang="16200000" scaled="1"/>
          </a:gradFill>
          <a:ln w="9525" cap="flat" cmpd="sng" algn="ctr">
            <a:solidFill>
              <a:srgbClr val="5CB1EB">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400" b="0" i="0" u="none" strike="noStrike" kern="0" cap="none" spc="0" normalizeH="0" baseline="0" noProof="0">
              <a:ln>
                <a:noFill/>
              </a:ln>
              <a:solidFill>
                <a:prstClr val="black"/>
              </a:solidFill>
              <a:effectLst/>
              <a:uLnTx/>
              <a:uFillTx/>
              <a:latin typeface="Georgia"/>
              <a:ea typeface="+mn-ea"/>
              <a:cs typeface="+mn-cs"/>
            </a:endParaRPr>
          </a:p>
        </p:txBody>
      </p:sp>
      <p:sp>
        <p:nvSpPr>
          <p:cNvPr id="18" name="Flowchart: Magnetic Disk 17">
            <a:extLst>
              <a:ext uri="{FF2B5EF4-FFF2-40B4-BE49-F238E27FC236}">
                <a16:creationId xmlns:a16="http://schemas.microsoft.com/office/drawing/2014/main" id="{59261165-1E70-B02A-5086-470F1502ED9B}"/>
              </a:ext>
            </a:extLst>
          </p:cNvPr>
          <p:cNvSpPr/>
          <p:nvPr/>
        </p:nvSpPr>
        <p:spPr>
          <a:xfrm>
            <a:off x="4079648" y="3637935"/>
            <a:ext cx="298410" cy="236579"/>
          </a:xfrm>
          <a:prstGeom prst="flowChartMagneticDisk">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400" b="0" i="0" u="none" strike="noStrike" kern="0" cap="none" spc="0" normalizeH="0" baseline="0" noProof="0">
              <a:ln>
                <a:noFill/>
              </a:ln>
              <a:solidFill>
                <a:prstClr val="white"/>
              </a:solidFill>
              <a:effectLst/>
              <a:uLnTx/>
              <a:uFillTx/>
            </a:endParaRPr>
          </a:p>
        </p:txBody>
      </p:sp>
      <p:sp>
        <p:nvSpPr>
          <p:cNvPr id="19" name="Flowchart: Magnetic Disk 18">
            <a:extLst>
              <a:ext uri="{FF2B5EF4-FFF2-40B4-BE49-F238E27FC236}">
                <a16:creationId xmlns:a16="http://schemas.microsoft.com/office/drawing/2014/main" id="{8F8C11E0-BBAE-8567-3761-670D78DA1ADD}"/>
              </a:ext>
            </a:extLst>
          </p:cNvPr>
          <p:cNvSpPr/>
          <p:nvPr/>
        </p:nvSpPr>
        <p:spPr>
          <a:xfrm>
            <a:off x="4647552" y="3639771"/>
            <a:ext cx="298410" cy="236579"/>
          </a:xfrm>
          <a:prstGeom prst="flowChartMagneticDisk">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400" b="0" i="0" u="none" strike="noStrike" kern="0" cap="none" spc="0" normalizeH="0" baseline="0" noProof="0">
              <a:ln>
                <a:noFill/>
              </a:ln>
              <a:solidFill>
                <a:prstClr val="white"/>
              </a:solidFill>
              <a:effectLst/>
              <a:uLnTx/>
              <a:uFillTx/>
            </a:endParaRPr>
          </a:p>
        </p:txBody>
      </p:sp>
      <p:sp>
        <p:nvSpPr>
          <p:cNvPr id="20" name="Flowchart: Magnetic Disk 19">
            <a:extLst>
              <a:ext uri="{FF2B5EF4-FFF2-40B4-BE49-F238E27FC236}">
                <a16:creationId xmlns:a16="http://schemas.microsoft.com/office/drawing/2014/main" id="{E2332658-224C-888F-5F0B-0DAB3518F5DD}"/>
              </a:ext>
            </a:extLst>
          </p:cNvPr>
          <p:cNvSpPr/>
          <p:nvPr/>
        </p:nvSpPr>
        <p:spPr>
          <a:xfrm>
            <a:off x="5179668" y="3634409"/>
            <a:ext cx="298410" cy="236579"/>
          </a:xfrm>
          <a:prstGeom prst="flowChartMagneticDisk">
            <a:avLst/>
          </a:prstGeom>
          <a:solidFill>
            <a:srgbClr val="FFC000"/>
          </a:solidFill>
          <a:ln w="12700" cap="flat" cmpd="sng" algn="ctr">
            <a:solidFill>
              <a:srgbClr val="FFC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400" b="0" i="0" u="none" strike="noStrike" kern="0" cap="none" spc="0" normalizeH="0" baseline="0" noProof="0">
              <a:ln>
                <a:noFill/>
              </a:ln>
              <a:solidFill>
                <a:prstClr val="white"/>
              </a:solidFill>
              <a:effectLst/>
              <a:uLnTx/>
              <a:uFillTx/>
            </a:endParaRPr>
          </a:p>
        </p:txBody>
      </p:sp>
      <p:sp>
        <p:nvSpPr>
          <p:cNvPr id="21" name="TextBox 20">
            <a:extLst>
              <a:ext uri="{FF2B5EF4-FFF2-40B4-BE49-F238E27FC236}">
                <a16:creationId xmlns:a16="http://schemas.microsoft.com/office/drawing/2014/main" id="{397E2733-9A2D-1CFE-EF91-F8AB30540080}"/>
              </a:ext>
            </a:extLst>
          </p:cNvPr>
          <p:cNvSpPr txBox="1"/>
          <p:nvPr/>
        </p:nvSpPr>
        <p:spPr>
          <a:xfrm>
            <a:off x="3752195" y="3326108"/>
            <a:ext cx="2043582"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a:ln>
                  <a:noFill/>
                </a:ln>
                <a:solidFill>
                  <a:prstClr val="black"/>
                </a:solidFill>
                <a:effectLst/>
                <a:uLnTx/>
                <a:uFillTx/>
              </a:rPr>
              <a:t>pLCI</a:t>
            </a:r>
            <a:r>
              <a:rPr kumimoji="0" lang="en-US" sz="1400" b="1" i="0" u="none" strike="noStrike" kern="0" cap="none" spc="0" normalizeH="0" baseline="0" noProof="0" dirty="0">
                <a:ln>
                  <a:noFill/>
                </a:ln>
                <a:solidFill>
                  <a:prstClr val="black"/>
                </a:solidFill>
                <a:effectLst/>
                <a:uLnTx/>
                <a:uFillTx/>
              </a:rPr>
              <a:t> databases</a:t>
            </a:r>
            <a:endParaRPr kumimoji="0" lang="en-CH" sz="1400" b="1" i="0" u="none" strike="noStrike" kern="0" cap="none" spc="0" normalizeH="0" baseline="0" noProof="0" dirty="0">
              <a:ln>
                <a:noFill/>
              </a:ln>
              <a:solidFill>
                <a:prstClr val="black"/>
              </a:solidFill>
              <a:effectLst/>
              <a:uLnTx/>
              <a:uFillTx/>
            </a:endParaRPr>
          </a:p>
        </p:txBody>
      </p:sp>
      <p:cxnSp>
        <p:nvCxnSpPr>
          <p:cNvPr id="22" name="Straight Arrow Connector 21">
            <a:extLst>
              <a:ext uri="{FF2B5EF4-FFF2-40B4-BE49-F238E27FC236}">
                <a16:creationId xmlns:a16="http://schemas.microsoft.com/office/drawing/2014/main" id="{12AF6585-C133-6A1C-CD66-A50DD731066B}"/>
              </a:ext>
            </a:extLst>
          </p:cNvPr>
          <p:cNvCxnSpPr>
            <a:cxnSpLocks/>
            <a:stCxn id="36" idx="3"/>
            <a:endCxn id="17" idx="1"/>
          </p:cNvCxnSpPr>
          <p:nvPr/>
        </p:nvCxnSpPr>
        <p:spPr>
          <a:xfrm>
            <a:off x="3494460" y="3638759"/>
            <a:ext cx="297010" cy="2719"/>
          </a:xfrm>
          <a:prstGeom prst="straightConnector1">
            <a:avLst/>
          </a:prstGeom>
          <a:noFill/>
          <a:ln w="38100" cap="flat" cmpd="sng" algn="ctr">
            <a:solidFill>
              <a:srgbClr val="5CB1EB"/>
            </a:solidFill>
            <a:prstDash val="solid"/>
            <a:miter lim="800000"/>
            <a:tailEnd type="triangle"/>
          </a:ln>
          <a:effectLst/>
        </p:spPr>
      </p:cxnSp>
      <p:sp>
        <p:nvSpPr>
          <p:cNvPr id="23" name="TextBox 22">
            <a:extLst>
              <a:ext uri="{FF2B5EF4-FFF2-40B4-BE49-F238E27FC236}">
                <a16:creationId xmlns:a16="http://schemas.microsoft.com/office/drawing/2014/main" id="{D8EF2A4C-FD5C-794C-661C-EBBC5ECFF232}"/>
              </a:ext>
            </a:extLst>
          </p:cNvPr>
          <p:cNvSpPr txBox="1"/>
          <p:nvPr/>
        </p:nvSpPr>
        <p:spPr>
          <a:xfrm>
            <a:off x="5901823" y="3919028"/>
            <a:ext cx="3600549" cy="268984"/>
          </a:xfrm>
          <a:prstGeom prst="rect">
            <a:avLst/>
          </a:prstGeom>
          <a:noFill/>
          <a:ln>
            <a:noFill/>
          </a:ln>
        </p:spPr>
        <p:txBody>
          <a:bodyPr wrap="square" lIns="91440" tIns="45720" rIns="91440" bIns="45720" anchor="t">
            <a:spAutoFit/>
          </a:bodyPr>
          <a:lstStyle/>
          <a:p>
            <a:pPr algn="ctr">
              <a:lnSpc>
                <a:spcPct val="80000"/>
              </a:lnSpc>
            </a:pPr>
            <a:r>
              <a:rPr lang="en-US" sz="1400" b="1" dirty="0">
                <a:solidFill>
                  <a:srgbClr val="4976A1"/>
                </a:solidFill>
                <a:cs typeface="Calibri"/>
              </a:rPr>
              <a:t>Software providers</a:t>
            </a:r>
          </a:p>
        </p:txBody>
      </p:sp>
      <p:sp>
        <p:nvSpPr>
          <p:cNvPr id="24" name="TextBox 23">
            <a:extLst>
              <a:ext uri="{FF2B5EF4-FFF2-40B4-BE49-F238E27FC236}">
                <a16:creationId xmlns:a16="http://schemas.microsoft.com/office/drawing/2014/main" id="{E844D4F7-27E9-2041-39AD-314296F35D78}"/>
              </a:ext>
            </a:extLst>
          </p:cNvPr>
          <p:cNvSpPr txBox="1"/>
          <p:nvPr/>
        </p:nvSpPr>
        <p:spPr>
          <a:xfrm>
            <a:off x="4342199" y="2756020"/>
            <a:ext cx="842602" cy="433553"/>
          </a:xfrm>
          <a:prstGeom prst="rect">
            <a:avLst/>
          </a:prstGeom>
          <a:noFill/>
        </p:spPr>
        <p:txBody>
          <a:bodyPr wrap="square" lIns="108000" tIns="108000" rIns="108000" bIns="108000" rtlCol="0">
            <a:spAutoFit/>
          </a:bodyPr>
          <a:lstStyle>
            <a:defPPr>
              <a:defRPr lang="nl-NL"/>
            </a:defPPr>
            <a:lvl1pPr>
              <a:defRPr sz="1400" b="1" i="1">
                <a:solidFill>
                  <a:srgbClr val="2A6F2A"/>
                </a:solidFill>
              </a:defRPr>
            </a:lvl1pPr>
          </a:lstStyle>
          <a:p>
            <a:r>
              <a:rPr lang="en-US" dirty="0">
                <a:solidFill>
                  <a:srgbClr val="00B050"/>
                </a:solidFill>
                <a:latin typeface="Georgia"/>
              </a:rPr>
              <a:t>Useful</a:t>
            </a:r>
            <a:endParaRPr lang="en-CH" dirty="0">
              <a:solidFill>
                <a:srgbClr val="00B050"/>
              </a:solidFill>
              <a:latin typeface="Georgia"/>
            </a:endParaRPr>
          </a:p>
        </p:txBody>
      </p:sp>
      <p:sp>
        <p:nvSpPr>
          <p:cNvPr id="25" name="TextBox 24">
            <a:extLst>
              <a:ext uri="{FF2B5EF4-FFF2-40B4-BE49-F238E27FC236}">
                <a16:creationId xmlns:a16="http://schemas.microsoft.com/office/drawing/2014/main" id="{1A2D9081-160C-358A-F936-2D6A5FD1119A}"/>
              </a:ext>
            </a:extLst>
          </p:cNvPr>
          <p:cNvSpPr txBox="1"/>
          <p:nvPr/>
        </p:nvSpPr>
        <p:spPr>
          <a:xfrm>
            <a:off x="5720346" y="2761418"/>
            <a:ext cx="1372028" cy="433553"/>
          </a:xfrm>
          <a:prstGeom prst="rect">
            <a:avLst/>
          </a:prstGeom>
          <a:noFill/>
        </p:spPr>
        <p:txBody>
          <a:bodyPr wrap="square" lIns="108000" tIns="108000" rIns="108000" bIns="108000" rtlCol="0">
            <a:spAutoFit/>
          </a:bodyPr>
          <a:lstStyle>
            <a:defPPr>
              <a:defRPr lang="nl-NL"/>
            </a:defPPr>
            <a:lvl1pPr>
              <a:defRPr sz="1400" b="1" i="1">
                <a:solidFill>
                  <a:srgbClr val="2A6F2A"/>
                </a:solidFill>
              </a:defRPr>
            </a:lvl1pPr>
          </a:lstStyle>
          <a:p>
            <a:r>
              <a:rPr lang="en-US" dirty="0">
                <a:solidFill>
                  <a:srgbClr val="00B050"/>
                </a:solidFill>
                <a:latin typeface="Georgia"/>
              </a:rPr>
              <a:t>Accessible</a:t>
            </a:r>
            <a:endParaRPr lang="en-CH" dirty="0">
              <a:solidFill>
                <a:srgbClr val="00B050"/>
              </a:solidFill>
              <a:latin typeface="Georgia"/>
            </a:endParaRPr>
          </a:p>
        </p:txBody>
      </p:sp>
      <p:sp>
        <p:nvSpPr>
          <p:cNvPr id="26" name="Rectangle: Rounded Corners 25">
            <a:extLst>
              <a:ext uri="{FF2B5EF4-FFF2-40B4-BE49-F238E27FC236}">
                <a16:creationId xmlns:a16="http://schemas.microsoft.com/office/drawing/2014/main" id="{005E24F7-64D5-C02E-2B01-AA03F4BD37C8}"/>
              </a:ext>
            </a:extLst>
          </p:cNvPr>
          <p:cNvSpPr/>
          <p:nvPr/>
        </p:nvSpPr>
        <p:spPr>
          <a:xfrm>
            <a:off x="7092374" y="3414184"/>
            <a:ext cx="1232676" cy="433553"/>
          </a:xfrm>
          <a:prstGeom prst="roundRect">
            <a:avLst/>
          </a:prstGeom>
          <a:gradFill rotWithShape="1">
            <a:gsLst>
              <a:gs pos="0">
                <a:srgbClr val="F46E32">
                  <a:tint val="50000"/>
                  <a:satMod val="300000"/>
                </a:srgbClr>
              </a:gs>
              <a:gs pos="35000">
                <a:srgbClr val="F46E32">
                  <a:tint val="37000"/>
                  <a:satMod val="300000"/>
                </a:srgbClr>
              </a:gs>
              <a:gs pos="100000">
                <a:srgbClr val="F46E32">
                  <a:tint val="15000"/>
                  <a:satMod val="350000"/>
                </a:srgbClr>
              </a:gs>
            </a:gsLst>
            <a:lin ang="16200000" scaled="1"/>
          </a:gradFill>
          <a:ln w="9525" cap="flat" cmpd="sng" algn="ctr">
            <a:solidFill>
              <a:srgbClr val="F46E3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mn-ea"/>
                <a:cs typeface="+mn-cs"/>
              </a:rPr>
              <a:t>LCA software</a:t>
            </a:r>
          </a:p>
        </p:txBody>
      </p:sp>
      <p:cxnSp>
        <p:nvCxnSpPr>
          <p:cNvPr id="27" name="Straight Arrow Connector 26">
            <a:extLst>
              <a:ext uri="{FF2B5EF4-FFF2-40B4-BE49-F238E27FC236}">
                <a16:creationId xmlns:a16="http://schemas.microsoft.com/office/drawing/2014/main" id="{0B80B503-65CC-A152-3AB6-9BB129E919D0}"/>
              </a:ext>
            </a:extLst>
          </p:cNvPr>
          <p:cNvCxnSpPr>
            <a:cxnSpLocks/>
            <a:stCxn id="26" idx="3"/>
          </p:cNvCxnSpPr>
          <p:nvPr/>
        </p:nvCxnSpPr>
        <p:spPr>
          <a:xfrm>
            <a:off x="8325050" y="3630961"/>
            <a:ext cx="399155" cy="0"/>
          </a:xfrm>
          <a:prstGeom prst="straightConnector1">
            <a:avLst/>
          </a:prstGeom>
          <a:noFill/>
          <a:ln w="38100" cap="flat" cmpd="sng" algn="ctr">
            <a:solidFill>
              <a:srgbClr val="F46E32"/>
            </a:solidFill>
            <a:prstDash val="solid"/>
            <a:miter lim="800000"/>
            <a:tailEnd type="triangle"/>
          </a:ln>
          <a:effectLst/>
        </p:spPr>
      </p:cxnSp>
      <p:sp>
        <p:nvSpPr>
          <p:cNvPr id="28" name="TextBox 27">
            <a:extLst>
              <a:ext uri="{FF2B5EF4-FFF2-40B4-BE49-F238E27FC236}">
                <a16:creationId xmlns:a16="http://schemas.microsoft.com/office/drawing/2014/main" id="{ACC07668-7366-F141-D9B6-3DCC79E5E7B8}"/>
              </a:ext>
            </a:extLst>
          </p:cNvPr>
          <p:cNvSpPr txBox="1"/>
          <p:nvPr/>
        </p:nvSpPr>
        <p:spPr>
          <a:xfrm>
            <a:off x="8033698" y="2765339"/>
            <a:ext cx="865823" cy="433553"/>
          </a:xfrm>
          <a:prstGeom prst="rect">
            <a:avLst/>
          </a:prstGeom>
          <a:noFill/>
        </p:spPr>
        <p:txBody>
          <a:bodyPr wrap="square" lIns="108000" tIns="108000" rIns="108000" bIns="108000" rtlCol="0">
            <a:spAutoFit/>
          </a:bodyPr>
          <a:lstStyle>
            <a:defPPr>
              <a:defRPr lang="nl-NL"/>
            </a:defPPr>
            <a:lvl1pPr>
              <a:defRPr sz="1400" b="1" i="1">
                <a:solidFill>
                  <a:srgbClr val="2A6F2A"/>
                </a:solidFill>
              </a:defRPr>
            </a:lvl1pPr>
          </a:lstStyle>
          <a:p>
            <a:r>
              <a:rPr lang="en-US" dirty="0">
                <a:solidFill>
                  <a:srgbClr val="00B050"/>
                </a:solidFill>
                <a:latin typeface="Georgia"/>
              </a:rPr>
              <a:t>Usable</a:t>
            </a:r>
            <a:endParaRPr lang="en-CH" dirty="0">
              <a:solidFill>
                <a:srgbClr val="00B050"/>
              </a:solidFill>
              <a:latin typeface="Georgia"/>
            </a:endParaRPr>
          </a:p>
        </p:txBody>
      </p:sp>
      <p:sp>
        <p:nvSpPr>
          <p:cNvPr id="29" name="TextBox 28">
            <a:extLst>
              <a:ext uri="{FF2B5EF4-FFF2-40B4-BE49-F238E27FC236}">
                <a16:creationId xmlns:a16="http://schemas.microsoft.com/office/drawing/2014/main" id="{733F80A6-47FA-9A8A-A72E-7E94936CA57F}"/>
              </a:ext>
            </a:extLst>
          </p:cNvPr>
          <p:cNvSpPr txBox="1"/>
          <p:nvPr/>
        </p:nvSpPr>
        <p:spPr>
          <a:xfrm>
            <a:off x="9728489" y="4528625"/>
            <a:ext cx="1555525" cy="433553"/>
          </a:xfrm>
          <a:prstGeom prst="rect">
            <a:avLst/>
          </a:prstGeom>
          <a:noFill/>
        </p:spPr>
        <p:txBody>
          <a:bodyPr wrap="square" lIns="108000" tIns="108000" rIns="108000" bIns="108000" rtlCol="0">
            <a:spAutoFit/>
          </a:bodyPr>
          <a:lstStyle>
            <a:defPPr>
              <a:defRPr lang="nl-NL"/>
            </a:defPPr>
            <a:lvl1pPr>
              <a:defRPr sz="1400" b="1" i="1">
                <a:solidFill>
                  <a:srgbClr val="2A6F2A"/>
                </a:solidFill>
              </a:defRPr>
            </a:lvl1pPr>
          </a:lstStyle>
          <a:p>
            <a:pPr algn="r"/>
            <a:r>
              <a:rPr lang="en-US" dirty="0">
                <a:solidFill>
                  <a:srgbClr val="00B050"/>
                </a:solidFill>
                <a:latin typeface="Georgia"/>
              </a:rPr>
              <a:t>Interpretable</a:t>
            </a:r>
            <a:endParaRPr lang="en-CH" dirty="0">
              <a:solidFill>
                <a:srgbClr val="00B050"/>
              </a:solidFill>
              <a:latin typeface="Georgia"/>
            </a:endParaRPr>
          </a:p>
        </p:txBody>
      </p:sp>
      <p:sp>
        <p:nvSpPr>
          <p:cNvPr id="30" name="TextBox 29">
            <a:extLst>
              <a:ext uri="{FF2B5EF4-FFF2-40B4-BE49-F238E27FC236}">
                <a16:creationId xmlns:a16="http://schemas.microsoft.com/office/drawing/2014/main" id="{33C69A31-2C0F-B0AD-741F-63D90182F5A6}"/>
              </a:ext>
            </a:extLst>
          </p:cNvPr>
          <p:cNvSpPr txBox="1"/>
          <p:nvPr/>
        </p:nvSpPr>
        <p:spPr>
          <a:xfrm>
            <a:off x="6367764" y="4896216"/>
            <a:ext cx="2007125" cy="433553"/>
          </a:xfrm>
          <a:prstGeom prst="rect">
            <a:avLst/>
          </a:prstGeom>
          <a:noFill/>
        </p:spPr>
        <p:txBody>
          <a:bodyPr wrap="square" lIns="108000" tIns="108000" rIns="108000" bIns="108000" rtlCol="0">
            <a:spAutoFit/>
          </a:bodyPr>
          <a:lstStyle>
            <a:defPPr>
              <a:defRPr lang="nl-NL"/>
            </a:defPPr>
            <a:lvl1pPr>
              <a:defRPr sz="1400" b="1" i="1">
                <a:solidFill>
                  <a:srgbClr val="2A6F2A"/>
                </a:solidFill>
              </a:defRPr>
            </a:lvl1pPr>
          </a:lstStyle>
          <a:p>
            <a:pPr algn="r"/>
            <a:r>
              <a:rPr lang="en-US" dirty="0">
                <a:solidFill>
                  <a:srgbClr val="00B050"/>
                </a:solidFill>
                <a:latin typeface="Georgia"/>
              </a:rPr>
              <a:t>Well-maintained</a:t>
            </a:r>
            <a:endParaRPr lang="en-CH" dirty="0">
              <a:solidFill>
                <a:srgbClr val="00B050"/>
              </a:solidFill>
              <a:latin typeface="Georgia"/>
            </a:endParaRPr>
          </a:p>
        </p:txBody>
      </p:sp>
      <p:sp>
        <p:nvSpPr>
          <p:cNvPr id="31" name="Arrow: Right 30">
            <a:extLst>
              <a:ext uri="{FF2B5EF4-FFF2-40B4-BE49-F238E27FC236}">
                <a16:creationId xmlns:a16="http://schemas.microsoft.com/office/drawing/2014/main" id="{73A496FE-D23D-86F0-8A46-D0F25E80C69A}"/>
              </a:ext>
            </a:extLst>
          </p:cNvPr>
          <p:cNvSpPr/>
          <p:nvPr/>
        </p:nvSpPr>
        <p:spPr>
          <a:xfrm>
            <a:off x="881069" y="2297333"/>
            <a:ext cx="4842910" cy="393365"/>
          </a:xfrm>
          <a:prstGeom prst="rightArrow">
            <a:avLst>
              <a:gd name="adj1" fmla="val 100000"/>
              <a:gd name="adj2" fmla="val 50000"/>
            </a:avLst>
          </a:prstGeom>
          <a:gradFill rotWithShape="1">
            <a:gsLst>
              <a:gs pos="0">
                <a:srgbClr val="5CB1EB">
                  <a:shade val="51000"/>
                  <a:satMod val="130000"/>
                </a:srgbClr>
              </a:gs>
              <a:gs pos="80000">
                <a:srgbClr val="5CB1EB">
                  <a:shade val="93000"/>
                  <a:satMod val="130000"/>
                </a:srgbClr>
              </a:gs>
              <a:gs pos="100000">
                <a:srgbClr val="5CB1EB">
                  <a:shade val="94000"/>
                  <a:satMod val="135000"/>
                </a:srgbClr>
              </a:gs>
            </a:gsLst>
            <a:lin ang="16200000" scaled="0"/>
          </a:gradFill>
          <a:ln w="9525" cap="flat" cmpd="sng" algn="ctr">
            <a:solidFill>
              <a:srgbClr val="5CB1EB">
                <a:shade val="95000"/>
                <a:satMod val="105000"/>
              </a:srgbClr>
            </a:solidFill>
            <a:prstDash val="solid"/>
          </a:ln>
          <a:effectLst>
            <a:outerShdw blurRad="40000" dist="23000" dir="5400000" rotWithShape="0">
              <a:srgbClr val="000000">
                <a:alpha val="35000"/>
              </a:srgbClr>
            </a:outerShdw>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ea typeface="+mn-ea"/>
                <a:cs typeface="+mn-cs"/>
              </a:rPr>
              <a:t>Generation</a:t>
            </a:r>
            <a:endParaRPr kumimoji="0" lang="en-CH" sz="1800" b="0" i="0" u="none" strike="noStrike" kern="0" cap="none" spc="0" normalizeH="0" baseline="0" noProof="0" dirty="0">
              <a:ln>
                <a:noFill/>
              </a:ln>
              <a:solidFill>
                <a:srgbClr val="FFFFFF"/>
              </a:solidFill>
              <a:effectLst/>
              <a:uLnTx/>
              <a:uFillTx/>
              <a:ea typeface="+mn-ea"/>
              <a:cs typeface="+mn-cs"/>
            </a:endParaRPr>
          </a:p>
        </p:txBody>
      </p:sp>
      <p:sp>
        <p:nvSpPr>
          <p:cNvPr id="32" name="Arrow: Right 31">
            <a:extLst>
              <a:ext uri="{FF2B5EF4-FFF2-40B4-BE49-F238E27FC236}">
                <a16:creationId xmlns:a16="http://schemas.microsoft.com/office/drawing/2014/main" id="{E7317E16-B8DF-277D-2001-853B9165D56F}"/>
              </a:ext>
            </a:extLst>
          </p:cNvPr>
          <p:cNvSpPr/>
          <p:nvPr/>
        </p:nvSpPr>
        <p:spPr>
          <a:xfrm>
            <a:off x="5720346" y="2322800"/>
            <a:ext cx="1372029" cy="366442"/>
          </a:xfrm>
          <a:prstGeom prst="rightArrow">
            <a:avLst>
              <a:gd name="adj1" fmla="val 100000"/>
              <a:gd name="adj2" fmla="val 50000"/>
            </a:avLst>
          </a:prstGeom>
          <a:gradFill rotWithShape="1">
            <a:gsLst>
              <a:gs pos="0">
                <a:srgbClr val="34A3A9">
                  <a:shade val="51000"/>
                  <a:satMod val="130000"/>
                </a:srgbClr>
              </a:gs>
              <a:gs pos="80000">
                <a:srgbClr val="34A3A9">
                  <a:shade val="93000"/>
                  <a:satMod val="130000"/>
                </a:srgbClr>
              </a:gs>
              <a:gs pos="100000">
                <a:srgbClr val="34A3A9">
                  <a:shade val="94000"/>
                  <a:satMod val="135000"/>
                </a:srgbClr>
              </a:gs>
            </a:gsLst>
            <a:lin ang="16200000" scaled="0"/>
          </a:gradFill>
          <a:ln w="9525" cap="flat" cmpd="sng" algn="ctr">
            <a:solidFill>
              <a:srgbClr val="34A3A9">
                <a:shade val="95000"/>
                <a:satMod val="105000"/>
              </a:srgbClr>
            </a:solidFill>
            <a:prstDash val="solid"/>
          </a:ln>
          <a:effectLst>
            <a:outerShdw blurRad="40000" dist="23000" dir="5400000" rotWithShape="0">
              <a:srgbClr val="000000">
                <a:alpha val="35000"/>
              </a:srgbClr>
            </a:outerShdw>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ea typeface="+mn-ea"/>
                <a:cs typeface="+mn-cs"/>
              </a:rPr>
              <a:t>Sharing</a:t>
            </a:r>
            <a:endParaRPr kumimoji="0" lang="en-CH" sz="1800" b="0" i="0" u="none" strike="noStrike" kern="0" cap="none" spc="0" normalizeH="0" baseline="0" noProof="0" dirty="0">
              <a:ln>
                <a:noFill/>
              </a:ln>
              <a:solidFill>
                <a:srgbClr val="FFFFFF"/>
              </a:solidFill>
              <a:effectLst/>
              <a:uLnTx/>
              <a:uFillTx/>
              <a:ea typeface="+mn-ea"/>
              <a:cs typeface="+mn-cs"/>
            </a:endParaRPr>
          </a:p>
        </p:txBody>
      </p:sp>
      <p:sp>
        <p:nvSpPr>
          <p:cNvPr id="33" name="Arrow: Right 32">
            <a:extLst>
              <a:ext uri="{FF2B5EF4-FFF2-40B4-BE49-F238E27FC236}">
                <a16:creationId xmlns:a16="http://schemas.microsoft.com/office/drawing/2014/main" id="{203B2519-9785-FCA9-4D8C-C396E208C487}"/>
              </a:ext>
            </a:extLst>
          </p:cNvPr>
          <p:cNvSpPr/>
          <p:nvPr/>
        </p:nvSpPr>
        <p:spPr>
          <a:xfrm>
            <a:off x="7092374" y="2321573"/>
            <a:ext cx="4299132" cy="373765"/>
          </a:xfrm>
          <a:prstGeom prst="rightArrow">
            <a:avLst>
              <a:gd name="adj1" fmla="val 100000"/>
              <a:gd name="adj2" fmla="val 50000"/>
            </a:avLst>
          </a:prstGeom>
          <a:gradFill rotWithShape="1">
            <a:gsLst>
              <a:gs pos="0">
                <a:srgbClr val="F46E32">
                  <a:shade val="51000"/>
                  <a:satMod val="130000"/>
                </a:srgbClr>
              </a:gs>
              <a:gs pos="80000">
                <a:srgbClr val="F46E32">
                  <a:shade val="93000"/>
                  <a:satMod val="130000"/>
                </a:srgbClr>
              </a:gs>
              <a:gs pos="100000">
                <a:srgbClr val="F46E32">
                  <a:shade val="94000"/>
                  <a:satMod val="135000"/>
                </a:srgbClr>
              </a:gs>
            </a:gsLst>
            <a:lin ang="16200000" scaled="0"/>
          </a:gradFill>
          <a:ln w="9525" cap="flat" cmpd="sng" algn="ctr">
            <a:solidFill>
              <a:srgbClr val="F46E32">
                <a:shade val="95000"/>
                <a:satMod val="105000"/>
              </a:srgbClr>
            </a:solidFill>
            <a:prstDash val="solid"/>
          </a:ln>
          <a:effectLst>
            <a:outerShdw blurRad="40000" dist="23000" dir="5400000" rotWithShape="0">
              <a:srgbClr val="000000">
                <a:alpha val="35000"/>
              </a:srgbClr>
            </a:outerShdw>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ea typeface="+mn-ea"/>
                <a:cs typeface="+mn-cs"/>
              </a:rPr>
              <a:t>Use</a:t>
            </a:r>
            <a:endParaRPr kumimoji="0" lang="en-CH" sz="1800" b="0" i="0" u="none" strike="noStrike" kern="0" cap="none" spc="0" normalizeH="0" baseline="0" noProof="0" dirty="0">
              <a:ln>
                <a:noFill/>
              </a:ln>
              <a:solidFill>
                <a:prstClr val="white"/>
              </a:solidFill>
              <a:effectLst/>
              <a:uLnTx/>
              <a:uFillTx/>
              <a:ea typeface="+mn-ea"/>
              <a:cs typeface="+mn-cs"/>
            </a:endParaRPr>
          </a:p>
        </p:txBody>
      </p:sp>
      <p:sp>
        <p:nvSpPr>
          <p:cNvPr id="34" name="TextBox 33">
            <a:extLst>
              <a:ext uri="{FF2B5EF4-FFF2-40B4-BE49-F238E27FC236}">
                <a16:creationId xmlns:a16="http://schemas.microsoft.com/office/drawing/2014/main" id="{50AF38E4-BD41-7A63-7671-8DA2E825E977}"/>
              </a:ext>
            </a:extLst>
          </p:cNvPr>
          <p:cNvSpPr txBox="1"/>
          <p:nvPr/>
        </p:nvSpPr>
        <p:spPr>
          <a:xfrm>
            <a:off x="828707" y="4102673"/>
            <a:ext cx="944004" cy="441339"/>
          </a:xfrm>
          <a:prstGeom prst="rect">
            <a:avLst/>
          </a:prstGeom>
          <a:noFill/>
          <a:ln>
            <a:noFill/>
          </a:ln>
        </p:spPr>
        <p:txBody>
          <a:bodyPr wrap="square" lIns="91440" tIns="45720" rIns="91440" bIns="45720" anchor="t">
            <a:spAutoFit/>
          </a:bodyPr>
          <a:lstStyle/>
          <a:p>
            <a:pPr algn="ctr">
              <a:lnSpc>
                <a:spcPct val="80000"/>
              </a:lnSpc>
            </a:pPr>
            <a:r>
              <a:rPr lang="en-US" sz="1400" b="1" dirty="0">
                <a:solidFill>
                  <a:srgbClr val="4976A1"/>
                </a:solidFill>
                <a:cs typeface="Calibri"/>
              </a:rPr>
              <a:t>LCI data providers</a:t>
            </a:r>
            <a:endParaRPr lang="en-US" dirty="0">
              <a:solidFill>
                <a:srgbClr val="4976A1"/>
              </a:solidFill>
              <a:cs typeface="Calibri"/>
            </a:endParaRPr>
          </a:p>
        </p:txBody>
      </p:sp>
      <p:cxnSp>
        <p:nvCxnSpPr>
          <p:cNvPr id="35" name="Straight Arrow Connector 34">
            <a:extLst>
              <a:ext uri="{FF2B5EF4-FFF2-40B4-BE49-F238E27FC236}">
                <a16:creationId xmlns:a16="http://schemas.microsoft.com/office/drawing/2014/main" id="{261EEF9B-34FD-D2E2-4080-73E7361D30A7}"/>
              </a:ext>
            </a:extLst>
          </p:cNvPr>
          <p:cNvCxnSpPr>
            <a:cxnSpLocks/>
            <a:stCxn id="17" idx="3"/>
            <a:endCxn id="26" idx="1"/>
          </p:cNvCxnSpPr>
          <p:nvPr/>
        </p:nvCxnSpPr>
        <p:spPr>
          <a:xfrm flipV="1">
            <a:off x="5723979" y="3630961"/>
            <a:ext cx="1368395" cy="10517"/>
          </a:xfrm>
          <a:prstGeom prst="straightConnector1">
            <a:avLst/>
          </a:prstGeom>
          <a:noFill/>
          <a:ln w="38100" cap="flat" cmpd="sng" algn="ctr">
            <a:solidFill>
              <a:srgbClr val="34A3A9"/>
            </a:solidFill>
            <a:prstDash val="solid"/>
            <a:miter lim="800000"/>
            <a:tailEnd type="triangle"/>
          </a:ln>
          <a:effectLst/>
        </p:spPr>
      </p:cxnSp>
      <p:sp>
        <p:nvSpPr>
          <p:cNvPr id="36" name="Rectangle: Rounded Corners 35">
            <a:extLst>
              <a:ext uri="{FF2B5EF4-FFF2-40B4-BE49-F238E27FC236}">
                <a16:creationId xmlns:a16="http://schemas.microsoft.com/office/drawing/2014/main" id="{6CB70777-1A1D-083A-ECC3-9E6E7B4F38B8}"/>
              </a:ext>
            </a:extLst>
          </p:cNvPr>
          <p:cNvSpPr/>
          <p:nvPr/>
        </p:nvSpPr>
        <p:spPr>
          <a:xfrm>
            <a:off x="2394515" y="3406062"/>
            <a:ext cx="1099945" cy="465394"/>
          </a:xfrm>
          <a:prstGeom prst="roundRect">
            <a:avLst/>
          </a:prstGeom>
          <a:gradFill rotWithShape="1">
            <a:gsLst>
              <a:gs pos="0">
                <a:srgbClr val="5CB1EB">
                  <a:tint val="50000"/>
                  <a:satMod val="300000"/>
                </a:srgbClr>
              </a:gs>
              <a:gs pos="35000">
                <a:srgbClr val="5CB1EB">
                  <a:tint val="37000"/>
                  <a:satMod val="300000"/>
                </a:srgbClr>
              </a:gs>
              <a:gs pos="100000">
                <a:srgbClr val="5CB1EB">
                  <a:tint val="15000"/>
                  <a:satMod val="350000"/>
                </a:srgbClr>
              </a:gs>
            </a:gsLst>
            <a:lin ang="16200000" scaled="1"/>
          </a:gradFill>
          <a:ln w="9525" cap="flat" cmpd="sng" algn="ctr">
            <a:solidFill>
              <a:srgbClr val="5CB1EB">
                <a:shade val="95000"/>
                <a:satMod val="105000"/>
              </a:srgbClr>
            </a:solidFill>
            <a:prstDash val="solid"/>
          </a:ln>
          <a:effectLst>
            <a:outerShdw blurRad="40000" dist="20000" dir="5400000" rotWithShape="0">
              <a:srgbClr val="000000">
                <a:alpha val="38000"/>
              </a:srgbClr>
            </a:outerShdw>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mn-ea"/>
                <a:cs typeface="+mn-cs"/>
              </a:rPr>
              <a:t>Integration software</a:t>
            </a:r>
          </a:p>
        </p:txBody>
      </p:sp>
      <p:sp>
        <p:nvSpPr>
          <p:cNvPr id="37" name="TextBox 36">
            <a:extLst>
              <a:ext uri="{FF2B5EF4-FFF2-40B4-BE49-F238E27FC236}">
                <a16:creationId xmlns:a16="http://schemas.microsoft.com/office/drawing/2014/main" id="{954DFE94-4513-A9C3-F26B-9EA94759FB0E}"/>
              </a:ext>
            </a:extLst>
          </p:cNvPr>
          <p:cNvSpPr txBox="1"/>
          <p:nvPr/>
        </p:nvSpPr>
        <p:spPr>
          <a:xfrm>
            <a:off x="2341195" y="2762926"/>
            <a:ext cx="1522329" cy="433553"/>
          </a:xfrm>
          <a:prstGeom prst="rect">
            <a:avLst/>
          </a:prstGeom>
          <a:noFill/>
        </p:spPr>
        <p:txBody>
          <a:bodyPr wrap="square" lIns="108000" tIns="108000" rIns="108000" bIns="108000" rtlCol="0">
            <a:spAutoFit/>
          </a:bodyPr>
          <a:lstStyle/>
          <a:p>
            <a:r>
              <a:rPr lang="en-US" sz="1400" b="1" i="1" dirty="0">
                <a:solidFill>
                  <a:srgbClr val="00B050"/>
                </a:solidFill>
                <a:latin typeface="Georgia"/>
              </a:rPr>
              <a:t>Science-based</a:t>
            </a:r>
            <a:endParaRPr lang="en-CH" sz="1400" b="1" i="1" dirty="0">
              <a:solidFill>
                <a:srgbClr val="00B050"/>
              </a:solidFill>
              <a:latin typeface="Georgia"/>
            </a:endParaRPr>
          </a:p>
        </p:txBody>
      </p:sp>
      <p:sp>
        <p:nvSpPr>
          <p:cNvPr id="38" name="TextBox 37">
            <a:extLst>
              <a:ext uri="{FF2B5EF4-FFF2-40B4-BE49-F238E27FC236}">
                <a16:creationId xmlns:a16="http://schemas.microsoft.com/office/drawing/2014/main" id="{58F3B4CB-7613-693F-A1A7-AD0AA8A7723F}"/>
              </a:ext>
            </a:extLst>
          </p:cNvPr>
          <p:cNvSpPr txBox="1"/>
          <p:nvPr/>
        </p:nvSpPr>
        <p:spPr>
          <a:xfrm>
            <a:off x="8369713" y="3110180"/>
            <a:ext cx="1478698" cy="441339"/>
          </a:xfrm>
          <a:prstGeom prst="rect">
            <a:avLst/>
          </a:prstGeom>
          <a:noFill/>
          <a:ln>
            <a:noFill/>
          </a:ln>
        </p:spPr>
        <p:txBody>
          <a:bodyPr wrap="square" lIns="91440" tIns="45720" rIns="91440" bIns="45720" anchor="t">
            <a:spAutoFit/>
          </a:bodyPr>
          <a:lstStyle/>
          <a:p>
            <a:pPr algn="ctr">
              <a:lnSpc>
                <a:spcPct val="80000"/>
              </a:lnSpc>
            </a:pPr>
            <a:r>
              <a:rPr lang="en-US" sz="1400" b="1" dirty="0">
                <a:solidFill>
                  <a:srgbClr val="4976A1"/>
                </a:solidFill>
                <a:cs typeface="Calibri"/>
              </a:rPr>
              <a:t>LCA </a:t>
            </a:r>
            <a:endParaRPr lang="en-US" dirty="0">
              <a:solidFill>
                <a:srgbClr val="4976A1"/>
              </a:solidFill>
              <a:cs typeface="Calibri"/>
            </a:endParaRPr>
          </a:p>
          <a:p>
            <a:pPr algn="ctr">
              <a:lnSpc>
                <a:spcPct val="80000"/>
              </a:lnSpc>
            </a:pPr>
            <a:r>
              <a:rPr lang="en-US" sz="1400" b="1" dirty="0">
                <a:solidFill>
                  <a:srgbClr val="4976A1"/>
                </a:solidFill>
                <a:cs typeface="Calibri"/>
              </a:rPr>
              <a:t>practitioners</a:t>
            </a:r>
            <a:endParaRPr lang="en-US" dirty="0">
              <a:solidFill>
                <a:srgbClr val="4976A1"/>
              </a:solidFill>
              <a:cs typeface="Calibri"/>
            </a:endParaRPr>
          </a:p>
        </p:txBody>
      </p:sp>
      <p:pic>
        <p:nvPicPr>
          <p:cNvPr id="39" name="Picture 38" descr="A close-up of some lights&#10;&#10;Description automatically generated with low confidence">
            <a:extLst>
              <a:ext uri="{FF2B5EF4-FFF2-40B4-BE49-F238E27FC236}">
                <a16:creationId xmlns:a16="http://schemas.microsoft.com/office/drawing/2014/main" id="{1CFCD69D-507C-A03C-45CF-D47F56D8A82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893968" y="3541960"/>
            <a:ext cx="446472" cy="303229"/>
          </a:xfrm>
          <a:prstGeom prst="rect">
            <a:avLst/>
          </a:prstGeom>
        </p:spPr>
      </p:pic>
      <p:pic>
        <p:nvPicPr>
          <p:cNvPr id="40" name="Picture 39" descr="A close-up of some lights&#10;&#10;Description automatically generated with low confidence">
            <a:extLst>
              <a:ext uri="{FF2B5EF4-FFF2-40B4-BE49-F238E27FC236}">
                <a16:creationId xmlns:a16="http://schemas.microsoft.com/office/drawing/2014/main" id="{F0A43F27-70F5-A6C5-821F-A2416A17ADFC}"/>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688798" y="4143435"/>
            <a:ext cx="446472" cy="303229"/>
          </a:xfrm>
          <a:prstGeom prst="rect">
            <a:avLst/>
          </a:prstGeom>
        </p:spPr>
      </p:pic>
      <p:pic>
        <p:nvPicPr>
          <p:cNvPr id="41" name="Picture 40" descr="A close-up of some lights&#10;&#10;Description automatically generated with low confidence">
            <a:extLst>
              <a:ext uri="{FF2B5EF4-FFF2-40B4-BE49-F238E27FC236}">
                <a16:creationId xmlns:a16="http://schemas.microsoft.com/office/drawing/2014/main" id="{3452F9D2-AB78-54AF-1303-F72241AAE81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485476" y="4188914"/>
            <a:ext cx="446472" cy="303229"/>
          </a:xfrm>
          <a:prstGeom prst="rect">
            <a:avLst/>
          </a:prstGeom>
        </p:spPr>
      </p:pic>
      <p:sp>
        <p:nvSpPr>
          <p:cNvPr id="58" name="TextBox 57">
            <a:extLst>
              <a:ext uri="{FF2B5EF4-FFF2-40B4-BE49-F238E27FC236}">
                <a16:creationId xmlns:a16="http://schemas.microsoft.com/office/drawing/2014/main" id="{B5C68F85-FD86-5799-9672-D5BFE5918E11}"/>
              </a:ext>
            </a:extLst>
          </p:cNvPr>
          <p:cNvSpPr txBox="1"/>
          <p:nvPr/>
        </p:nvSpPr>
        <p:spPr>
          <a:xfrm>
            <a:off x="3019142" y="3997916"/>
            <a:ext cx="1254090" cy="441339"/>
          </a:xfrm>
          <a:prstGeom prst="rect">
            <a:avLst/>
          </a:prstGeom>
          <a:noFill/>
          <a:ln>
            <a:noFill/>
          </a:ln>
        </p:spPr>
        <p:txBody>
          <a:bodyPr wrap="square" lIns="91440" tIns="45720" rIns="91440" bIns="45720" anchor="t">
            <a:spAutoFit/>
          </a:bodyPr>
          <a:lstStyle/>
          <a:p>
            <a:pPr algn="ctr">
              <a:lnSpc>
                <a:spcPct val="80000"/>
              </a:lnSpc>
            </a:pPr>
            <a:r>
              <a:rPr lang="en-US" sz="1400" b="1" dirty="0">
                <a:solidFill>
                  <a:srgbClr val="4976A1"/>
                </a:solidFill>
                <a:cs typeface="Calibri"/>
              </a:rPr>
              <a:t>Scenario integrators</a:t>
            </a:r>
            <a:endParaRPr lang="en-US" dirty="0">
              <a:solidFill>
                <a:srgbClr val="4976A1"/>
              </a:solidFill>
              <a:cs typeface="Calibri"/>
            </a:endParaRPr>
          </a:p>
        </p:txBody>
      </p:sp>
      <p:pic>
        <p:nvPicPr>
          <p:cNvPr id="59" name="Picture 58" descr="A close-up of some lights&#10;&#10;Description automatically generated with low confidence">
            <a:extLst>
              <a:ext uri="{FF2B5EF4-FFF2-40B4-BE49-F238E27FC236}">
                <a16:creationId xmlns:a16="http://schemas.microsoft.com/office/drawing/2014/main" id="{588825AA-F6D5-E1F7-7D05-1F913AE517F1}"/>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643854" y="4092644"/>
            <a:ext cx="477921" cy="324588"/>
          </a:xfrm>
          <a:prstGeom prst="rect">
            <a:avLst/>
          </a:prstGeom>
        </p:spPr>
      </p:pic>
      <p:cxnSp>
        <p:nvCxnSpPr>
          <p:cNvPr id="60" name="Straight Arrow Connector 59">
            <a:extLst>
              <a:ext uri="{FF2B5EF4-FFF2-40B4-BE49-F238E27FC236}">
                <a16:creationId xmlns:a16="http://schemas.microsoft.com/office/drawing/2014/main" id="{68F4053F-8874-1793-E03E-FAF9741D7C5D}"/>
              </a:ext>
            </a:extLst>
          </p:cNvPr>
          <p:cNvCxnSpPr>
            <a:cxnSpLocks/>
          </p:cNvCxnSpPr>
          <p:nvPr/>
        </p:nvCxnSpPr>
        <p:spPr>
          <a:xfrm flipV="1">
            <a:off x="9533239" y="3619593"/>
            <a:ext cx="387856" cy="3581"/>
          </a:xfrm>
          <a:prstGeom prst="straightConnector1">
            <a:avLst/>
          </a:prstGeom>
          <a:noFill/>
          <a:ln w="38100" cap="flat" cmpd="sng" algn="ctr">
            <a:solidFill>
              <a:srgbClr val="F46E32"/>
            </a:solidFill>
            <a:prstDash val="solid"/>
            <a:miter lim="800000"/>
            <a:tailEnd type="triangle"/>
          </a:ln>
          <a:effectLst/>
        </p:spPr>
      </p:cxnSp>
      <p:sp>
        <p:nvSpPr>
          <p:cNvPr id="61" name="Rectangle: Rounded Corners 60">
            <a:extLst>
              <a:ext uri="{FF2B5EF4-FFF2-40B4-BE49-F238E27FC236}">
                <a16:creationId xmlns:a16="http://schemas.microsoft.com/office/drawing/2014/main" id="{7A86B10F-417A-6787-E67E-CD8F6E3DE570}"/>
              </a:ext>
            </a:extLst>
          </p:cNvPr>
          <p:cNvSpPr/>
          <p:nvPr/>
        </p:nvSpPr>
        <p:spPr>
          <a:xfrm>
            <a:off x="881180" y="3701467"/>
            <a:ext cx="1254090" cy="318729"/>
          </a:xfrm>
          <a:prstGeom prst="roundRect">
            <a:avLst/>
          </a:prstGeom>
          <a:gradFill rotWithShape="1">
            <a:gsLst>
              <a:gs pos="0">
                <a:srgbClr val="5CB1EB">
                  <a:tint val="50000"/>
                  <a:satMod val="300000"/>
                </a:srgbClr>
              </a:gs>
              <a:gs pos="35000">
                <a:srgbClr val="5CB1EB">
                  <a:tint val="37000"/>
                  <a:satMod val="300000"/>
                </a:srgbClr>
              </a:gs>
              <a:gs pos="100000">
                <a:srgbClr val="5CB1EB">
                  <a:tint val="15000"/>
                  <a:satMod val="350000"/>
                </a:srgbClr>
              </a:gs>
            </a:gsLst>
            <a:lin ang="16200000" scaled="1"/>
          </a:gradFill>
          <a:ln w="9525" cap="flat" cmpd="sng" algn="ctr">
            <a:solidFill>
              <a:srgbClr val="5CB1EB">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mn-ea"/>
                <a:cs typeface="+mn-cs"/>
              </a:rPr>
              <a:t>LCI database</a:t>
            </a:r>
            <a:endParaRPr kumimoji="0" lang="en-CH" sz="1400" b="1" i="0" u="none" strike="noStrike" kern="0" cap="none" spc="0" normalizeH="0" baseline="0" noProof="0" dirty="0">
              <a:ln>
                <a:noFill/>
              </a:ln>
              <a:solidFill>
                <a:srgbClr val="000000"/>
              </a:solidFill>
              <a:effectLst/>
              <a:uLnTx/>
              <a:uFillTx/>
              <a:ea typeface="+mn-ea"/>
              <a:cs typeface="+mn-cs"/>
            </a:endParaRPr>
          </a:p>
        </p:txBody>
      </p:sp>
      <p:sp>
        <p:nvSpPr>
          <p:cNvPr id="62" name="Rectangle: Rounded Corners 61">
            <a:extLst>
              <a:ext uri="{FF2B5EF4-FFF2-40B4-BE49-F238E27FC236}">
                <a16:creationId xmlns:a16="http://schemas.microsoft.com/office/drawing/2014/main" id="{91839DCA-ED8A-37C0-436A-90C7B07F5706}"/>
              </a:ext>
            </a:extLst>
          </p:cNvPr>
          <p:cNvSpPr/>
          <p:nvPr/>
        </p:nvSpPr>
        <p:spPr>
          <a:xfrm>
            <a:off x="881180" y="3290967"/>
            <a:ext cx="1254090" cy="318729"/>
          </a:xfrm>
          <a:prstGeom prst="roundRect">
            <a:avLst/>
          </a:prstGeom>
          <a:gradFill rotWithShape="1">
            <a:gsLst>
              <a:gs pos="0">
                <a:srgbClr val="5CB1EB">
                  <a:tint val="50000"/>
                  <a:satMod val="300000"/>
                </a:srgbClr>
              </a:gs>
              <a:gs pos="35000">
                <a:srgbClr val="5CB1EB">
                  <a:tint val="37000"/>
                  <a:satMod val="300000"/>
                </a:srgbClr>
              </a:gs>
              <a:gs pos="100000">
                <a:srgbClr val="5CB1EB">
                  <a:tint val="15000"/>
                  <a:satMod val="350000"/>
                </a:srgbClr>
              </a:gs>
            </a:gsLst>
            <a:lin ang="16200000" scaled="1"/>
          </a:gradFill>
          <a:ln w="9525" cap="flat" cmpd="sng" algn="ctr">
            <a:solidFill>
              <a:srgbClr val="5CB1EB">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mn-ea"/>
                <a:cs typeface="+mn-cs"/>
              </a:rPr>
              <a:t>Scenario data</a:t>
            </a:r>
            <a:endParaRPr kumimoji="0" lang="en-CH" sz="1400" b="1" i="0" u="none" strike="noStrike" kern="0" cap="none" spc="0" normalizeH="0" baseline="0" noProof="0" dirty="0">
              <a:ln>
                <a:noFill/>
              </a:ln>
              <a:solidFill>
                <a:srgbClr val="000000"/>
              </a:solidFill>
              <a:effectLst/>
              <a:uLnTx/>
              <a:uFillTx/>
              <a:ea typeface="+mn-ea"/>
              <a:cs typeface="+mn-cs"/>
            </a:endParaRPr>
          </a:p>
        </p:txBody>
      </p:sp>
      <p:sp>
        <p:nvSpPr>
          <p:cNvPr id="63" name="TextBox 62">
            <a:extLst>
              <a:ext uri="{FF2B5EF4-FFF2-40B4-BE49-F238E27FC236}">
                <a16:creationId xmlns:a16="http://schemas.microsoft.com/office/drawing/2014/main" id="{ED0D7B8C-EB7E-0344-91CB-B620F3FAF2A5}"/>
              </a:ext>
            </a:extLst>
          </p:cNvPr>
          <p:cNvSpPr txBox="1"/>
          <p:nvPr/>
        </p:nvSpPr>
        <p:spPr>
          <a:xfrm>
            <a:off x="769816" y="2828441"/>
            <a:ext cx="1046107" cy="441339"/>
          </a:xfrm>
          <a:prstGeom prst="rect">
            <a:avLst/>
          </a:prstGeom>
          <a:noFill/>
          <a:ln>
            <a:noFill/>
          </a:ln>
        </p:spPr>
        <p:txBody>
          <a:bodyPr wrap="square" lIns="91440" tIns="45720" rIns="91440" bIns="45720" anchor="t">
            <a:spAutoFit/>
          </a:bodyPr>
          <a:lstStyle/>
          <a:p>
            <a:pPr algn="ctr">
              <a:lnSpc>
                <a:spcPct val="80000"/>
              </a:lnSpc>
            </a:pPr>
            <a:r>
              <a:rPr lang="en-US" sz="1400" b="1" dirty="0">
                <a:solidFill>
                  <a:srgbClr val="4976A1"/>
                </a:solidFill>
                <a:cs typeface="Calibri"/>
              </a:rPr>
              <a:t>Scenario generators</a:t>
            </a:r>
            <a:endParaRPr lang="en-US" dirty="0">
              <a:solidFill>
                <a:srgbClr val="4976A1"/>
              </a:solidFill>
              <a:cs typeface="Calibri"/>
            </a:endParaRPr>
          </a:p>
        </p:txBody>
      </p:sp>
      <p:pic>
        <p:nvPicPr>
          <p:cNvPr id="66" name="Picture 65" descr="A close-up of some lights&#10;&#10;Description automatically generated with low confidence">
            <a:extLst>
              <a:ext uri="{FF2B5EF4-FFF2-40B4-BE49-F238E27FC236}">
                <a16:creationId xmlns:a16="http://schemas.microsoft.com/office/drawing/2014/main" id="{01166066-C0AC-D574-4194-1692A8A04484}"/>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770081" y="2915806"/>
            <a:ext cx="446472" cy="303229"/>
          </a:xfrm>
          <a:prstGeom prst="rect">
            <a:avLst/>
          </a:prstGeom>
        </p:spPr>
      </p:pic>
      <p:sp>
        <p:nvSpPr>
          <p:cNvPr id="67" name="Callout: Line 66">
            <a:extLst>
              <a:ext uri="{FF2B5EF4-FFF2-40B4-BE49-F238E27FC236}">
                <a16:creationId xmlns:a16="http://schemas.microsoft.com/office/drawing/2014/main" id="{975DC448-D6E6-C881-59DE-C3B8513322C0}"/>
              </a:ext>
            </a:extLst>
          </p:cNvPr>
          <p:cNvSpPr/>
          <p:nvPr/>
        </p:nvSpPr>
        <p:spPr>
          <a:xfrm>
            <a:off x="4010943" y="1347347"/>
            <a:ext cx="1441821" cy="778205"/>
          </a:xfrm>
          <a:prstGeom prst="borderCallout1">
            <a:avLst>
              <a:gd name="adj1" fmla="val 98643"/>
              <a:gd name="adj2" fmla="val 49538"/>
              <a:gd name="adj3" fmla="val 186758"/>
              <a:gd name="adj4" fmla="val 49842"/>
            </a:avLst>
          </a:prstGeom>
          <a:solidFill>
            <a:srgbClr val="2C712D"/>
          </a:solidFill>
          <a:ln w="25400" cap="flat" cmpd="sng" algn="ctr">
            <a:solidFill>
              <a:srgbClr val="2C712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Georgia"/>
                <a:ea typeface="+mn-ea"/>
                <a:cs typeface="+mn-cs"/>
              </a:rPr>
              <a:t>Broad sectoral and environmental coverage</a:t>
            </a:r>
            <a:endParaRPr kumimoji="0" lang="en-CH" sz="1200" b="0" i="0" u="none" strike="noStrike" kern="0" cap="none" spc="0" normalizeH="0" baseline="0" noProof="0" dirty="0">
              <a:ln>
                <a:noFill/>
              </a:ln>
              <a:solidFill>
                <a:srgbClr val="FFFFFF"/>
              </a:solidFill>
              <a:effectLst/>
              <a:uLnTx/>
              <a:uFillTx/>
              <a:latin typeface="Georgia"/>
              <a:ea typeface="+mn-ea"/>
              <a:cs typeface="+mn-cs"/>
            </a:endParaRPr>
          </a:p>
        </p:txBody>
      </p:sp>
      <p:sp>
        <p:nvSpPr>
          <p:cNvPr id="69" name="Callout: Line 68">
            <a:extLst>
              <a:ext uri="{FF2B5EF4-FFF2-40B4-BE49-F238E27FC236}">
                <a16:creationId xmlns:a16="http://schemas.microsoft.com/office/drawing/2014/main" id="{906A0AF1-7253-E91B-095A-A9D4B4E78E28}"/>
              </a:ext>
            </a:extLst>
          </p:cNvPr>
          <p:cNvSpPr/>
          <p:nvPr/>
        </p:nvSpPr>
        <p:spPr>
          <a:xfrm>
            <a:off x="7708712" y="1399335"/>
            <a:ext cx="1415957" cy="778205"/>
          </a:xfrm>
          <a:prstGeom prst="borderCallout1">
            <a:avLst>
              <a:gd name="adj1" fmla="val 98643"/>
              <a:gd name="adj2" fmla="val 49538"/>
              <a:gd name="adj3" fmla="val 186758"/>
              <a:gd name="adj4" fmla="val 49842"/>
            </a:avLst>
          </a:prstGeom>
          <a:solidFill>
            <a:srgbClr val="2C712D"/>
          </a:solidFill>
          <a:ln w="25400" cap="flat" cmpd="sng" algn="ctr">
            <a:solidFill>
              <a:srgbClr val="2C712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Georgia"/>
                <a:ea typeface="+mn-ea"/>
                <a:cs typeface="+mn-cs"/>
              </a:rPr>
              <a:t>Easy to work with in LCA software</a:t>
            </a:r>
            <a:endParaRPr kumimoji="0" lang="en-CH" sz="1200" b="0" i="0" u="none" strike="noStrike" kern="0" cap="none" spc="0" normalizeH="0" baseline="0" noProof="0" dirty="0">
              <a:ln>
                <a:noFill/>
              </a:ln>
              <a:solidFill>
                <a:srgbClr val="FFFFFF"/>
              </a:solidFill>
              <a:effectLst/>
              <a:uLnTx/>
              <a:uFillTx/>
              <a:latin typeface="Georgia"/>
              <a:ea typeface="+mn-ea"/>
              <a:cs typeface="+mn-cs"/>
            </a:endParaRPr>
          </a:p>
        </p:txBody>
      </p:sp>
      <p:sp>
        <p:nvSpPr>
          <p:cNvPr id="70" name="Callout: Line 69">
            <a:extLst>
              <a:ext uri="{FF2B5EF4-FFF2-40B4-BE49-F238E27FC236}">
                <a16:creationId xmlns:a16="http://schemas.microsoft.com/office/drawing/2014/main" id="{9B9BE00C-45FE-0A93-0EEC-A5487E777335}"/>
              </a:ext>
            </a:extLst>
          </p:cNvPr>
          <p:cNvSpPr/>
          <p:nvPr/>
        </p:nvSpPr>
        <p:spPr>
          <a:xfrm>
            <a:off x="9848308" y="5344936"/>
            <a:ext cx="1415957" cy="778205"/>
          </a:xfrm>
          <a:prstGeom prst="borderCallout1">
            <a:avLst>
              <a:gd name="adj1" fmla="val 551"/>
              <a:gd name="adj2" fmla="val 50403"/>
              <a:gd name="adj3" fmla="val -65555"/>
              <a:gd name="adj4" fmla="val 50130"/>
            </a:avLst>
          </a:prstGeom>
          <a:solidFill>
            <a:srgbClr val="2C712D"/>
          </a:solidFill>
          <a:ln w="25400" cap="flat" cmpd="sng" algn="ctr">
            <a:solidFill>
              <a:srgbClr val="2C712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Georgia"/>
                <a:ea typeface="+mn-ea"/>
                <a:cs typeface="+mn-cs"/>
              </a:rPr>
              <a:t>Practitioners understand the scenarios</a:t>
            </a:r>
            <a:endParaRPr kumimoji="0" lang="en-CH" sz="1200" b="0" i="0" u="none" strike="noStrike" kern="0" cap="none" spc="0" normalizeH="0" baseline="0" noProof="0" dirty="0">
              <a:ln>
                <a:noFill/>
              </a:ln>
              <a:solidFill>
                <a:srgbClr val="FFFFFF"/>
              </a:solidFill>
              <a:effectLst/>
              <a:uLnTx/>
              <a:uFillTx/>
              <a:latin typeface="Georgia"/>
              <a:ea typeface="+mn-ea"/>
              <a:cs typeface="+mn-cs"/>
            </a:endParaRPr>
          </a:p>
        </p:txBody>
      </p:sp>
      <p:sp>
        <p:nvSpPr>
          <p:cNvPr id="76" name="Callout: Line 75">
            <a:extLst>
              <a:ext uri="{FF2B5EF4-FFF2-40B4-BE49-F238E27FC236}">
                <a16:creationId xmlns:a16="http://schemas.microsoft.com/office/drawing/2014/main" id="{E70ECDE1-E4DC-0569-9923-46123BAC0921}"/>
              </a:ext>
            </a:extLst>
          </p:cNvPr>
          <p:cNvSpPr/>
          <p:nvPr/>
        </p:nvSpPr>
        <p:spPr>
          <a:xfrm>
            <a:off x="6705489" y="5553429"/>
            <a:ext cx="1559973" cy="541046"/>
          </a:xfrm>
          <a:prstGeom prst="borderCallout1">
            <a:avLst>
              <a:gd name="adj1" fmla="val 551"/>
              <a:gd name="adj2" fmla="val 50403"/>
              <a:gd name="adj3" fmla="val -65555"/>
              <a:gd name="adj4" fmla="val 50130"/>
            </a:avLst>
          </a:prstGeom>
          <a:solidFill>
            <a:srgbClr val="2C712D"/>
          </a:solidFill>
          <a:ln w="25400" cap="flat" cmpd="sng" algn="ctr">
            <a:solidFill>
              <a:srgbClr val="2C712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Georgia"/>
                <a:ea typeface="+mn-ea"/>
                <a:cs typeface="+mn-cs"/>
              </a:rPr>
              <a:t>Regular updates and improvements</a:t>
            </a:r>
            <a:endParaRPr kumimoji="0" lang="en-CH" sz="1200" b="0" i="0" u="none" strike="noStrike" kern="0" cap="none" spc="0" normalizeH="0" baseline="0" noProof="0" dirty="0">
              <a:ln>
                <a:noFill/>
              </a:ln>
              <a:solidFill>
                <a:srgbClr val="FFFFFF"/>
              </a:solidFill>
              <a:effectLst/>
              <a:uLnTx/>
              <a:uFillTx/>
              <a:latin typeface="Georgia"/>
              <a:ea typeface="+mn-ea"/>
              <a:cs typeface="+mn-cs"/>
            </a:endParaRPr>
          </a:p>
        </p:txBody>
      </p:sp>
      <p:sp>
        <p:nvSpPr>
          <p:cNvPr id="77" name="Callout: Line 76">
            <a:extLst>
              <a:ext uri="{FF2B5EF4-FFF2-40B4-BE49-F238E27FC236}">
                <a16:creationId xmlns:a16="http://schemas.microsoft.com/office/drawing/2014/main" id="{16DC9319-1613-0595-6C40-0A1A4ADDA41A}"/>
              </a:ext>
            </a:extLst>
          </p:cNvPr>
          <p:cNvSpPr/>
          <p:nvPr/>
        </p:nvSpPr>
        <p:spPr>
          <a:xfrm>
            <a:off x="2066727" y="1265747"/>
            <a:ext cx="1415957" cy="952238"/>
          </a:xfrm>
          <a:prstGeom prst="borderCallout1">
            <a:avLst>
              <a:gd name="adj1" fmla="val 98643"/>
              <a:gd name="adj2" fmla="val 49538"/>
              <a:gd name="adj3" fmla="val 169753"/>
              <a:gd name="adj4" fmla="val 49842"/>
            </a:avLst>
          </a:prstGeom>
          <a:solidFill>
            <a:srgbClr val="2C712D"/>
          </a:solidFill>
          <a:ln w="25400" cap="flat" cmpd="sng" algn="ctr">
            <a:solidFill>
              <a:srgbClr val="2C712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Georgia"/>
                <a:ea typeface="+mn-ea"/>
                <a:cs typeface="+mn-cs"/>
              </a:rPr>
              <a:t>Best available data &amp; models, transparent, reproducible, consistent</a:t>
            </a:r>
            <a:endParaRPr kumimoji="0" lang="en-CH" sz="1200" b="0" i="0" u="none" strike="noStrike" kern="0" cap="none" spc="0" normalizeH="0" baseline="0" noProof="0" dirty="0">
              <a:ln>
                <a:noFill/>
              </a:ln>
              <a:solidFill>
                <a:srgbClr val="FFFFFF"/>
              </a:solidFill>
              <a:effectLst/>
              <a:uLnTx/>
              <a:uFillTx/>
              <a:latin typeface="Georgia"/>
              <a:ea typeface="+mn-ea"/>
              <a:cs typeface="+mn-cs"/>
            </a:endParaRPr>
          </a:p>
        </p:txBody>
      </p:sp>
      <p:sp>
        <p:nvSpPr>
          <p:cNvPr id="79" name="Callout: Line 78">
            <a:extLst>
              <a:ext uri="{FF2B5EF4-FFF2-40B4-BE49-F238E27FC236}">
                <a16:creationId xmlns:a16="http://schemas.microsoft.com/office/drawing/2014/main" id="{BAB3BDE1-8689-87D4-6569-A0E3EFB20ED4}"/>
              </a:ext>
            </a:extLst>
          </p:cNvPr>
          <p:cNvSpPr/>
          <p:nvPr/>
        </p:nvSpPr>
        <p:spPr>
          <a:xfrm>
            <a:off x="5811143" y="1406930"/>
            <a:ext cx="1500627" cy="778205"/>
          </a:xfrm>
          <a:prstGeom prst="borderCallout1">
            <a:avLst>
              <a:gd name="adj1" fmla="val 98643"/>
              <a:gd name="adj2" fmla="val 49538"/>
              <a:gd name="adj3" fmla="val 186758"/>
              <a:gd name="adj4" fmla="val 49842"/>
            </a:avLst>
          </a:prstGeom>
          <a:solidFill>
            <a:srgbClr val="2C712D"/>
          </a:solidFill>
          <a:ln w="25400" cap="flat" cmpd="sng" algn="ctr">
            <a:solidFill>
              <a:srgbClr val="2C712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Georgia"/>
                <a:ea typeface="+mn-ea"/>
                <a:cs typeface="+mn-cs"/>
              </a:rPr>
              <a:t>Practitioners can easily obtain them</a:t>
            </a:r>
            <a:endParaRPr kumimoji="0" lang="en-CH" sz="1200" b="0" i="0" u="none" strike="noStrike" kern="0" cap="none" spc="0" normalizeH="0" baseline="0" noProof="0" dirty="0">
              <a:ln>
                <a:noFill/>
              </a:ln>
              <a:solidFill>
                <a:srgbClr val="FFFFFF"/>
              </a:solidFill>
              <a:effectLst/>
              <a:uLnTx/>
              <a:uFillTx/>
              <a:latin typeface="Georgia"/>
              <a:ea typeface="+mn-ea"/>
              <a:cs typeface="+mn-cs"/>
            </a:endParaRPr>
          </a:p>
        </p:txBody>
      </p:sp>
      <p:sp>
        <p:nvSpPr>
          <p:cNvPr id="82" name="TextBox 81">
            <a:extLst>
              <a:ext uri="{FF2B5EF4-FFF2-40B4-BE49-F238E27FC236}">
                <a16:creationId xmlns:a16="http://schemas.microsoft.com/office/drawing/2014/main" id="{5849CE45-9013-F1F2-429E-1D9888D6A2E4}"/>
              </a:ext>
            </a:extLst>
          </p:cNvPr>
          <p:cNvSpPr txBox="1"/>
          <p:nvPr/>
        </p:nvSpPr>
        <p:spPr>
          <a:xfrm>
            <a:off x="927735" y="5449164"/>
            <a:ext cx="4967070" cy="541046"/>
          </a:xfrm>
          <a:prstGeom prst="rect">
            <a:avLst/>
          </a:prstGeom>
          <a:noFill/>
          <a:ln>
            <a:noFill/>
          </a:ln>
        </p:spPr>
        <p:txBody>
          <a:bodyPr wrap="square" lIns="91440" tIns="45720" rIns="91440" bIns="45720" anchor="t">
            <a:spAutoFit/>
          </a:bodyPr>
          <a:lstStyle/>
          <a:p>
            <a:pPr algn="ctr">
              <a:lnSpc>
                <a:spcPct val="80000"/>
              </a:lnSpc>
            </a:pPr>
            <a:r>
              <a:rPr lang="en-US" b="1" dirty="0">
                <a:solidFill>
                  <a:srgbClr val="4976A1"/>
                </a:solidFill>
                <a:cs typeface="Calibri"/>
              </a:rPr>
              <a:t>A collaborative effort of all stakeholders is required to make this happen</a:t>
            </a:r>
            <a:endParaRPr lang="en-US" sz="2400" dirty="0">
              <a:solidFill>
                <a:srgbClr val="4976A1"/>
              </a:solidFill>
              <a:cs typeface="Calibri"/>
            </a:endParaRPr>
          </a:p>
        </p:txBody>
      </p:sp>
      <p:pic>
        <p:nvPicPr>
          <p:cNvPr id="83" name="Picture 82">
            <a:extLst>
              <a:ext uri="{FF2B5EF4-FFF2-40B4-BE49-F238E27FC236}">
                <a16:creationId xmlns:a16="http://schemas.microsoft.com/office/drawing/2014/main" id="{0AD9AECB-DA18-D93C-D6C7-6C415030D648}"/>
              </a:ext>
            </a:extLst>
          </p:cNvPr>
          <p:cNvPicPr>
            <a:picLocks noChangeAspect="1"/>
          </p:cNvPicPr>
          <p:nvPr/>
        </p:nvPicPr>
        <p:blipFill>
          <a:blip r:embed="rId6"/>
          <a:stretch>
            <a:fillRect/>
          </a:stretch>
        </p:blipFill>
        <p:spPr>
          <a:xfrm>
            <a:off x="4420936" y="4024170"/>
            <a:ext cx="1257948" cy="459151"/>
          </a:xfrm>
          <a:prstGeom prst="rect">
            <a:avLst/>
          </a:prstGeom>
        </p:spPr>
      </p:pic>
      <p:sp>
        <p:nvSpPr>
          <p:cNvPr id="2" name="TextBox 1">
            <a:extLst>
              <a:ext uri="{FF2B5EF4-FFF2-40B4-BE49-F238E27FC236}">
                <a16:creationId xmlns:a16="http://schemas.microsoft.com/office/drawing/2014/main" id="{1729A021-8F94-2CC1-0364-3A241DF4F710}"/>
              </a:ext>
            </a:extLst>
          </p:cNvPr>
          <p:cNvSpPr txBox="1"/>
          <p:nvPr/>
        </p:nvSpPr>
        <p:spPr>
          <a:xfrm>
            <a:off x="1108729" y="6217884"/>
            <a:ext cx="7923491" cy="461665"/>
          </a:xfrm>
          <a:prstGeom prst="rect">
            <a:avLst/>
          </a:prstGeom>
          <a:noFill/>
        </p:spPr>
        <p:txBody>
          <a:bodyPr wrap="square" rtlCol="0">
            <a:spAutoFit/>
          </a:bodyPr>
          <a:lstStyle/>
          <a:p>
            <a:r>
              <a:rPr lang="en-GB" sz="1200" dirty="0" err="1"/>
              <a:t>Steubing</a:t>
            </a:r>
            <a:r>
              <a:rPr lang="en-GB" sz="1200" dirty="0"/>
              <a:t>, B., Mendoza Beltran, A. &amp; Sacchi, R. Conditions for the broad application of prospective life cycle inventory databases. (2023)</a:t>
            </a:r>
            <a:endParaRPr lang="en-CH" sz="1200" dirty="0"/>
          </a:p>
        </p:txBody>
      </p:sp>
    </p:spTree>
    <p:extLst>
      <p:ext uri="{BB962C8B-B14F-4D97-AF65-F5344CB8AC3E}">
        <p14:creationId xmlns:p14="http://schemas.microsoft.com/office/powerpoint/2010/main" val="411419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0"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par>
                                <p:cTn id="20" presetID="10" presetClass="entr" presetSubtype="0"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nodeType="with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10" presetClass="entr" presetSubtype="0" fill="hold"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500"/>
                                        <p:tgtEl>
                                          <p:spTgt spid="3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500"/>
                                        <p:tgtEl>
                                          <p:spTgt spid="23"/>
                                        </p:tgtEl>
                                      </p:cBhvr>
                                    </p:animEffect>
                                  </p:childTnLst>
                                </p:cTn>
                              </p:par>
                              <p:par>
                                <p:cTn id="74" presetID="10" presetClass="entr" presetSubtype="0" fill="hold" nodeType="with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fade">
                                      <p:cBhvr>
                                        <p:cTn id="76" dur="500"/>
                                        <p:tgtEl>
                                          <p:spTgt spid="41"/>
                                        </p:tgtEl>
                                      </p:cBhvr>
                                    </p:animEffect>
                                  </p:childTnLst>
                                </p:cTn>
                              </p:par>
                              <p:par>
                                <p:cTn id="77" presetID="10" presetClass="entr" presetSubtype="0" fill="hold"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par>
                                <p:cTn id="80" presetID="10" presetClass="entr" presetSubtype="0" fill="hold" nodeType="with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500"/>
                                        <p:tgtEl>
                                          <p:spTgt spid="3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500"/>
                                        <p:tgtEl>
                                          <p:spTgt spid="38"/>
                                        </p:tgtEl>
                                      </p:cBhvr>
                                    </p:animEffect>
                                  </p:childTnLst>
                                </p:cTn>
                              </p:par>
                              <p:par>
                                <p:cTn id="86" presetID="10" presetClass="entr" presetSubtype="0" fill="hold" nodeType="withEffect">
                                  <p:stCondLst>
                                    <p:cond delay="0"/>
                                  </p:stCondLst>
                                  <p:childTnLst>
                                    <p:set>
                                      <p:cBhvr>
                                        <p:cTn id="87" dur="1" fill="hold">
                                          <p:stCondLst>
                                            <p:cond delay="0"/>
                                          </p:stCondLst>
                                        </p:cTn>
                                        <p:tgtEl>
                                          <p:spTgt spid="60"/>
                                        </p:tgtEl>
                                        <p:attrNameLst>
                                          <p:attrName>style.visibility</p:attrName>
                                        </p:attrNameLst>
                                      </p:cBhvr>
                                      <p:to>
                                        <p:strVal val="visible"/>
                                      </p:to>
                                    </p:set>
                                    <p:animEffect transition="in" filter="fade">
                                      <p:cBhvr>
                                        <p:cTn id="88" dur="500"/>
                                        <p:tgtEl>
                                          <p:spTgt spid="60"/>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10" presetClass="entr" presetSubtype="0" fill="hold" nodeType="withEffect">
                                  <p:stCondLst>
                                    <p:cond delay="0"/>
                                  </p:stCondLst>
                                  <p:childTnLst>
                                    <p:set>
                                      <p:cBhvr>
                                        <p:cTn id="93" dur="1" fill="hold">
                                          <p:stCondLst>
                                            <p:cond delay="0"/>
                                          </p:stCondLst>
                                        </p:cTn>
                                        <p:tgtEl>
                                          <p:spTgt spid="83"/>
                                        </p:tgtEl>
                                        <p:attrNameLst>
                                          <p:attrName>style.visibility</p:attrName>
                                        </p:attrNameLst>
                                      </p:cBhvr>
                                      <p:to>
                                        <p:strVal val="visible"/>
                                      </p:to>
                                    </p:set>
                                    <p:animEffect transition="in" filter="fade">
                                      <p:cBhvr>
                                        <p:cTn id="94" dur="500"/>
                                        <p:tgtEl>
                                          <p:spTgt spid="83"/>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7"/>
                                        </p:tgtEl>
                                        <p:attrNameLst>
                                          <p:attrName>style.visibility</p:attrName>
                                        </p:attrNameLst>
                                      </p:cBhvr>
                                      <p:to>
                                        <p:strVal val="visible"/>
                                      </p:to>
                                    </p:set>
                                    <p:animEffect transition="in" filter="fade">
                                      <p:cBhvr>
                                        <p:cTn id="99" dur="500"/>
                                        <p:tgtEl>
                                          <p:spTgt spid="37"/>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77"/>
                                        </p:tgtEl>
                                        <p:attrNameLst>
                                          <p:attrName>style.visibility</p:attrName>
                                        </p:attrNameLst>
                                      </p:cBhvr>
                                      <p:to>
                                        <p:strVal val="visible"/>
                                      </p:to>
                                    </p:set>
                                    <p:animEffect transition="in" filter="fade">
                                      <p:cBhvr>
                                        <p:cTn id="102" dur="500"/>
                                        <p:tgtEl>
                                          <p:spTgt spid="77"/>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500"/>
                                        <p:tgtEl>
                                          <p:spTgt spid="24"/>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fade">
                                      <p:cBhvr>
                                        <p:cTn id="110" dur="500"/>
                                        <p:tgtEl>
                                          <p:spTgt spid="67"/>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25"/>
                                        </p:tgtEl>
                                        <p:attrNameLst>
                                          <p:attrName>style.visibility</p:attrName>
                                        </p:attrNameLst>
                                      </p:cBhvr>
                                      <p:to>
                                        <p:strVal val="visible"/>
                                      </p:to>
                                    </p:set>
                                    <p:animEffect transition="in" filter="fade">
                                      <p:cBhvr>
                                        <p:cTn id="115" dur="500"/>
                                        <p:tgtEl>
                                          <p:spTgt spid="25"/>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79"/>
                                        </p:tgtEl>
                                        <p:attrNameLst>
                                          <p:attrName>style.visibility</p:attrName>
                                        </p:attrNameLst>
                                      </p:cBhvr>
                                      <p:to>
                                        <p:strVal val="visible"/>
                                      </p:to>
                                    </p:set>
                                    <p:animEffect transition="in" filter="fade">
                                      <p:cBhvr>
                                        <p:cTn id="118" dur="500"/>
                                        <p:tgtEl>
                                          <p:spTgt spid="79"/>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28"/>
                                        </p:tgtEl>
                                        <p:attrNameLst>
                                          <p:attrName>style.visibility</p:attrName>
                                        </p:attrNameLst>
                                      </p:cBhvr>
                                      <p:to>
                                        <p:strVal val="visible"/>
                                      </p:to>
                                    </p:set>
                                    <p:animEffect transition="in" filter="fade">
                                      <p:cBhvr>
                                        <p:cTn id="123" dur="500"/>
                                        <p:tgtEl>
                                          <p:spTgt spid="28"/>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69"/>
                                        </p:tgtEl>
                                        <p:attrNameLst>
                                          <p:attrName>style.visibility</p:attrName>
                                        </p:attrNameLst>
                                      </p:cBhvr>
                                      <p:to>
                                        <p:strVal val="visible"/>
                                      </p:to>
                                    </p:set>
                                    <p:animEffect transition="in" filter="fade">
                                      <p:cBhvr>
                                        <p:cTn id="126" dur="500"/>
                                        <p:tgtEl>
                                          <p:spTgt spid="69"/>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12"/>
                                        </p:tgtEl>
                                        <p:attrNameLst>
                                          <p:attrName>style.visibility</p:attrName>
                                        </p:attrNameLst>
                                      </p:cBhvr>
                                      <p:to>
                                        <p:strVal val="visible"/>
                                      </p:to>
                                    </p:set>
                                    <p:animEffect transition="in" filter="fade">
                                      <p:cBhvr>
                                        <p:cTn id="131" dur="500"/>
                                        <p:tgtEl>
                                          <p:spTgt spid="1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29"/>
                                        </p:tgtEl>
                                        <p:attrNameLst>
                                          <p:attrName>style.visibility</p:attrName>
                                        </p:attrNameLst>
                                      </p:cBhvr>
                                      <p:to>
                                        <p:strVal val="visible"/>
                                      </p:to>
                                    </p:set>
                                    <p:animEffect transition="in" filter="fade">
                                      <p:cBhvr>
                                        <p:cTn id="134" dur="500"/>
                                        <p:tgtEl>
                                          <p:spTgt spid="29"/>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70"/>
                                        </p:tgtEl>
                                        <p:attrNameLst>
                                          <p:attrName>style.visibility</p:attrName>
                                        </p:attrNameLst>
                                      </p:cBhvr>
                                      <p:to>
                                        <p:strVal val="visible"/>
                                      </p:to>
                                    </p:set>
                                    <p:animEffect transition="in" filter="fade">
                                      <p:cBhvr>
                                        <p:cTn id="137" dur="500"/>
                                        <p:tgtEl>
                                          <p:spTgt spid="70"/>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14"/>
                                        </p:tgtEl>
                                        <p:attrNameLst>
                                          <p:attrName>style.visibility</p:attrName>
                                        </p:attrNameLst>
                                      </p:cBhvr>
                                      <p:to>
                                        <p:strVal val="visible"/>
                                      </p:to>
                                    </p:set>
                                    <p:animEffect transition="in" filter="fade">
                                      <p:cBhvr>
                                        <p:cTn id="142" dur="500"/>
                                        <p:tgtEl>
                                          <p:spTgt spid="14"/>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30"/>
                                        </p:tgtEl>
                                        <p:attrNameLst>
                                          <p:attrName>style.visibility</p:attrName>
                                        </p:attrNameLst>
                                      </p:cBhvr>
                                      <p:to>
                                        <p:strVal val="visible"/>
                                      </p:to>
                                    </p:set>
                                    <p:animEffect transition="in" filter="fade">
                                      <p:cBhvr>
                                        <p:cTn id="145" dur="500"/>
                                        <p:tgtEl>
                                          <p:spTgt spid="30"/>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76"/>
                                        </p:tgtEl>
                                        <p:attrNameLst>
                                          <p:attrName>style.visibility</p:attrName>
                                        </p:attrNameLst>
                                      </p:cBhvr>
                                      <p:to>
                                        <p:strVal val="visible"/>
                                      </p:to>
                                    </p:set>
                                    <p:animEffect transition="in" filter="fade">
                                      <p:cBhvr>
                                        <p:cTn id="148" dur="500"/>
                                        <p:tgtEl>
                                          <p:spTgt spid="7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82"/>
                                        </p:tgtEl>
                                        <p:attrNameLst>
                                          <p:attrName>style.visibility</p:attrName>
                                        </p:attrNameLst>
                                      </p:cBhvr>
                                      <p:to>
                                        <p:strVal val="visible"/>
                                      </p:to>
                                    </p:set>
                                    <p:animEffect transition="in" filter="fade">
                                      <p:cBhvr>
                                        <p:cTn id="15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7" grpId="0" animBg="1"/>
      <p:bldP spid="18" grpId="0" animBg="1"/>
      <p:bldP spid="19" grpId="0" animBg="1"/>
      <p:bldP spid="20" grpId="0" animBg="1"/>
      <p:bldP spid="21" grpId="0"/>
      <p:bldP spid="23" grpId="0"/>
      <p:bldP spid="24" grpId="0"/>
      <p:bldP spid="25" grpId="0"/>
      <p:bldP spid="26" grpId="0" animBg="1"/>
      <p:bldP spid="28" grpId="0"/>
      <p:bldP spid="29" grpId="0"/>
      <p:bldP spid="30" grpId="0"/>
      <p:bldP spid="31" grpId="0" animBg="1"/>
      <p:bldP spid="32" grpId="0" animBg="1"/>
      <p:bldP spid="33" grpId="0" animBg="1"/>
      <p:bldP spid="34" grpId="0"/>
      <p:bldP spid="36" grpId="0" animBg="1"/>
      <p:bldP spid="37" grpId="0"/>
      <p:bldP spid="38" grpId="0"/>
      <p:bldP spid="58" grpId="0"/>
      <p:bldP spid="61" grpId="0" animBg="1"/>
      <p:bldP spid="62" grpId="0" animBg="1"/>
      <p:bldP spid="63" grpId="0"/>
      <p:bldP spid="67" grpId="0" animBg="1"/>
      <p:bldP spid="69" grpId="0" animBg="1"/>
      <p:bldP spid="70" grpId="0" animBg="1"/>
      <p:bldP spid="76" grpId="0" animBg="1"/>
      <p:bldP spid="77" grpId="0" animBg="1"/>
      <p:bldP spid="79" grpId="0" animBg="1"/>
      <p:bldP spid="8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9813" y="343850"/>
            <a:ext cx="11504016" cy="416841"/>
          </a:xfrm>
          <a:prstGeom prst="rect">
            <a:avLst/>
          </a:prstGeom>
        </p:spPr>
        <p:txBody>
          <a:bodyPr vert="horz" wrap="square" lIns="0" tIns="16903" rIns="0" bIns="0" rtlCol="0" anchor="ctr" anchorCtr="0">
            <a:spAutoFit/>
          </a:bodyPr>
          <a:lstStyle/>
          <a:p>
            <a:pPr marL="16502">
              <a:spcBef>
                <a:spcPts val="133"/>
              </a:spcBef>
            </a:pPr>
            <a:r>
              <a:rPr lang="fr-CH" sz="2599" spc="-13" dirty="0"/>
              <a:t>How DO I </a:t>
            </a:r>
            <a:r>
              <a:rPr lang="fr-CH" sz="2599" spc="-13" dirty="0" err="1"/>
              <a:t>obtain</a:t>
            </a:r>
            <a:r>
              <a:rPr lang="fr-CH" sz="2599" spc="-13" dirty="0"/>
              <a:t> </a:t>
            </a:r>
            <a:r>
              <a:rPr lang="fr-CH" sz="2599" spc="-13" dirty="0" err="1"/>
              <a:t>premise</a:t>
            </a:r>
            <a:r>
              <a:rPr lang="fr-CH" sz="2599" spc="-13" dirty="0"/>
              <a:t> </a:t>
            </a:r>
            <a:r>
              <a:rPr lang="fr-CH" sz="2599" spc="-13" dirty="0" err="1"/>
              <a:t>databases</a:t>
            </a:r>
            <a:r>
              <a:rPr lang="fr-CH" sz="2599" spc="-13" dirty="0"/>
              <a:t>?</a:t>
            </a:r>
          </a:p>
        </p:txBody>
      </p:sp>
      <p:sp>
        <p:nvSpPr>
          <p:cNvPr id="8" name="Vertical Text Placeholder 7">
            <a:extLst>
              <a:ext uri="{FF2B5EF4-FFF2-40B4-BE49-F238E27FC236}">
                <a16:creationId xmlns:a16="http://schemas.microsoft.com/office/drawing/2014/main" id="{A23498D2-7B2C-AAFB-95D5-0D334DCBEE7D}"/>
              </a:ext>
            </a:extLst>
          </p:cNvPr>
          <p:cNvSpPr>
            <a:spLocks noGrp="1"/>
          </p:cNvSpPr>
          <p:nvPr>
            <p:ph type="body" orient="vert" idx="1"/>
          </p:nvPr>
        </p:nvSpPr>
        <p:spPr>
          <a:xfrm>
            <a:off x="917075" y="1252836"/>
            <a:ext cx="5590435" cy="4795836"/>
          </a:xfrm>
        </p:spPr>
        <p:txBody>
          <a:bodyPr>
            <a:normAutofit/>
          </a:bodyPr>
          <a:lstStyle/>
          <a:p>
            <a:pPr>
              <a:spcBef>
                <a:spcPts val="127"/>
              </a:spcBef>
              <a:tabLst>
                <a:tab pos="252717" algn="l"/>
              </a:tabLst>
            </a:pPr>
            <a:r>
              <a:rPr lang="fr-CH" sz="2099" spc="-7" dirty="0" err="1">
                <a:cs typeface="Calibri" panose="020F0502020204030204" pitchFamily="34" charset="0"/>
              </a:rPr>
              <a:t>Premise</a:t>
            </a:r>
            <a:r>
              <a:rPr lang="fr-CH" sz="2099" spc="-7" dirty="0">
                <a:cs typeface="Calibri" panose="020F0502020204030204" pitchFamily="34" charset="0"/>
              </a:rPr>
              <a:t> </a:t>
            </a:r>
            <a:r>
              <a:rPr lang="fr-CH" sz="2099" spc="-7" dirty="0" err="1">
                <a:cs typeface="Calibri" panose="020F0502020204030204" pitchFamily="34" charset="0"/>
              </a:rPr>
              <a:t>databases</a:t>
            </a:r>
            <a:r>
              <a:rPr lang="fr-CH" sz="2099" spc="-7" dirty="0">
                <a:cs typeface="Calibri" panose="020F0502020204030204" pitchFamily="34" charset="0"/>
              </a:rPr>
              <a:t> </a:t>
            </a:r>
            <a:r>
              <a:rPr lang="fr-CH" sz="2099" spc="-7" dirty="0" err="1">
                <a:cs typeface="Calibri" panose="020F0502020204030204" pitchFamily="34" charset="0"/>
              </a:rPr>
              <a:t>rely</a:t>
            </a:r>
            <a:r>
              <a:rPr lang="fr-CH" sz="2099" spc="-7" dirty="0">
                <a:cs typeface="Calibri" panose="020F0502020204030204" pitchFamily="34" charset="0"/>
              </a:rPr>
              <a:t> on the </a:t>
            </a:r>
            <a:r>
              <a:rPr lang="fr-CH" sz="2099" spc="-7" dirty="0" err="1">
                <a:cs typeface="Calibri" panose="020F0502020204030204" pitchFamily="34" charset="0"/>
              </a:rPr>
              <a:t>underlying</a:t>
            </a:r>
            <a:r>
              <a:rPr lang="fr-CH" sz="2099" spc="-7" dirty="0">
                <a:cs typeface="Calibri" panose="020F0502020204030204" pitchFamily="34" charset="0"/>
              </a:rPr>
              <a:t> ecoinvent </a:t>
            </a:r>
            <a:r>
              <a:rPr lang="fr-CH" sz="2099" spc="-7" dirty="0" err="1">
                <a:cs typeface="Calibri" panose="020F0502020204030204" pitchFamily="34" charset="0"/>
              </a:rPr>
              <a:t>database</a:t>
            </a:r>
            <a:r>
              <a:rPr lang="fr-CH" sz="2099" spc="-7" dirty="0">
                <a:cs typeface="Calibri" panose="020F0502020204030204" pitchFamily="34" charset="0"/>
              </a:rPr>
              <a:t>: </a:t>
            </a:r>
            <a:r>
              <a:rPr lang="fr-CH" sz="2099" spc="-7" dirty="0" err="1">
                <a:cs typeface="Calibri" panose="020F0502020204030204" pitchFamily="34" charset="0"/>
              </a:rPr>
              <a:t>license</a:t>
            </a:r>
            <a:r>
              <a:rPr lang="fr-CH" sz="2099" spc="-7" dirty="0">
                <a:cs typeface="Calibri" panose="020F0502020204030204" pitchFamily="34" charset="0"/>
              </a:rPr>
              <a:t> restrictions! </a:t>
            </a:r>
            <a:r>
              <a:rPr lang="fr-CH" sz="2099" spc="-7" dirty="0" err="1">
                <a:cs typeface="Calibri" panose="020F0502020204030204" pitchFamily="34" charset="0"/>
              </a:rPr>
              <a:t>Two</a:t>
            </a:r>
            <a:r>
              <a:rPr lang="fr-CH" sz="2099" spc="-7" dirty="0">
                <a:cs typeface="Calibri" panose="020F0502020204030204" pitchFamily="34" charset="0"/>
              </a:rPr>
              <a:t> options:</a:t>
            </a:r>
          </a:p>
          <a:p>
            <a:pPr>
              <a:spcBef>
                <a:spcPts val="127"/>
              </a:spcBef>
              <a:tabLst>
                <a:tab pos="252717" algn="l"/>
              </a:tabLst>
            </a:pPr>
            <a:r>
              <a:rPr lang="fr-CH" sz="2099" spc="-7" dirty="0">
                <a:cs typeface="Calibri" panose="020F0502020204030204" pitchFamily="34" charset="0"/>
              </a:rPr>
              <a:t>1) I </a:t>
            </a:r>
            <a:r>
              <a:rPr lang="fr-CH" sz="2099" spc="-7" dirty="0" err="1">
                <a:cs typeface="Calibri" panose="020F0502020204030204" pitchFamily="34" charset="0"/>
              </a:rPr>
              <a:t>create</a:t>
            </a:r>
            <a:r>
              <a:rPr lang="fr-CH" sz="2099" spc="-7" dirty="0">
                <a:cs typeface="Calibri" panose="020F0502020204030204" pitchFamily="34" charset="0"/>
              </a:rPr>
              <a:t> </a:t>
            </a:r>
            <a:r>
              <a:rPr lang="fr-CH" sz="2099" spc="-7" dirty="0" err="1">
                <a:cs typeface="Calibri" panose="020F0502020204030204" pitchFamily="34" charset="0"/>
              </a:rPr>
              <a:t>my</a:t>
            </a:r>
            <a:r>
              <a:rPr lang="fr-CH" sz="2099" spc="-7" dirty="0">
                <a:cs typeface="Calibri" panose="020F0502020204030204" pitchFamily="34" charset="0"/>
              </a:rPr>
              <a:t> </a:t>
            </a:r>
            <a:r>
              <a:rPr lang="fr-CH" sz="2099" spc="-7" dirty="0" err="1">
                <a:cs typeface="Calibri" panose="020F0502020204030204" pitchFamily="34" charset="0"/>
              </a:rPr>
              <a:t>own</a:t>
            </a:r>
            <a:r>
              <a:rPr lang="fr-CH" sz="2099" spc="-7" dirty="0">
                <a:cs typeface="Calibri" panose="020F0502020204030204" pitchFamily="34" charset="0"/>
              </a:rPr>
              <a:t> </a:t>
            </a:r>
            <a:r>
              <a:rPr lang="fr-CH" sz="2099" spc="-7" dirty="0" err="1">
                <a:cs typeface="Calibri" panose="020F0502020204030204" pitchFamily="34" charset="0"/>
              </a:rPr>
              <a:t>databases</a:t>
            </a:r>
            <a:endParaRPr lang="fr-CH" sz="2099" spc="-7" dirty="0">
              <a:cs typeface="Calibri" panose="020F0502020204030204" pitchFamily="34" charset="0"/>
            </a:endParaRPr>
          </a:p>
          <a:p>
            <a:pPr marL="929810" lvl="1" indent="-456971">
              <a:spcBef>
                <a:spcPts val="127"/>
              </a:spcBef>
              <a:buFont typeface="Courier New"/>
              <a:buChar char="o"/>
              <a:tabLst>
                <a:tab pos="252717" algn="l"/>
              </a:tabLst>
            </a:pPr>
            <a:r>
              <a:rPr lang="fr-CH" sz="2099" spc="-7" dirty="0">
                <a:cs typeface="Calibri" panose="020F0502020204030204" pitchFamily="34" charset="0"/>
              </a:rPr>
              <a:t>Install and </a:t>
            </a:r>
            <a:r>
              <a:rPr lang="fr-CH" sz="2099" spc="-7" dirty="0" err="1">
                <a:cs typeface="Calibri" panose="020F0502020204030204" pitchFamily="34" charset="0"/>
              </a:rPr>
              <a:t>get</a:t>
            </a:r>
            <a:r>
              <a:rPr lang="fr-CH" sz="2099" spc="-7" dirty="0">
                <a:cs typeface="Calibri" panose="020F0502020204030204" pitchFamily="34" charset="0"/>
              </a:rPr>
              <a:t> </a:t>
            </a:r>
            <a:r>
              <a:rPr lang="fr-CH" sz="2099" spc="-7" dirty="0" err="1">
                <a:cs typeface="Calibri" panose="020F0502020204030204" pitchFamily="34" charset="0"/>
              </a:rPr>
              <a:t>familiar</a:t>
            </a:r>
            <a:r>
              <a:rPr lang="fr-CH" sz="2099" spc="-7" dirty="0">
                <a:cs typeface="Calibri" panose="020F0502020204030204" pitchFamily="34" charset="0"/>
              </a:rPr>
              <a:t> </a:t>
            </a:r>
            <a:r>
              <a:rPr lang="fr-CH" sz="2099" spc="-7" dirty="0" err="1">
                <a:cs typeface="Calibri" panose="020F0502020204030204" pitchFamily="34" charset="0"/>
              </a:rPr>
              <a:t>with</a:t>
            </a:r>
            <a:r>
              <a:rPr lang="fr-CH" sz="2099" spc="-7" dirty="0">
                <a:cs typeface="Calibri" panose="020F0502020204030204" pitchFamily="34" charset="0"/>
              </a:rPr>
              <a:t> Python</a:t>
            </a:r>
          </a:p>
          <a:p>
            <a:pPr marL="929810" lvl="1" indent="-456971">
              <a:spcBef>
                <a:spcPts val="127"/>
              </a:spcBef>
              <a:buFont typeface="Courier New"/>
              <a:buChar char="o"/>
              <a:tabLst>
                <a:tab pos="252717" algn="l"/>
              </a:tabLst>
            </a:pPr>
            <a:r>
              <a:rPr lang="fr-CH" sz="2099" spc="-7" dirty="0">
                <a:cs typeface="Calibri" panose="020F0502020204030204" pitchFamily="34" charset="0"/>
              </a:rPr>
              <a:t>Install </a:t>
            </a:r>
            <a:r>
              <a:rPr lang="fr-CH" sz="2099" spc="-7" dirty="0" err="1">
                <a:cs typeface="Calibri" panose="020F0502020204030204" pitchFamily="34" charset="0"/>
              </a:rPr>
              <a:t>premise</a:t>
            </a:r>
            <a:endParaRPr lang="fr-CH" sz="2099" spc="-7" dirty="0">
              <a:cs typeface="Calibri" panose="020F0502020204030204" pitchFamily="34" charset="0"/>
            </a:endParaRPr>
          </a:p>
          <a:p>
            <a:pPr marL="929810" lvl="1" indent="-456971">
              <a:spcBef>
                <a:spcPts val="127"/>
              </a:spcBef>
              <a:buFont typeface="Courier New"/>
              <a:buChar char="o"/>
              <a:tabLst>
                <a:tab pos="252717" algn="l"/>
              </a:tabLst>
            </a:pPr>
            <a:r>
              <a:rPr lang="fr-CH" sz="2099" spc="-7" dirty="0">
                <a:cs typeface="Calibri" panose="020F0502020204030204" pitchFamily="34" charset="0"/>
              </a:rPr>
              <a:t>Run </a:t>
            </a:r>
            <a:r>
              <a:rPr lang="fr-CH" sz="2099" spc="-7" dirty="0" err="1">
                <a:cs typeface="Calibri" panose="020F0502020204030204" pitchFamily="34" charset="0"/>
              </a:rPr>
              <a:t>premise</a:t>
            </a:r>
            <a:r>
              <a:rPr lang="fr-CH" sz="2099" spc="-7" dirty="0">
                <a:cs typeface="Calibri" panose="020F0502020204030204" pitchFamily="34" charset="0"/>
              </a:rPr>
              <a:t>, </a:t>
            </a:r>
            <a:r>
              <a:rPr lang="fr-CH" sz="2099" spc="-7" dirty="0" err="1">
                <a:cs typeface="Calibri" panose="020F0502020204030204" pitchFamily="34" charset="0"/>
              </a:rPr>
              <a:t>generate</a:t>
            </a:r>
            <a:r>
              <a:rPr lang="fr-CH" sz="2099" spc="-7" dirty="0">
                <a:cs typeface="Calibri" panose="020F0502020204030204" pitchFamily="34" charset="0"/>
              </a:rPr>
              <a:t> </a:t>
            </a:r>
            <a:r>
              <a:rPr lang="fr-CH" sz="2099" spc="-7" dirty="0" err="1">
                <a:cs typeface="Calibri" panose="020F0502020204030204" pitchFamily="34" charset="0"/>
              </a:rPr>
              <a:t>databases</a:t>
            </a:r>
            <a:r>
              <a:rPr lang="fr-CH" sz="2099" spc="-7" dirty="0">
                <a:cs typeface="Calibri" panose="020F0502020204030204" pitchFamily="34" charset="0"/>
              </a:rPr>
              <a:t> and export in the </a:t>
            </a:r>
            <a:r>
              <a:rPr lang="fr-CH" sz="2099" spc="-7" dirty="0" err="1">
                <a:cs typeface="Calibri" panose="020F0502020204030204" pitchFamily="34" charset="0"/>
              </a:rPr>
              <a:t>desired</a:t>
            </a:r>
            <a:r>
              <a:rPr lang="fr-CH" sz="2099" spc="-7" dirty="0">
                <a:cs typeface="Calibri" panose="020F0502020204030204" pitchFamily="34" charset="0"/>
              </a:rPr>
              <a:t> format</a:t>
            </a:r>
          </a:p>
          <a:p>
            <a:pPr marL="929810" lvl="1" indent="-456971">
              <a:spcBef>
                <a:spcPts val="127"/>
              </a:spcBef>
              <a:buFont typeface="Courier New"/>
              <a:buChar char="o"/>
              <a:tabLst>
                <a:tab pos="252717" algn="l"/>
              </a:tabLst>
            </a:pPr>
            <a:endParaRPr lang="fr-CH" sz="2099" spc="-7" dirty="0">
              <a:cs typeface="Calibri" panose="020F0502020204030204" pitchFamily="34" charset="0"/>
            </a:endParaRPr>
          </a:p>
          <a:p>
            <a:pPr>
              <a:spcBef>
                <a:spcPts val="127"/>
              </a:spcBef>
              <a:tabLst>
                <a:tab pos="252717" algn="l"/>
              </a:tabLst>
            </a:pPr>
            <a:r>
              <a:rPr lang="fr-CH" sz="2099" spc="-7" dirty="0">
                <a:cs typeface="Calibri" panose="020F0502020204030204" pitchFamily="34" charset="0"/>
              </a:rPr>
              <a:t>2) I import </a:t>
            </a:r>
            <a:r>
              <a:rPr lang="fr-CH" sz="2099" spc="-7" dirty="0" err="1">
                <a:cs typeface="Calibri" panose="020F0502020204030204" pitchFamily="34" charset="0"/>
              </a:rPr>
              <a:t>databases</a:t>
            </a:r>
            <a:r>
              <a:rPr lang="fr-CH" sz="2099" spc="-7" dirty="0">
                <a:cs typeface="Calibri" panose="020F0502020204030204" pitchFamily="34" charset="0"/>
              </a:rPr>
              <a:t> via Activity Browser:</a:t>
            </a:r>
          </a:p>
          <a:p>
            <a:pPr marL="929810" lvl="1" indent="-456971">
              <a:spcBef>
                <a:spcPts val="127"/>
              </a:spcBef>
              <a:buFont typeface="Courier New"/>
              <a:buChar char="o"/>
              <a:tabLst>
                <a:tab pos="252717" algn="l"/>
              </a:tabLst>
            </a:pPr>
            <a:r>
              <a:rPr lang="fr-CH" sz="2099" spc="-7" dirty="0" err="1">
                <a:cs typeface="Calibri" panose="020F0502020204030204" pitchFamily="34" charset="0"/>
              </a:rPr>
              <a:t>ScenarioLink</a:t>
            </a:r>
            <a:r>
              <a:rPr lang="fr-CH" sz="2099" spc="-7" dirty="0">
                <a:cs typeface="Calibri" panose="020F0502020204030204" pitchFamily="34" charset="0"/>
              </a:rPr>
              <a:t> plugin (</a:t>
            </a:r>
            <a:r>
              <a:rPr lang="fr-CH" sz="2099" spc="-7" dirty="0" err="1">
                <a:cs typeface="Calibri" panose="020F0502020204030204" pitchFamily="34" charset="0"/>
              </a:rPr>
              <a:t>you</a:t>
            </a:r>
            <a:r>
              <a:rPr lang="fr-CH" sz="2099" spc="-7" dirty="0">
                <a:cs typeface="Calibri" panose="020F0502020204030204" pitchFamily="34" charset="0"/>
              </a:rPr>
              <a:t> </a:t>
            </a:r>
            <a:r>
              <a:rPr lang="fr-CH" sz="2099" spc="-7" dirty="0" err="1">
                <a:cs typeface="Calibri" panose="020F0502020204030204" pitchFamily="34" charset="0"/>
              </a:rPr>
              <a:t>need</a:t>
            </a:r>
            <a:r>
              <a:rPr lang="fr-CH" sz="2099" spc="-7" dirty="0">
                <a:cs typeface="Calibri" panose="020F0502020204030204" pitchFamily="34" charset="0"/>
              </a:rPr>
              <a:t> a </a:t>
            </a:r>
            <a:r>
              <a:rPr lang="fr-CH" sz="2099" spc="-7" dirty="0" err="1">
                <a:cs typeface="Calibri" panose="020F0502020204030204" pitchFamily="34" charset="0"/>
              </a:rPr>
              <a:t>locally</a:t>
            </a:r>
            <a:r>
              <a:rPr lang="fr-CH" sz="2099" spc="-7" dirty="0">
                <a:cs typeface="Calibri" panose="020F0502020204030204" pitchFamily="34" charset="0"/>
              </a:rPr>
              <a:t> </a:t>
            </a:r>
            <a:r>
              <a:rPr lang="fr-CH" sz="2099" spc="-7" dirty="0" err="1">
                <a:cs typeface="Calibri" panose="020F0502020204030204" pitchFamily="34" charset="0"/>
              </a:rPr>
              <a:t>installed</a:t>
            </a:r>
            <a:r>
              <a:rPr lang="fr-CH" sz="2099" spc="-7" dirty="0">
                <a:cs typeface="Calibri" panose="020F0502020204030204" pitchFamily="34" charset="0"/>
              </a:rPr>
              <a:t> version of the ecoinvent </a:t>
            </a:r>
            <a:r>
              <a:rPr lang="fr-CH" sz="2099" spc="-7" dirty="0" err="1">
                <a:cs typeface="Calibri" panose="020F0502020204030204" pitchFamily="34" charset="0"/>
              </a:rPr>
              <a:t>database</a:t>
            </a:r>
            <a:r>
              <a:rPr lang="fr-CH" sz="2099" spc="-7" dirty="0">
                <a:cs typeface="Calibri" panose="020F0502020204030204" pitchFamily="34" charset="0"/>
              </a:rPr>
              <a:t>)</a:t>
            </a:r>
          </a:p>
          <a:p>
            <a:endParaRPr lang="en-US" dirty="0">
              <a:cs typeface="Calibri" panose="020F0502020204030204" pitchFamily="34" charset="0"/>
            </a:endParaRPr>
          </a:p>
        </p:txBody>
      </p:sp>
      <p:pic>
        <p:nvPicPr>
          <p:cNvPr id="7" name="Picture 6" descr="LCA-ActivityBrowser · GitHub">
            <a:extLst>
              <a:ext uri="{FF2B5EF4-FFF2-40B4-BE49-F238E27FC236}">
                <a16:creationId xmlns:a16="http://schemas.microsoft.com/office/drawing/2014/main" id="{E0AEF6C5-1AE5-5763-B249-563A4DED9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892" y="5175356"/>
            <a:ext cx="844582" cy="84458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ython (programming language) - Wikipedia">
            <a:extLst>
              <a:ext uri="{FF2B5EF4-FFF2-40B4-BE49-F238E27FC236}">
                <a16:creationId xmlns:a16="http://schemas.microsoft.com/office/drawing/2014/main" id="{DE66F678-CF91-B342-E262-56C14BEB00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93" y="2891593"/>
            <a:ext cx="979275" cy="1074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screenshot of a computer&#10;&#10;Description automatically generated">
            <a:extLst>
              <a:ext uri="{FF2B5EF4-FFF2-40B4-BE49-F238E27FC236}">
                <a16:creationId xmlns:a16="http://schemas.microsoft.com/office/drawing/2014/main" id="{9D971C7D-116D-43C9-BA74-CAABB5DE32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912" y="1170839"/>
            <a:ext cx="5508080" cy="4916743"/>
          </a:xfrm>
          <a:prstGeom prst="rect">
            <a:avLst/>
          </a:prstGeom>
        </p:spPr>
      </p:pic>
      <p:sp>
        <p:nvSpPr>
          <p:cNvPr id="10" name="TextBox 9">
            <a:extLst>
              <a:ext uri="{FF2B5EF4-FFF2-40B4-BE49-F238E27FC236}">
                <a16:creationId xmlns:a16="http://schemas.microsoft.com/office/drawing/2014/main" id="{20342812-E86D-A245-4BED-ED5EFA34FA87}"/>
              </a:ext>
            </a:extLst>
          </p:cNvPr>
          <p:cNvSpPr txBox="1"/>
          <p:nvPr/>
        </p:nvSpPr>
        <p:spPr>
          <a:xfrm>
            <a:off x="6645914" y="686489"/>
            <a:ext cx="3749239" cy="494722"/>
          </a:xfrm>
          <a:prstGeom prst="rect">
            <a:avLst/>
          </a:prstGeom>
          <a:noFill/>
        </p:spPr>
        <p:txBody>
          <a:bodyPr wrap="none" lIns="107944" tIns="107944" rIns="107944" bIns="107944" rtlCol="0">
            <a:spAutoFit/>
          </a:bodyPr>
          <a:lstStyle/>
          <a:p>
            <a:pPr algn="l"/>
            <a:r>
              <a:rPr lang="en-US" sz="1799" b="1" dirty="0" err="1">
                <a:solidFill>
                  <a:schemeClr val="bg2"/>
                </a:solidFill>
              </a:rPr>
              <a:t>ScenarioLink</a:t>
            </a:r>
            <a:r>
              <a:rPr lang="en-US" sz="1799" b="1" dirty="0">
                <a:solidFill>
                  <a:schemeClr val="bg2"/>
                </a:solidFill>
              </a:rPr>
              <a:t> Plugin, Activity Browser</a:t>
            </a:r>
          </a:p>
        </p:txBody>
      </p:sp>
      <p:sp>
        <p:nvSpPr>
          <p:cNvPr id="3" name="Slide Number Placeholder 7">
            <a:extLst>
              <a:ext uri="{FF2B5EF4-FFF2-40B4-BE49-F238E27FC236}">
                <a16:creationId xmlns:a16="http://schemas.microsoft.com/office/drawing/2014/main" id="{2367FEA0-A655-78AD-E093-C69A61E84FBD}"/>
              </a:ext>
            </a:extLst>
          </p:cNvPr>
          <p:cNvSpPr txBox="1">
            <a:spLocks/>
          </p:cNvSpPr>
          <p:nvPr/>
        </p:nvSpPr>
        <p:spPr>
          <a:xfrm>
            <a:off x="9201147" y="646110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EE7099E-8998-4851-915A-4F4831808297}" type="slidenum">
              <a:rPr lang="nl-NL" sz="1200" smtClean="0">
                <a:solidFill>
                  <a:srgbClr val="979797"/>
                </a:solidFill>
              </a:rPr>
              <a:pPr algn="r"/>
              <a:t>33</a:t>
            </a:fld>
            <a:endParaRPr lang="nl-NL" sz="1200" dirty="0">
              <a:solidFill>
                <a:srgbClr val="979797"/>
              </a:solidFill>
            </a:endParaRPr>
          </a:p>
        </p:txBody>
      </p:sp>
    </p:spTree>
    <p:extLst>
      <p:ext uri="{BB962C8B-B14F-4D97-AF65-F5344CB8AC3E}">
        <p14:creationId xmlns:p14="http://schemas.microsoft.com/office/powerpoint/2010/main" val="62124677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9EB01-35B5-74C7-AC0D-352F9E665435}"/>
              </a:ext>
            </a:extLst>
          </p:cNvPr>
          <p:cNvSpPr>
            <a:spLocks noGrp="1"/>
          </p:cNvSpPr>
          <p:nvPr>
            <p:ph type="title"/>
          </p:nvPr>
        </p:nvSpPr>
        <p:spPr>
          <a:xfrm>
            <a:off x="325816" y="360000"/>
            <a:ext cx="11510008" cy="492443"/>
          </a:xfrm>
        </p:spPr>
        <p:txBody>
          <a:bodyPr>
            <a:normAutofit/>
          </a:bodyPr>
          <a:lstStyle/>
          <a:p>
            <a:r>
              <a:rPr lang="en-US" sz="2600" dirty="0">
                <a:latin typeface="Calibri Light"/>
                <a:ea typeface="Calibri Light"/>
                <a:cs typeface="Calibri Light"/>
              </a:rPr>
              <a:t>FUTURE DEVELOPMENTS</a:t>
            </a:r>
            <a:endParaRPr lang="en-US" sz="2600" dirty="0"/>
          </a:p>
        </p:txBody>
      </p:sp>
      <p:sp>
        <p:nvSpPr>
          <p:cNvPr id="3" name="Slide Number Placeholder 2">
            <a:extLst>
              <a:ext uri="{FF2B5EF4-FFF2-40B4-BE49-F238E27FC236}">
                <a16:creationId xmlns:a16="http://schemas.microsoft.com/office/drawing/2014/main" id="{79C7ECFF-20EE-DA26-53F1-AB12AA9227CA}"/>
              </a:ext>
            </a:extLst>
          </p:cNvPr>
          <p:cNvSpPr>
            <a:spLocks noGrp="1"/>
          </p:cNvSpPr>
          <p:nvPr>
            <p:ph type="sldNum" sz="quarter" idx="19"/>
          </p:nvPr>
        </p:nvSpPr>
        <p:spPr/>
        <p:txBody>
          <a:bodyPr/>
          <a:lstStyle/>
          <a:p>
            <a:fld id="{28A3D32B-9EE4-634E-8394-5B7C42BAEC12}" type="slidenum">
              <a:rPr lang="en-US" smtClean="0"/>
              <a:t>34</a:t>
            </a:fld>
            <a:endParaRPr lang="en-US"/>
          </a:p>
        </p:txBody>
      </p:sp>
      <p:sp>
        <p:nvSpPr>
          <p:cNvPr id="5" name="TextBox 4">
            <a:extLst>
              <a:ext uri="{FF2B5EF4-FFF2-40B4-BE49-F238E27FC236}">
                <a16:creationId xmlns:a16="http://schemas.microsoft.com/office/drawing/2014/main" id="{1946297E-F198-7530-D27E-245ED2B06DD1}"/>
              </a:ext>
            </a:extLst>
          </p:cNvPr>
          <p:cNvSpPr txBox="1"/>
          <p:nvPr/>
        </p:nvSpPr>
        <p:spPr>
          <a:xfrm>
            <a:off x="2443618" y="1206674"/>
            <a:ext cx="8019789" cy="44827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780"/>
            <a:r>
              <a:rPr lang="fr-CH" sz="2100" u="sng" spc="-7" dirty="0">
                <a:latin typeface="Calibri" panose="020F0502020204030204" pitchFamily="34" charset="0"/>
                <a:cs typeface="Calibri" panose="020F0502020204030204" pitchFamily="34" charset="0"/>
              </a:rPr>
              <a:t>Heat </a:t>
            </a:r>
            <a:r>
              <a:rPr lang="fr-CH" sz="2100" u="sng" spc="-7" dirty="0" err="1">
                <a:latin typeface="Calibri" panose="020F0502020204030204" pitchFamily="34" charset="0"/>
                <a:cs typeface="Calibri" panose="020F0502020204030204" pitchFamily="34" charset="0"/>
              </a:rPr>
              <a:t>integration</a:t>
            </a:r>
            <a:endParaRPr lang="fr-CH" sz="2100" u="sng" spc="-7" dirty="0">
              <a:latin typeface="Calibri" panose="020F0502020204030204" pitchFamily="34" charset="0"/>
              <a:cs typeface="Calibri" panose="020F0502020204030204" pitchFamily="34" charset="0"/>
            </a:endParaRPr>
          </a:p>
          <a:p>
            <a:pPr marL="621665"/>
            <a:r>
              <a:rPr lang="fr-CH" sz="2100" spc="-7" dirty="0" err="1">
                <a:latin typeface="Calibri" panose="020F0502020204030204" pitchFamily="34" charset="0"/>
                <a:cs typeface="Calibri" panose="020F0502020204030204" pitchFamily="34" charset="0"/>
              </a:rPr>
              <a:t>Currently</a:t>
            </a:r>
            <a:r>
              <a:rPr lang="fr-CH" sz="2100" spc="-7" dirty="0">
                <a:latin typeface="Calibri" panose="020F0502020204030204" pitchFamily="34" charset="0"/>
                <a:cs typeface="Calibri" panose="020F0502020204030204" pitchFamily="34" charset="0"/>
              </a:rPr>
              <a:t>, </a:t>
            </a:r>
            <a:r>
              <a:rPr lang="fr-CH" sz="2100" spc="-7" dirty="0" err="1">
                <a:latin typeface="Calibri" panose="020F0502020204030204" pitchFamily="34" charset="0"/>
                <a:cs typeface="Calibri" panose="020F0502020204030204" pitchFamily="34" charset="0"/>
              </a:rPr>
              <a:t>only</a:t>
            </a:r>
            <a:r>
              <a:rPr lang="fr-CH" sz="2100" spc="-7" dirty="0">
                <a:latin typeface="Calibri" panose="020F0502020204030204" pitchFamily="34" charset="0"/>
                <a:cs typeface="Calibri" panose="020F0502020204030204" pitchFamily="34" charset="0"/>
              </a:rPr>
              <a:t> mobile </a:t>
            </a:r>
            <a:r>
              <a:rPr lang="fr-CH" sz="2100" spc="-7" dirty="0" err="1">
                <a:latin typeface="Calibri" panose="020F0502020204030204" pitchFamily="34" charset="0"/>
                <a:cs typeface="Calibri" panose="020F0502020204030204" pitchFamily="34" charset="0"/>
              </a:rPr>
              <a:t>heat</a:t>
            </a:r>
            <a:r>
              <a:rPr lang="fr-CH" sz="2100" spc="-7" dirty="0">
                <a:latin typeface="Calibri" panose="020F0502020204030204" pitchFamily="34" charset="0"/>
                <a:cs typeface="Calibri" panose="020F0502020204030204" pitchFamily="34" charset="0"/>
              </a:rPr>
              <a:t> </a:t>
            </a:r>
            <a:r>
              <a:rPr lang="fr-CH" sz="2100" spc="-7" dirty="0" err="1">
                <a:latin typeface="Calibri" panose="020F0502020204030204" pitchFamily="34" charset="0"/>
                <a:cs typeface="Calibri" panose="020F0502020204030204" pitchFamily="34" charset="0"/>
              </a:rPr>
              <a:t>generators</a:t>
            </a:r>
            <a:r>
              <a:rPr lang="fr-CH" sz="2100" spc="-7" dirty="0">
                <a:latin typeface="Calibri" panose="020F0502020204030204" pitchFamily="34" charset="0"/>
                <a:cs typeface="Calibri" panose="020F0502020204030204" pitchFamily="34" charset="0"/>
              </a:rPr>
              <a:t> </a:t>
            </a:r>
            <a:r>
              <a:rPr lang="fr-CH" sz="2100" spc="-7" dirty="0" err="1">
                <a:latin typeface="Calibri" panose="020F0502020204030204" pitchFamily="34" charset="0"/>
                <a:cs typeface="Calibri" panose="020F0502020204030204" pitchFamily="34" charset="0"/>
              </a:rPr>
              <a:t>decarbonize</a:t>
            </a:r>
          </a:p>
          <a:p>
            <a:pPr marL="17780"/>
            <a:endParaRPr lang="LID4096">
              <a:latin typeface="Calibri" panose="020F0502020204030204" pitchFamily="34" charset="0"/>
              <a:ea typeface="Calibri"/>
              <a:cs typeface="Calibri" panose="020F0502020204030204" pitchFamily="34" charset="0"/>
            </a:endParaRPr>
          </a:p>
          <a:p>
            <a:pPr marL="17780"/>
            <a:endParaRPr lang="fr-CH" sz="2100" u="sng" spc="-7" dirty="0">
              <a:latin typeface="Calibri" panose="020F0502020204030204" pitchFamily="34" charset="0"/>
              <a:cs typeface="Calibri" panose="020F0502020204030204" pitchFamily="34" charset="0"/>
            </a:endParaRPr>
          </a:p>
          <a:p>
            <a:pPr marL="17780"/>
            <a:r>
              <a:rPr lang="fr-CH" sz="2100" u="sng" spc="-7" dirty="0" err="1">
                <a:latin typeface="Calibri" panose="020F0502020204030204" pitchFamily="34" charset="0"/>
                <a:cs typeface="Calibri" panose="020F0502020204030204" pitchFamily="34" charset="0"/>
              </a:rPr>
              <a:t>Metals</a:t>
            </a:r>
            <a:r>
              <a:rPr lang="fr-CH" sz="2100" u="sng" spc="-7" dirty="0">
                <a:latin typeface="Calibri" panose="020F0502020204030204" pitchFamily="34" charset="0"/>
                <a:cs typeface="Calibri" panose="020F0502020204030204" pitchFamily="34" charset="0"/>
              </a:rPr>
              <a:t> </a:t>
            </a:r>
            <a:r>
              <a:rPr lang="fr-CH" sz="2100" u="sng" spc="-7" dirty="0" err="1">
                <a:latin typeface="Calibri" panose="020F0502020204030204" pitchFamily="34" charset="0"/>
                <a:cs typeface="Calibri" panose="020F0502020204030204" pitchFamily="34" charset="0"/>
              </a:rPr>
              <a:t>tracking</a:t>
            </a:r>
            <a:endParaRPr lang="fr-CH" sz="2100" u="sng" spc="-7" dirty="0">
              <a:latin typeface="Calibri" panose="020F0502020204030204" pitchFamily="34" charset="0"/>
              <a:cs typeface="Calibri" panose="020F0502020204030204" pitchFamily="34" charset="0"/>
            </a:endParaRPr>
          </a:p>
          <a:p>
            <a:pPr marL="621665"/>
            <a:r>
              <a:rPr lang="fr-CH" sz="2100" spc="-7" dirty="0">
                <a:latin typeface="Calibri" panose="020F0502020204030204" pitchFamily="34" charset="0"/>
                <a:cs typeface="Calibri" panose="020F0502020204030204" pitchFamily="34" charset="0"/>
              </a:rPr>
              <a:t>Mining inventories for ~80 </a:t>
            </a:r>
            <a:r>
              <a:rPr lang="fr-CH" sz="2100" spc="-7" dirty="0" err="1">
                <a:latin typeface="Calibri" panose="020F0502020204030204" pitchFamily="34" charset="0"/>
                <a:cs typeface="Calibri" panose="020F0502020204030204" pitchFamily="34" charset="0"/>
              </a:rPr>
              <a:t>specialty</a:t>
            </a:r>
            <a:r>
              <a:rPr lang="fr-CH" sz="2100" spc="-7" dirty="0">
                <a:latin typeface="Calibri" panose="020F0502020204030204" pitchFamily="34" charset="0"/>
                <a:cs typeface="Calibri" panose="020F0502020204030204" pitchFamily="34" charset="0"/>
              </a:rPr>
              <a:t> </a:t>
            </a:r>
            <a:r>
              <a:rPr lang="fr-CH" sz="2100" spc="-7" dirty="0" err="1">
                <a:latin typeface="Calibri" panose="020F0502020204030204" pitchFamily="34" charset="0"/>
                <a:cs typeface="Calibri" panose="020F0502020204030204" pitchFamily="34" charset="0"/>
              </a:rPr>
              <a:t>metals</a:t>
            </a:r>
          </a:p>
          <a:p>
            <a:pPr marL="621665"/>
            <a:r>
              <a:rPr lang="fr-CH" sz="2100" spc="-7" dirty="0">
                <a:latin typeface="Calibri" panose="020F0502020204030204" pitchFamily="34" charset="0"/>
                <a:cs typeface="Calibri" panose="020F0502020204030204" pitchFamily="34" charset="0"/>
              </a:rPr>
              <a:t>MFA </a:t>
            </a:r>
            <a:r>
              <a:rPr lang="fr-CH" sz="2100" spc="-7" dirty="0">
                <a:latin typeface="Calibri" panose="020F0502020204030204" pitchFamily="34" charset="0"/>
                <a:cs typeface="Calibri" panose="020F0502020204030204" pitchFamily="34" charset="0"/>
                <a:sym typeface="Wingdings"/>
              </a:rPr>
              <a:t></a:t>
            </a:r>
            <a:r>
              <a:rPr lang="fr-CH" sz="2100" spc="-7" dirty="0">
                <a:latin typeface="Calibri" panose="020F0502020204030204" pitchFamily="34" charset="0"/>
                <a:cs typeface="Calibri" panose="020F0502020204030204" pitchFamily="34" charset="0"/>
              </a:rPr>
              <a:t> </a:t>
            </a:r>
            <a:r>
              <a:rPr lang="fr-CH" sz="2100" spc="-7" dirty="0" err="1">
                <a:latin typeface="Calibri" panose="020F0502020204030204" pitchFamily="34" charset="0"/>
                <a:cs typeface="Calibri" panose="020F0502020204030204" pitchFamily="34" charset="0"/>
              </a:rPr>
              <a:t>recycling</a:t>
            </a:r>
            <a:r>
              <a:rPr lang="fr-CH" sz="2100" spc="-7" dirty="0">
                <a:latin typeface="Calibri" panose="020F0502020204030204" pitchFamily="34" charset="0"/>
                <a:cs typeface="Calibri" panose="020F0502020204030204" pitchFamily="34" charset="0"/>
              </a:rPr>
              <a:t> rates, ore </a:t>
            </a:r>
            <a:r>
              <a:rPr lang="fr-CH" sz="2100" spc="-7" dirty="0" err="1">
                <a:latin typeface="Calibri" panose="020F0502020204030204" pitchFamily="34" charset="0"/>
                <a:cs typeface="Calibri" panose="020F0502020204030204" pitchFamily="34" charset="0"/>
              </a:rPr>
              <a:t>degradation</a:t>
            </a:r>
          </a:p>
          <a:p>
            <a:pPr marL="621665"/>
            <a:endParaRPr lang="LID4096">
              <a:latin typeface="Calibri" panose="020F0502020204030204" pitchFamily="34" charset="0"/>
              <a:ea typeface="Calibri"/>
              <a:cs typeface="Calibri" panose="020F0502020204030204" pitchFamily="34" charset="0"/>
            </a:endParaRPr>
          </a:p>
          <a:p>
            <a:pPr marL="17780"/>
            <a:r>
              <a:rPr lang="fr-CH" sz="2100" u="sng" spc="-7" dirty="0">
                <a:latin typeface="Calibri" panose="020F0502020204030204" pitchFamily="34" charset="0"/>
                <a:cs typeface="Calibri" panose="020F0502020204030204" pitchFamily="34" charset="0"/>
              </a:rPr>
              <a:t>Scenarios </a:t>
            </a:r>
            <a:r>
              <a:rPr lang="fr-CH" sz="2100" u="sng" spc="-7" dirty="0" err="1">
                <a:latin typeface="Calibri" panose="020F0502020204030204" pitchFamily="34" charset="0"/>
                <a:cs typeface="Calibri" panose="020F0502020204030204" pitchFamily="34" charset="0"/>
              </a:rPr>
              <a:t>from</a:t>
            </a:r>
            <a:r>
              <a:rPr lang="fr-CH" sz="2100" u="sng" spc="-7" dirty="0">
                <a:latin typeface="Calibri" panose="020F0502020204030204" pitchFamily="34" charset="0"/>
                <a:cs typeface="Calibri" panose="020F0502020204030204" pitchFamily="34" charset="0"/>
              </a:rPr>
              <a:t> </a:t>
            </a:r>
            <a:r>
              <a:rPr lang="fr-CH" sz="2100" u="sng" spc="-7" dirty="0" err="1">
                <a:latin typeface="Calibri" panose="020F0502020204030204" pitchFamily="34" charset="0"/>
                <a:cs typeface="Calibri" panose="020F0502020204030204" pitchFamily="34" charset="0"/>
              </a:rPr>
              <a:t>three</a:t>
            </a:r>
            <a:r>
              <a:rPr lang="fr-CH" sz="2100" u="sng" spc="-7" dirty="0">
                <a:latin typeface="Calibri" panose="020F0502020204030204" pitchFamily="34" charset="0"/>
                <a:cs typeface="Calibri" panose="020F0502020204030204" pitchFamily="34" charset="0"/>
              </a:rPr>
              <a:t> </a:t>
            </a:r>
            <a:r>
              <a:rPr lang="fr-CH" sz="2100" u="sng" spc="-7" dirty="0" err="1">
                <a:latin typeface="Calibri" panose="020F0502020204030204" pitchFamily="34" charset="0"/>
                <a:cs typeface="Calibri" panose="020F0502020204030204" pitchFamily="34" charset="0"/>
              </a:rPr>
              <a:t>additional</a:t>
            </a:r>
            <a:r>
              <a:rPr lang="fr-CH" sz="2100" u="sng" spc="-7" dirty="0">
                <a:latin typeface="Calibri" panose="020F0502020204030204" pitchFamily="34" charset="0"/>
                <a:cs typeface="Calibri" panose="020F0502020204030204" pitchFamily="34" charset="0"/>
              </a:rPr>
              <a:t> </a:t>
            </a:r>
            <a:r>
              <a:rPr lang="fr-CH" sz="2100" u="sng" spc="-7" dirty="0" err="1">
                <a:latin typeface="Calibri" panose="020F0502020204030204" pitchFamily="34" charset="0"/>
                <a:cs typeface="Calibri" panose="020F0502020204030204" pitchFamily="34" charset="0"/>
              </a:rPr>
              <a:t>IAMs</a:t>
            </a:r>
          </a:p>
          <a:p>
            <a:pPr marL="621665"/>
            <a:r>
              <a:rPr lang="fr-CH" sz="2100" spc="-7" dirty="0">
                <a:latin typeface="Calibri" panose="020F0502020204030204" pitchFamily="34" charset="0"/>
                <a:cs typeface="Calibri" panose="020F0502020204030204" pitchFamily="34" charset="0"/>
              </a:rPr>
              <a:t>Message-ix, Ti-IAM, GCAM</a:t>
            </a:r>
          </a:p>
          <a:p>
            <a:pPr marL="621665"/>
            <a:endParaRPr lang="LID4096">
              <a:latin typeface="Calibri" panose="020F0502020204030204" pitchFamily="34" charset="0"/>
              <a:ea typeface="Calibri"/>
              <a:cs typeface="Calibri" panose="020F0502020204030204" pitchFamily="34" charset="0"/>
            </a:endParaRPr>
          </a:p>
          <a:p>
            <a:pPr marL="17780"/>
            <a:endParaRPr lang="fr-CH" sz="2100" i="1" u="sng" dirty="0">
              <a:latin typeface="Calibri" panose="020F0502020204030204" pitchFamily="34" charset="0"/>
              <a:cs typeface="Calibri" panose="020F0502020204030204" pitchFamily="34" charset="0"/>
            </a:endParaRPr>
          </a:p>
          <a:p>
            <a:pPr marL="17780"/>
            <a:r>
              <a:rPr lang="fr-CH" sz="2100" i="1" u="sng" dirty="0" err="1">
                <a:latin typeface="Calibri" panose="020F0502020204030204" pitchFamily="34" charset="0"/>
                <a:cs typeface="Calibri" panose="020F0502020204030204" pitchFamily="34" charset="0"/>
              </a:rPr>
              <a:t>pathways</a:t>
            </a:r>
          </a:p>
          <a:p>
            <a:pPr marL="621665"/>
            <a:r>
              <a:rPr lang="fr-CH" sz="2100" dirty="0">
                <a:latin typeface="Calibri" panose="020F0502020204030204" pitchFamily="34" charset="0"/>
                <a:cs typeface="Calibri" panose="020F0502020204030204" pitchFamily="34" charset="0"/>
              </a:rPr>
              <a:t>A new </a:t>
            </a:r>
            <a:r>
              <a:rPr lang="fr-CH" sz="2100" dirty="0" err="1">
                <a:latin typeface="Calibri" panose="020F0502020204030204" pitchFamily="34" charset="0"/>
                <a:cs typeface="Calibri" panose="020F0502020204030204" pitchFamily="34" charset="0"/>
              </a:rPr>
              <a:t>library</a:t>
            </a:r>
            <a:r>
              <a:rPr lang="fr-CH" sz="2100" dirty="0">
                <a:latin typeface="Calibri" panose="020F0502020204030204" pitchFamily="34" charset="0"/>
                <a:cs typeface="Calibri" panose="020F0502020204030204" pitchFamily="34" charset="0"/>
              </a:rPr>
              <a:t> for scenario- or </a:t>
            </a:r>
            <a:r>
              <a:rPr lang="fr-CH" sz="2100" dirty="0" err="1">
                <a:latin typeface="Calibri" panose="020F0502020204030204" pitchFamily="34" charset="0"/>
                <a:cs typeface="Calibri" panose="020F0502020204030204" pitchFamily="34" charset="0"/>
              </a:rPr>
              <a:t>sector-wide</a:t>
            </a:r>
            <a:r>
              <a:rPr lang="fr-CH" sz="2100" dirty="0">
                <a:latin typeface="Calibri" panose="020F0502020204030204" pitchFamily="34" charset="0"/>
                <a:cs typeface="Calibri" panose="020F0502020204030204" pitchFamily="34" charset="0"/>
              </a:rPr>
              <a:t> pLCA</a:t>
            </a:r>
          </a:p>
        </p:txBody>
      </p:sp>
      <p:pic>
        <p:nvPicPr>
          <p:cNvPr id="6" name="Picture 5" descr="A black background with a diamond and gold bars&#10;&#10;Description automatically generated">
            <a:extLst>
              <a:ext uri="{FF2B5EF4-FFF2-40B4-BE49-F238E27FC236}">
                <a16:creationId xmlns:a16="http://schemas.microsoft.com/office/drawing/2014/main" id="{BB91E27C-4D2A-892A-F8BF-AA2D3A1774F8}"/>
              </a:ext>
            </a:extLst>
          </p:cNvPr>
          <p:cNvPicPr>
            <a:picLocks noChangeAspect="1"/>
          </p:cNvPicPr>
          <p:nvPr/>
        </p:nvPicPr>
        <p:blipFill>
          <a:blip r:embed="rId2"/>
          <a:stretch>
            <a:fillRect/>
          </a:stretch>
        </p:blipFill>
        <p:spPr>
          <a:xfrm>
            <a:off x="1005077" y="970767"/>
            <a:ext cx="964779" cy="4650288"/>
          </a:xfrm>
          <a:prstGeom prst="rect">
            <a:avLst/>
          </a:prstGeom>
        </p:spPr>
      </p:pic>
    </p:spTree>
    <p:extLst>
      <p:ext uri="{BB962C8B-B14F-4D97-AF65-F5344CB8AC3E}">
        <p14:creationId xmlns:p14="http://schemas.microsoft.com/office/powerpoint/2010/main" val="37201254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0730BA-180C-4A10-E7B3-D3F2B3568259}"/>
              </a:ext>
            </a:extLst>
          </p:cNvPr>
          <p:cNvSpPr>
            <a:spLocks noGrp="1"/>
          </p:cNvSpPr>
          <p:nvPr>
            <p:ph type="title"/>
          </p:nvPr>
        </p:nvSpPr>
        <p:spPr>
          <a:xfrm>
            <a:off x="334362" y="360000"/>
            <a:ext cx="11510008" cy="492443"/>
          </a:xfrm>
        </p:spPr>
        <p:txBody>
          <a:bodyPr/>
          <a:lstStyle/>
          <a:p>
            <a:r>
              <a:rPr lang="en-CH" sz="2599" dirty="0"/>
              <a:t>PATHWAYS: System-wide prospective LCA</a:t>
            </a:r>
          </a:p>
        </p:txBody>
      </p:sp>
      <p:grpSp>
        <p:nvGrpSpPr>
          <p:cNvPr id="12" name="Group 11">
            <a:extLst>
              <a:ext uri="{FF2B5EF4-FFF2-40B4-BE49-F238E27FC236}">
                <a16:creationId xmlns:a16="http://schemas.microsoft.com/office/drawing/2014/main" id="{ECE2789B-9689-A407-F855-194AF32FE77E}"/>
              </a:ext>
            </a:extLst>
          </p:cNvPr>
          <p:cNvGrpSpPr/>
          <p:nvPr/>
        </p:nvGrpSpPr>
        <p:grpSpPr>
          <a:xfrm>
            <a:off x="841626" y="1318796"/>
            <a:ext cx="10508749" cy="4485233"/>
            <a:chOff x="1394750" y="2266878"/>
            <a:chExt cx="10514222" cy="4487569"/>
          </a:xfrm>
        </p:grpSpPr>
        <p:sp>
          <p:nvSpPr>
            <p:cNvPr id="13" name="Rectangle 12">
              <a:extLst>
                <a:ext uri="{FF2B5EF4-FFF2-40B4-BE49-F238E27FC236}">
                  <a16:creationId xmlns:a16="http://schemas.microsoft.com/office/drawing/2014/main" id="{46E8D01E-3256-1CE7-C36D-44A72DD43A09}"/>
                </a:ext>
              </a:extLst>
            </p:cNvPr>
            <p:cNvSpPr/>
            <p:nvPr/>
          </p:nvSpPr>
          <p:spPr>
            <a:xfrm>
              <a:off x="8140449" y="5064323"/>
              <a:ext cx="3768523" cy="1566725"/>
            </a:xfrm>
            <a:prstGeom prst="rect">
              <a:avLst/>
            </a:prstGeom>
            <a:noFill/>
            <a:ln>
              <a:solidFill>
                <a:srgbClr val="00743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14" name="Oval 13">
              <a:extLst>
                <a:ext uri="{FF2B5EF4-FFF2-40B4-BE49-F238E27FC236}">
                  <a16:creationId xmlns:a16="http://schemas.microsoft.com/office/drawing/2014/main" id="{B1F23F8C-54CA-1AD1-9FD0-310778996F02}"/>
                </a:ext>
              </a:extLst>
            </p:cNvPr>
            <p:cNvSpPr/>
            <p:nvPr/>
          </p:nvSpPr>
          <p:spPr>
            <a:xfrm>
              <a:off x="9650500" y="4774724"/>
              <a:ext cx="579196" cy="57919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15" name="TextBox 14">
              <a:extLst>
                <a:ext uri="{FF2B5EF4-FFF2-40B4-BE49-F238E27FC236}">
                  <a16:creationId xmlns:a16="http://schemas.microsoft.com/office/drawing/2014/main" id="{5A1B5570-9037-AF8F-0459-0A9807897E60}"/>
                </a:ext>
              </a:extLst>
            </p:cNvPr>
            <p:cNvSpPr txBox="1"/>
            <p:nvPr/>
          </p:nvSpPr>
          <p:spPr>
            <a:xfrm>
              <a:off x="5440397" y="4777702"/>
              <a:ext cx="1044592"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Scenario</a:t>
              </a:r>
              <a:endParaRPr lang="en-CH" sz="1799">
                <a:latin typeface="Calibri Light" panose="020F0302020204030204" pitchFamily="34" charset="0"/>
                <a:cs typeface="Calibri Light" panose="020F0302020204030204" pitchFamily="34" charset="0"/>
              </a:endParaRPr>
            </a:p>
          </p:txBody>
        </p:sp>
        <p:pic>
          <p:nvPicPr>
            <p:cNvPr id="16" name="Picture 15" descr="A logo with arrows in a circle&#10;&#10;Description automatically generated">
              <a:extLst>
                <a:ext uri="{FF2B5EF4-FFF2-40B4-BE49-F238E27FC236}">
                  <a16:creationId xmlns:a16="http://schemas.microsoft.com/office/drawing/2014/main" id="{D6ACC504-6059-7578-A97A-4ABEF41C7D10}"/>
                </a:ext>
              </a:extLst>
            </p:cNvPr>
            <p:cNvPicPr>
              <a:picLocks noChangeAspect="1"/>
            </p:cNvPicPr>
            <p:nvPr/>
          </p:nvPicPr>
          <p:blipFill>
            <a:blip r:embed="rId2"/>
            <a:stretch>
              <a:fillRect/>
            </a:stretch>
          </p:blipFill>
          <p:spPr>
            <a:xfrm>
              <a:off x="9650500" y="4750188"/>
              <a:ext cx="558461" cy="628269"/>
            </a:xfrm>
            <a:prstGeom prst="rect">
              <a:avLst/>
            </a:prstGeom>
          </p:spPr>
        </p:pic>
        <p:pic>
          <p:nvPicPr>
            <p:cNvPr id="17" name="Picture 16" descr="A green and black square and black square and a black background&#10;&#10;Description automatically generated with medium confidence">
              <a:extLst>
                <a:ext uri="{FF2B5EF4-FFF2-40B4-BE49-F238E27FC236}">
                  <a16:creationId xmlns:a16="http://schemas.microsoft.com/office/drawing/2014/main" id="{EDCECD67-788E-0259-774D-481258468C00}"/>
                </a:ext>
              </a:extLst>
            </p:cNvPr>
            <p:cNvPicPr>
              <a:picLocks noChangeAspect="1"/>
            </p:cNvPicPr>
            <p:nvPr/>
          </p:nvPicPr>
          <p:blipFill>
            <a:blip r:embed="rId3"/>
            <a:stretch>
              <a:fillRect/>
            </a:stretch>
          </p:blipFill>
          <p:spPr>
            <a:xfrm>
              <a:off x="5077738" y="2594674"/>
              <a:ext cx="688035" cy="688035"/>
            </a:xfrm>
            <a:prstGeom prst="rect">
              <a:avLst/>
            </a:prstGeom>
          </p:spPr>
        </p:pic>
        <p:pic>
          <p:nvPicPr>
            <p:cNvPr id="18" name="Picture 17" descr="A green line on a black background&#10;&#10;Description automatically generated">
              <a:extLst>
                <a:ext uri="{FF2B5EF4-FFF2-40B4-BE49-F238E27FC236}">
                  <a16:creationId xmlns:a16="http://schemas.microsoft.com/office/drawing/2014/main" id="{CDBC0509-6AFC-C82B-DB7C-1D2CBA6A85B6}"/>
                </a:ext>
              </a:extLst>
            </p:cNvPr>
            <p:cNvPicPr>
              <a:picLocks noChangeAspect="1"/>
            </p:cNvPicPr>
            <p:nvPr/>
          </p:nvPicPr>
          <p:blipFill>
            <a:blip r:embed="rId4"/>
            <a:stretch>
              <a:fillRect/>
            </a:stretch>
          </p:blipFill>
          <p:spPr>
            <a:xfrm>
              <a:off x="5656295" y="4211569"/>
              <a:ext cx="580753" cy="580753"/>
            </a:xfrm>
            <a:prstGeom prst="rect">
              <a:avLst/>
            </a:prstGeom>
          </p:spPr>
        </p:pic>
        <p:pic>
          <p:nvPicPr>
            <p:cNvPr id="19" name="Picture 18" descr="A green and black sign with a paper and text&#10;&#10;Description automatically generated">
              <a:extLst>
                <a:ext uri="{FF2B5EF4-FFF2-40B4-BE49-F238E27FC236}">
                  <a16:creationId xmlns:a16="http://schemas.microsoft.com/office/drawing/2014/main" id="{E2E16C7E-9194-E407-3B0E-06F711E59D0D}"/>
                </a:ext>
              </a:extLst>
            </p:cNvPr>
            <p:cNvPicPr>
              <a:picLocks noChangeAspect="1"/>
            </p:cNvPicPr>
            <p:nvPr/>
          </p:nvPicPr>
          <p:blipFill>
            <a:blip r:embed="rId5"/>
            <a:stretch>
              <a:fillRect/>
            </a:stretch>
          </p:blipFill>
          <p:spPr>
            <a:xfrm>
              <a:off x="6860955" y="4217581"/>
              <a:ext cx="650074" cy="650074"/>
            </a:xfrm>
            <a:prstGeom prst="rect">
              <a:avLst/>
            </a:prstGeom>
          </p:spPr>
        </p:pic>
        <p:cxnSp>
          <p:nvCxnSpPr>
            <p:cNvPr id="20" name="Elbow Connector 19">
              <a:extLst>
                <a:ext uri="{FF2B5EF4-FFF2-40B4-BE49-F238E27FC236}">
                  <a16:creationId xmlns:a16="http://schemas.microsoft.com/office/drawing/2014/main" id="{4A6740E3-9309-E7E2-806D-7FFCCED7D6EE}"/>
                </a:ext>
              </a:extLst>
            </p:cNvPr>
            <p:cNvCxnSpPr>
              <a:cxnSpLocks/>
              <a:stCxn id="17" idx="2"/>
              <a:endCxn id="18" idx="1"/>
            </p:cNvCxnSpPr>
            <p:nvPr/>
          </p:nvCxnSpPr>
          <p:spPr>
            <a:xfrm rot="16200000" flipH="1">
              <a:off x="4929407" y="3775057"/>
              <a:ext cx="1219237" cy="234539"/>
            </a:xfrm>
            <a:prstGeom prst="bentConnector2">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602D6D6F-B747-7718-EBFB-DE740DD8EEB8}"/>
                </a:ext>
              </a:extLst>
            </p:cNvPr>
            <p:cNvCxnSpPr>
              <a:cxnSpLocks/>
              <a:stCxn id="17" idx="2"/>
              <a:endCxn id="26" idx="1"/>
            </p:cNvCxnSpPr>
            <p:nvPr/>
          </p:nvCxnSpPr>
          <p:spPr>
            <a:xfrm rot="16200000" flipH="1">
              <a:off x="4467072" y="4237392"/>
              <a:ext cx="2375495" cy="466127"/>
            </a:xfrm>
            <a:prstGeom prst="bentConnector2">
              <a:avLst/>
            </a:prstGeom>
            <a:ln>
              <a:solidFill>
                <a:srgbClr val="007435"/>
              </a:solidFil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0DFA2BC-CA41-AC6D-40B4-88F819008E6B}"/>
                </a:ext>
              </a:extLst>
            </p:cNvPr>
            <p:cNvSpPr txBox="1"/>
            <p:nvPr/>
          </p:nvSpPr>
          <p:spPr>
            <a:xfrm>
              <a:off x="6663696" y="4786380"/>
              <a:ext cx="1044592"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Mapping</a:t>
              </a:r>
              <a:endParaRPr lang="en-CH" sz="1799">
                <a:latin typeface="Calibri Light" panose="020F0302020204030204" pitchFamily="34" charset="0"/>
                <a:cs typeface="Calibri Light" panose="020F0302020204030204" pitchFamily="34" charset="0"/>
              </a:endParaRPr>
            </a:p>
          </p:txBody>
        </p:sp>
        <p:pic>
          <p:nvPicPr>
            <p:cNvPr id="23" name="Picture 22" descr="A green and black logo&#10;&#10;Description automatically generated">
              <a:extLst>
                <a:ext uri="{FF2B5EF4-FFF2-40B4-BE49-F238E27FC236}">
                  <a16:creationId xmlns:a16="http://schemas.microsoft.com/office/drawing/2014/main" id="{5FF4B02A-A171-A97A-422D-E855DC228EB1}"/>
                </a:ext>
              </a:extLst>
            </p:cNvPr>
            <p:cNvPicPr>
              <a:picLocks noChangeAspect="1"/>
            </p:cNvPicPr>
            <p:nvPr/>
          </p:nvPicPr>
          <p:blipFill>
            <a:blip r:embed="rId6"/>
            <a:stretch>
              <a:fillRect/>
            </a:stretch>
          </p:blipFill>
          <p:spPr>
            <a:xfrm>
              <a:off x="5609242" y="3340737"/>
              <a:ext cx="678488" cy="678488"/>
            </a:xfrm>
            <a:prstGeom prst="rect">
              <a:avLst/>
            </a:prstGeom>
          </p:spPr>
        </p:pic>
        <p:cxnSp>
          <p:nvCxnSpPr>
            <p:cNvPr id="24" name="Elbow Connector 23">
              <a:extLst>
                <a:ext uri="{FF2B5EF4-FFF2-40B4-BE49-F238E27FC236}">
                  <a16:creationId xmlns:a16="http://schemas.microsoft.com/office/drawing/2014/main" id="{F94156A3-3003-F60A-6EA6-413A474F5D51}"/>
                </a:ext>
              </a:extLst>
            </p:cNvPr>
            <p:cNvCxnSpPr>
              <a:cxnSpLocks/>
              <a:stCxn id="17" idx="2"/>
              <a:endCxn id="23" idx="1"/>
            </p:cNvCxnSpPr>
            <p:nvPr/>
          </p:nvCxnSpPr>
          <p:spPr>
            <a:xfrm rot="16200000" flipH="1">
              <a:off x="5316863" y="3387602"/>
              <a:ext cx="397273" cy="187486"/>
            </a:xfrm>
            <a:prstGeom prst="bentConnector2">
              <a:avLst/>
            </a:prstGeom>
            <a:ln>
              <a:solidFill>
                <a:srgbClr val="007435"/>
              </a:solidFill>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C3B80BDB-1B34-7337-C120-8F8DF75B8A87}"/>
                </a:ext>
              </a:extLst>
            </p:cNvPr>
            <p:cNvSpPr txBox="1"/>
            <p:nvPr/>
          </p:nvSpPr>
          <p:spPr>
            <a:xfrm>
              <a:off x="5440397" y="3929681"/>
              <a:ext cx="1044592" cy="338554"/>
            </a:xfrm>
            <a:prstGeom prst="rect">
              <a:avLst/>
            </a:prstGeom>
            <a:noFill/>
          </p:spPr>
          <p:txBody>
            <a:bodyPr wrap="square" rtlCol="0">
              <a:spAutoFit/>
            </a:bodyPr>
            <a:lstStyle/>
            <a:p>
              <a:pPr algn="ctr"/>
              <a:r>
                <a:rPr lang="fr-CH" sz="1599">
                  <a:latin typeface="Calibri Light" panose="020F0302020204030204" pitchFamily="34" charset="0"/>
                  <a:cs typeface="Calibri Light" panose="020F0302020204030204" pitchFamily="34" charset="0"/>
                </a:rPr>
                <a:t>Meta data</a:t>
              </a:r>
              <a:endParaRPr lang="en-CH" sz="1599">
                <a:latin typeface="Calibri Light" panose="020F0302020204030204" pitchFamily="34" charset="0"/>
                <a:cs typeface="Calibri Light" panose="020F0302020204030204" pitchFamily="34" charset="0"/>
              </a:endParaRPr>
            </a:p>
          </p:txBody>
        </p:sp>
        <p:sp>
          <p:nvSpPr>
            <p:cNvPr id="26" name="TextBox 25">
              <a:extLst>
                <a:ext uri="{FF2B5EF4-FFF2-40B4-BE49-F238E27FC236}">
                  <a16:creationId xmlns:a16="http://schemas.microsoft.com/office/drawing/2014/main" id="{83A0D057-21B8-782D-BCB9-5043480EAB3A}"/>
                </a:ext>
              </a:extLst>
            </p:cNvPr>
            <p:cNvSpPr txBox="1"/>
            <p:nvPr/>
          </p:nvSpPr>
          <p:spPr>
            <a:xfrm>
              <a:off x="5887883" y="5473538"/>
              <a:ext cx="758714"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2000</a:t>
              </a:r>
              <a:endParaRPr lang="en-CH" sz="1799">
                <a:latin typeface="Calibri Light" panose="020F0302020204030204" pitchFamily="34" charset="0"/>
                <a:cs typeface="Calibri Light" panose="020F0302020204030204" pitchFamily="34" charset="0"/>
              </a:endParaRPr>
            </a:p>
          </p:txBody>
        </p:sp>
        <p:pic>
          <p:nvPicPr>
            <p:cNvPr id="27" name="Picture 26" descr="A green and black symbol&#10;&#10;Description automatically generated">
              <a:extLst>
                <a:ext uri="{FF2B5EF4-FFF2-40B4-BE49-F238E27FC236}">
                  <a16:creationId xmlns:a16="http://schemas.microsoft.com/office/drawing/2014/main" id="{1164E289-07FB-117C-4809-2AFC59FB3731}"/>
                </a:ext>
              </a:extLst>
            </p:cNvPr>
            <p:cNvPicPr>
              <a:picLocks noChangeAspect="1"/>
            </p:cNvPicPr>
            <p:nvPr/>
          </p:nvPicPr>
          <p:blipFill>
            <a:blip r:embed="rId7"/>
            <a:stretch>
              <a:fillRect/>
            </a:stretch>
          </p:blipFill>
          <p:spPr>
            <a:xfrm>
              <a:off x="6729644" y="5367772"/>
              <a:ext cx="470327" cy="470327"/>
            </a:xfrm>
            <a:prstGeom prst="rect">
              <a:avLst/>
            </a:prstGeom>
          </p:spPr>
        </p:pic>
        <p:pic>
          <p:nvPicPr>
            <p:cNvPr id="28" name="Picture 27" descr="A green and black symbol&#10;&#10;Description automatically generated">
              <a:extLst>
                <a:ext uri="{FF2B5EF4-FFF2-40B4-BE49-F238E27FC236}">
                  <a16:creationId xmlns:a16="http://schemas.microsoft.com/office/drawing/2014/main" id="{2EEA774D-4C6E-5FA2-FDD7-B76869859E0D}"/>
                </a:ext>
              </a:extLst>
            </p:cNvPr>
            <p:cNvPicPr>
              <a:picLocks noChangeAspect="1"/>
            </p:cNvPicPr>
            <p:nvPr/>
          </p:nvPicPr>
          <p:blipFill>
            <a:blip r:embed="rId7"/>
            <a:stretch>
              <a:fillRect/>
            </a:stretch>
          </p:blipFill>
          <p:spPr>
            <a:xfrm>
              <a:off x="7247307" y="5366784"/>
              <a:ext cx="470327" cy="470327"/>
            </a:xfrm>
            <a:prstGeom prst="rect">
              <a:avLst/>
            </a:prstGeom>
          </p:spPr>
        </p:pic>
        <p:sp>
          <p:nvSpPr>
            <p:cNvPr id="29" name="TextBox 28">
              <a:extLst>
                <a:ext uri="{FF2B5EF4-FFF2-40B4-BE49-F238E27FC236}">
                  <a16:creationId xmlns:a16="http://schemas.microsoft.com/office/drawing/2014/main" id="{F438B9FC-52B9-5E42-DD20-C2D55DB7A675}"/>
                </a:ext>
              </a:extLst>
            </p:cNvPr>
            <p:cNvSpPr txBox="1"/>
            <p:nvPr/>
          </p:nvSpPr>
          <p:spPr>
            <a:xfrm>
              <a:off x="6850255" y="5728739"/>
              <a:ext cx="229103"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A</a:t>
              </a:r>
              <a:endParaRPr lang="en-CH" sz="1799">
                <a:latin typeface="Calibri Light" panose="020F0302020204030204" pitchFamily="34" charset="0"/>
                <a:cs typeface="Calibri Light" panose="020F0302020204030204" pitchFamily="34" charset="0"/>
              </a:endParaRPr>
            </a:p>
          </p:txBody>
        </p:sp>
        <p:sp>
          <p:nvSpPr>
            <p:cNvPr id="30" name="TextBox 29">
              <a:extLst>
                <a:ext uri="{FF2B5EF4-FFF2-40B4-BE49-F238E27FC236}">
                  <a16:creationId xmlns:a16="http://schemas.microsoft.com/office/drawing/2014/main" id="{8B5C4D03-76AE-A24A-B325-CD56C36B6558}"/>
                </a:ext>
              </a:extLst>
            </p:cNvPr>
            <p:cNvSpPr txBox="1"/>
            <p:nvPr/>
          </p:nvSpPr>
          <p:spPr>
            <a:xfrm>
              <a:off x="5887883" y="6143295"/>
              <a:ext cx="758714"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2100</a:t>
              </a:r>
              <a:endParaRPr lang="en-CH" sz="1799">
                <a:latin typeface="Calibri Light" panose="020F0302020204030204" pitchFamily="34" charset="0"/>
                <a:cs typeface="Calibri Light" panose="020F0302020204030204" pitchFamily="34" charset="0"/>
              </a:endParaRPr>
            </a:p>
          </p:txBody>
        </p:sp>
        <p:pic>
          <p:nvPicPr>
            <p:cNvPr id="31" name="Picture 30" descr="A green and black symbol&#10;&#10;Description automatically generated">
              <a:extLst>
                <a:ext uri="{FF2B5EF4-FFF2-40B4-BE49-F238E27FC236}">
                  <a16:creationId xmlns:a16="http://schemas.microsoft.com/office/drawing/2014/main" id="{B884374A-EE57-AE69-629F-CE8ACA4CA164}"/>
                </a:ext>
              </a:extLst>
            </p:cNvPr>
            <p:cNvPicPr>
              <a:picLocks noChangeAspect="1"/>
            </p:cNvPicPr>
            <p:nvPr/>
          </p:nvPicPr>
          <p:blipFill>
            <a:blip r:embed="rId7"/>
            <a:stretch>
              <a:fillRect/>
            </a:stretch>
          </p:blipFill>
          <p:spPr>
            <a:xfrm>
              <a:off x="6729644" y="6037529"/>
              <a:ext cx="470327" cy="470327"/>
            </a:xfrm>
            <a:prstGeom prst="rect">
              <a:avLst/>
            </a:prstGeom>
          </p:spPr>
        </p:pic>
        <p:pic>
          <p:nvPicPr>
            <p:cNvPr id="32" name="Picture 31" descr="A green and black symbol&#10;&#10;Description automatically generated">
              <a:extLst>
                <a:ext uri="{FF2B5EF4-FFF2-40B4-BE49-F238E27FC236}">
                  <a16:creationId xmlns:a16="http://schemas.microsoft.com/office/drawing/2014/main" id="{CA19CD64-C159-CA60-4482-24A78B4BEB83}"/>
                </a:ext>
              </a:extLst>
            </p:cNvPr>
            <p:cNvPicPr>
              <a:picLocks noChangeAspect="1"/>
            </p:cNvPicPr>
            <p:nvPr/>
          </p:nvPicPr>
          <p:blipFill>
            <a:blip r:embed="rId7"/>
            <a:stretch>
              <a:fillRect/>
            </a:stretch>
          </p:blipFill>
          <p:spPr>
            <a:xfrm>
              <a:off x="7247307" y="6036541"/>
              <a:ext cx="470327" cy="470327"/>
            </a:xfrm>
            <a:prstGeom prst="rect">
              <a:avLst/>
            </a:prstGeom>
          </p:spPr>
        </p:pic>
        <p:cxnSp>
          <p:nvCxnSpPr>
            <p:cNvPr id="33" name="Straight Connector 32">
              <a:extLst>
                <a:ext uri="{FF2B5EF4-FFF2-40B4-BE49-F238E27FC236}">
                  <a16:creationId xmlns:a16="http://schemas.microsoft.com/office/drawing/2014/main" id="{5A3F61D3-3D94-91FC-1454-FCEBC94402D3}"/>
                </a:ext>
              </a:extLst>
            </p:cNvPr>
            <p:cNvCxnSpPr/>
            <p:nvPr/>
          </p:nvCxnSpPr>
          <p:spPr>
            <a:xfrm>
              <a:off x="6284809" y="5790365"/>
              <a:ext cx="0" cy="357684"/>
            </a:xfrm>
            <a:prstGeom prst="line">
              <a:avLst/>
            </a:prstGeom>
            <a:ln>
              <a:solidFill>
                <a:srgbClr val="007435"/>
              </a:solidFill>
              <a:prstDash val="dash"/>
            </a:ln>
          </p:spPr>
          <p:style>
            <a:lnRef idx="2">
              <a:schemeClr val="accent1"/>
            </a:lnRef>
            <a:fillRef idx="0">
              <a:schemeClr val="accent1"/>
            </a:fillRef>
            <a:effectRef idx="1">
              <a:schemeClr val="accent1"/>
            </a:effectRef>
            <a:fontRef idx="minor">
              <a:schemeClr val="tx1"/>
            </a:fontRef>
          </p:style>
        </p:cxnSp>
        <p:pic>
          <p:nvPicPr>
            <p:cNvPr id="34" name="Picture 2" descr="Cauldron Solutions">
              <a:extLst>
                <a:ext uri="{FF2B5EF4-FFF2-40B4-BE49-F238E27FC236}">
                  <a16:creationId xmlns:a16="http://schemas.microsoft.com/office/drawing/2014/main" id="{DD683B7F-7698-1303-F255-645F09ED9A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55306" y="5485190"/>
              <a:ext cx="836166" cy="836166"/>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B649BFD9-F7F3-28AA-A940-E92EBBDCE8C1}"/>
                </a:ext>
              </a:extLst>
            </p:cNvPr>
            <p:cNvCxnSpPr>
              <a:cxnSpLocks/>
            </p:cNvCxnSpPr>
            <p:nvPr/>
          </p:nvCxnSpPr>
          <p:spPr>
            <a:xfrm flipH="1">
              <a:off x="7826247" y="5990168"/>
              <a:ext cx="410523"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B74C0FD1-352A-7FAB-F9FB-FD936140E329}"/>
                </a:ext>
              </a:extLst>
            </p:cNvPr>
            <p:cNvSpPr/>
            <p:nvPr/>
          </p:nvSpPr>
          <p:spPr>
            <a:xfrm>
              <a:off x="6186815" y="4182768"/>
              <a:ext cx="315805" cy="303141"/>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dirty="0">
                  <a:solidFill>
                    <a:srgbClr val="007435"/>
                  </a:solidFill>
                </a:rPr>
                <a:t>1</a:t>
              </a:r>
              <a:endParaRPr lang="en-CH" sz="1799" dirty="0">
                <a:solidFill>
                  <a:srgbClr val="007435"/>
                </a:solidFill>
              </a:endParaRPr>
            </a:p>
          </p:txBody>
        </p:sp>
        <p:sp>
          <p:nvSpPr>
            <p:cNvPr id="37" name="Oval 36">
              <a:extLst>
                <a:ext uri="{FF2B5EF4-FFF2-40B4-BE49-F238E27FC236}">
                  <a16:creationId xmlns:a16="http://schemas.microsoft.com/office/drawing/2014/main" id="{1EA69790-D15F-C61C-75CD-E15FC4897223}"/>
                </a:ext>
              </a:extLst>
            </p:cNvPr>
            <p:cNvSpPr/>
            <p:nvPr/>
          </p:nvSpPr>
          <p:spPr>
            <a:xfrm>
              <a:off x="7379924" y="4195208"/>
              <a:ext cx="315805" cy="303141"/>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dirty="0">
                  <a:solidFill>
                    <a:srgbClr val="007435"/>
                  </a:solidFill>
                </a:rPr>
                <a:t>2</a:t>
              </a:r>
              <a:endParaRPr lang="en-CH" sz="1799" dirty="0">
                <a:solidFill>
                  <a:srgbClr val="007435"/>
                </a:solidFill>
              </a:endParaRPr>
            </a:p>
          </p:txBody>
        </p:sp>
        <p:sp>
          <p:nvSpPr>
            <p:cNvPr id="38" name="Oval 37">
              <a:extLst>
                <a:ext uri="{FF2B5EF4-FFF2-40B4-BE49-F238E27FC236}">
                  <a16:creationId xmlns:a16="http://schemas.microsoft.com/office/drawing/2014/main" id="{A385D1F7-3B92-53AD-42C5-EA7CCE8A46F7}"/>
                </a:ext>
              </a:extLst>
            </p:cNvPr>
            <p:cNvSpPr/>
            <p:nvPr/>
          </p:nvSpPr>
          <p:spPr>
            <a:xfrm>
              <a:off x="9131790" y="5362985"/>
              <a:ext cx="345558" cy="345558"/>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a:solidFill>
                    <a:srgbClr val="007435"/>
                  </a:solidFill>
                </a:rPr>
                <a:t>4</a:t>
              </a:r>
              <a:endParaRPr lang="en-CH" sz="1799">
                <a:solidFill>
                  <a:srgbClr val="007435"/>
                </a:solidFill>
              </a:endParaRPr>
            </a:p>
          </p:txBody>
        </p:sp>
        <p:sp>
          <p:nvSpPr>
            <p:cNvPr id="39" name="Oval 38">
              <a:extLst>
                <a:ext uri="{FF2B5EF4-FFF2-40B4-BE49-F238E27FC236}">
                  <a16:creationId xmlns:a16="http://schemas.microsoft.com/office/drawing/2014/main" id="{16BF2A94-DB1E-5D90-DEA5-ED02E414A563}"/>
                </a:ext>
              </a:extLst>
            </p:cNvPr>
            <p:cNvSpPr/>
            <p:nvPr/>
          </p:nvSpPr>
          <p:spPr>
            <a:xfrm>
              <a:off x="7695729" y="5154265"/>
              <a:ext cx="345558" cy="345558"/>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dirty="0">
                  <a:solidFill>
                    <a:srgbClr val="007435"/>
                  </a:solidFill>
                </a:rPr>
                <a:t>3</a:t>
              </a:r>
              <a:endParaRPr lang="en-CH" sz="1799" dirty="0">
                <a:solidFill>
                  <a:srgbClr val="007435"/>
                </a:solidFill>
              </a:endParaRPr>
            </a:p>
          </p:txBody>
        </p:sp>
        <p:pic>
          <p:nvPicPr>
            <p:cNvPr id="40" name="Picture 39" descr="A green gears with arrows&#10;&#10;Description automatically generated">
              <a:extLst>
                <a:ext uri="{FF2B5EF4-FFF2-40B4-BE49-F238E27FC236}">
                  <a16:creationId xmlns:a16="http://schemas.microsoft.com/office/drawing/2014/main" id="{54A8F6BB-DCBE-D694-A1D0-F655E4F13286}"/>
                </a:ext>
              </a:extLst>
            </p:cNvPr>
            <p:cNvPicPr>
              <a:picLocks noChangeAspect="1"/>
            </p:cNvPicPr>
            <p:nvPr/>
          </p:nvPicPr>
          <p:blipFill>
            <a:blip r:embed="rId9"/>
            <a:stretch>
              <a:fillRect/>
            </a:stretch>
          </p:blipFill>
          <p:spPr>
            <a:xfrm>
              <a:off x="9650500" y="5627123"/>
              <a:ext cx="603733" cy="603733"/>
            </a:xfrm>
            <a:prstGeom prst="rect">
              <a:avLst/>
            </a:prstGeom>
          </p:spPr>
        </p:pic>
        <p:sp>
          <p:nvSpPr>
            <p:cNvPr id="41" name="Oval 40">
              <a:extLst>
                <a:ext uri="{FF2B5EF4-FFF2-40B4-BE49-F238E27FC236}">
                  <a16:creationId xmlns:a16="http://schemas.microsoft.com/office/drawing/2014/main" id="{68113885-FE4A-A76E-CD56-DDD22E26C236}"/>
                </a:ext>
              </a:extLst>
            </p:cNvPr>
            <p:cNvSpPr/>
            <p:nvPr/>
          </p:nvSpPr>
          <p:spPr>
            <a:xfrm>
              <a:off x="10172252" y="5362980"/>
              <a:ext cx="345558" cy="345558"/>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a:solidFill>
                    <a:srgbClr val="007435"/>
                  </a:solidFill>
                </a:rPr>
                <a:t>5</a:t>
              </a:r>
              <a:endParaRPr lang="en-CH" sz="1799">
                <a:solidFill>
                  <a:srgbClr val="007435"/>
                </a:solidFill>
              </a:endParaRPr>
            </a:p>
          </p:txBody>
        </p:sp>
        <p:cxnSp>
          <p:nvCxnSpPr>
            <p:cNvPr id="42" name="Straight Connector 41">
              <a:extLst>
                <a:ext uri="{FF2B5EF4-FFF2-40B4-BE49-F238E27FC236}">
                  <a16:creationId xmlns:a16="http://schemas.microsoft.com/office/drawing/2014/main" id="{CA1C506B-1315-2B35-5064-5D0999CE10F0}"/>
                </a:ext>
              </a:extLst>
            </p:cNvPr>
            <p:cNvCxnSpPr>
              <a:cxnSpLocks/>
            </p:cNvCxnSpPr>
            <p:nvPr/>
          </p:nvCxnSpPr>
          <p:spPr>
            <a:xfrm flipH="1">
              <a:off x="6410060" y="4516178"/>
              <a:ext cx="319584"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4F8E8146-056D-E96F-ABB6-26251D9B0289}"/>
                </a:ext>
              </a:extLst>
            </p:cNvPr>
            <p:cNvCxnSpPr>
              <a:cxnSpLocks/>
            </p:cNvCxnSpPr>
            <p:nvPr/>
          </p:nvCxnSpPr>
          <p:spPr>
            <a:xfrm flipV="1">
              <a:off x="7186424" y="5064322"/>
              <a:ext cx="0" cy="23680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032BD9BD-ECBE-BF47-E4C9-C9878C64099A}"/>
                </a:ext>
              </a:extLst>
            </p:cNvPr>
            <p:cNvCxnSpPr>
              <a:cxnSpLocks/>
            </p:cNvCxnSpPr>
            <p:nvPr/>
          </p:nvCxnSpPr>
          <p:spPr>
            <a:xfrm rot="5400000">
              <a:off x="9454570" y="5903274"/>
              <a:ext cx="0" cy="173786"/>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55C4C96A-8B0B-F300-DD43-958EC67E26FA}"/>
                </a:ext>
              </a:extLst>
            </p:cNvPr>
            <p:cNvSpPr/>
            <p:nvPr/>
          </p:nvSpPr>
          <p:spPr>
            <a:xfrm>
              <a:off x="4818413" y="2438831"/>
              <a:ext cx="3198462" cy="4209152"/>
            </a:xfrm>
            <a:prstGeom prst="rect">
              <a:avLst/>
            </a:prstGeom>
            <a:noFill/>
            <a:ln>
              <a:solidFill>
                <a:srgbClr val="00743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46" name="TextBox 45">
              <a:extLst>
                <a:ext uri="{FF2B5EF4-FFF2-40B4-BE49-F238E27FC236}">
                  <a16:creationId xmlns:a16="http://schemas.microsoft.com/office/drawing/2014/main" id="{232B679C-7FBE-457C-88DA-B40A53909299}"/>
                </a:ext>
              </a:extLst>
            </p:cNvPr>
            <p:cNvSpPr txBox="1"/>
            <p:nvPr/>
          </p:nvSpPr>
          <p:spPr>
            <a:xfrm>
              <a:off x="4914599" y="2266878"/>
              <a:ext cx="1511630" cy="369332"/>
            </a:xfrm>
            <a:prstGeom prst="rect">
              <a:avLst/>
            </a:prstGeom>
            <a:solidFill>
              <a:schemeClr val="bg1"/>
            </a:solidFill>
          </p:spPr>
          <p:txBody>
            <a:bodyPr wrap="square" rtlCol="0">
              <a:spAutoFit/>
            </a:bodyPr>
            <a:lstStyle/>
            <a:p>
              <a:r>
                <a:rPr lang="en-GB" sz="1799">
                  <a:latin typeface="Calibri Light" panose="020F0302020204030204" pitchFamily="34" charset="0"/>
                  <a:cs typeface="Calibri Light" panose="020F0302020204030204" pitchFamily="34" charset="0"/>
                </a:rPr>
                <a:t>D</a:t>
              </a:r>
              <a:r>
                <a:rPr lang="en-CH" sz="1799">
                  <a:latin typeface="Calibri Light" panose="020F0302020204030204" pitchFamily="34" charset="0"/>
                  <a:cs typeface="Calibri Light" panose="020F0302020204030204" pitchFamily="34" charset="0"/>
                </a:rPr>
                <a:t>ata package</a:t>
              </a:r>
            </a:p>
          </p:txBody>
        </p:sp>
        <p:cxnSp>
          <p:nvCxnSpPr>
            <p:cNvPr id="47" name="Straight Connector 46">
              <a:extLst>
                <a:ext uri="{FF2B5EF4-FFF2-40B4-BE49-F238E27FC236}">
                  <a16:creationId xmlns:a16="http://schemas.microsoft.com/office/drawing/2014/main" id="{60E67718-F977-6FCE-B5A5-B8A07BDE7A37}"/>
                </a:ext>
              </a:extLst>
            </p:cNvPr>
            <p:cNvCxnSpPr>
              <a:cxnSpLocks/>
            </p:cNvCxnSpPr>
            <p:nvPr/>
          </p:nvCxnSpPr>
          <p:spPr>
            <a:xfrm flipH="1">
              <a:off x="10400457" y="5990168"/>
              <a:ext cx="236844"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pic>
          <p:nvPicPr>
            <p:cNvPr id="48" name="Picture 47" descr="A grid of squares on a black background&#10;&#10;Description automatically generated">
              <a:extLst>
                <a:ext uri="{FF2B5EF4-FFF2-40B4-BE49-F238E27FC236}">
                  <a16:creationId xmlns:a16="http://schemas.microsoft.com/office/drawing/2014/main" id="{631FBA4E-FD82-73E7-0A68-F40ABF11E9C6}"/>
                </a:ext>
              </a:extLst>
            </p:cNvPr>
            <p:cNvPicPr>
              <a:picLocks noChangeAspect="1"/>
            </p:cNvPicPr>
            <p:nvPr/>
          </p:nvPicPr>
          <p:blipFill>
            <a:blip r:embed="rId10"/>
            <a:stretch>
              <a:fillRect/>
            </a:stretch>
          </p:blipFill>
          <p:spPr>
            <a:xfrm>
              <a:off x="10729791" y="5518996"/>
              <a:ext cx="819986" cy="819986"/>
            </a:xfrm>
            <a:prstGeom prst="rect">
              <a:avLst/>
            </a:prstGeom>
          </p:spPr>
        </p:pic>
        <p:sp>
          <p:nvSpPr>
            <p:cNvPr id="49" name="Oval 48">
              <a:extLst>
                <a:ext uri="{FF2B5EF4-FFF2-40B4-BE49-F238E27FC236}">
                  <a16:creationId xmlns:a16="http://schemas.microsoft.com/office/drawing/2014/main" id="{D88119E5-DD9D-D6A8-77F4-5E8ABBF536A8}"/>
                </a:ext>
              </a:extLst>
            </p:cNvPr>
            <p:cNvSpPr/>
            <p:nvPr/>
          </p:nvSpPr>
          <p:spPr>
            <a:xfrm>
              <a:off x="11563414" y="5362980"/>
              <a:ext cx="345558" cy="345558"/>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a:solidFill>
                    <a:srgbClr val="007435"/>
                  </a:solidFill>
                </a:rPr>
                <a:t>6</a:t>
              </a:r>
              <a:endParaRPr lang="en-CH" sz="1799">
                <a:solidFill>
                  <a:srgbClr val="007435"/>
                </a:solidFill>
              </a:endParaRPr>
            </a:p>
          </p:txBody>
        </p:sp>
        <p:sp>
          <p:nvSpPr>
            <p:cNvPr id="50" name="TextBox 49">
              <a:extLst>
                <a:ext uri="{FF2B5EF4-FFF2-40B4-BE49-F238E27FC236}">
                  <a16:creationId xmlns:a16="http://schemas.microsoft.com/office/drawing/2014/main" id="{C762C7EA-FC4B-C8A1-C22C-DBE5FB31F59C}"/>
                </a:ext>
              </a:extLst>
            </p:cNvPr>
            <p:cNvSpPr txBox="1"/>
            <p:nvPr/>
          </p:nvSpPr>
          <p:spPr>
            <a:xfrm>
              <a:off x="7370829" y="5728739"/>
              <a:ext cx="229103"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B</a:t>
              </a:r>
              <a:endParaRPr lang="en-CH" sz="1799">
                <a:latin typeface="Calibri Light" panose="020F0302020204030204" pitchFamily="34" charset="0"/>
                <a:cs typeface="Calibri Light" panose="020F0302020204030204" pitchFamily="34" charset="0"/>
              </a:endParaRPr>
            </a:p>
          </p:txBody>
        </p:sp>
        <p:sp>
          <p:nvSpPr>
            <p:cNvPr id="51" name="TextBox 50">
              <a:extLst>
                <a:ext uri="{FF2B5EF4-FFF2-40B4-BE49-F238E27FC236}">
                  <a16:creationId xmlns:a16="http://schemas.microsoft.com/office/drawing/2014/main" id="{833169EE-D201-6708-B0E1-511C88595B56}"/>
                </a:ext>
              </a:extLst>
            </p:cNvPr>
            <p:cNvSpPr txBox="1"/>
            <p:nvPr/>
          </p:nvSpPr>
          <p:spPr>
            <a:xfrm>
              <a:off x="6850255" y="6385115"/>
              <a:ext cx="229103"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A</a:t>
              </a:r>
              <a:endParaRPr lang="en-CH" sz="1799">
                <a:latin typeface="Calibri Light" panose="020F0302020204030204" pitchFamily="34" charset="0"/>
                <a:cs typeface="Calibri Light" panose="020F0302020204030204" pitchFamily="34" charset="0"/>
              </a:endParaRPr>
            </a:p>
          </p:txBody>
        </p:sp>
        <p:sp>
          <p:nvSpPr>
            <p:cNvPr id="52" name="TextBox 51">
              <a:extLst>
                <a:ext uri="{FF2B5EF4-FFF2-40B4-BE49-F238E27FC236}">
                  <a16:creationId xmlns:a16="http://schemas.microsoft.com/office/drawing/2014/main" id="{61E543E1-3235-E498-83D4-46D0ED00D7C9}"/>
                </a:ext>
              </a:extLst>
            </p:cNvPr>
            <p:cNvSpPr txBox="1"/>
            <p:nvPr/>
          </p:nvSpPr>
          <p:spPr>
            <a:xfrm>
              <a:off x="7370829" y="6385115"/>
              <a:ext cx="229103"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B</a:t>
              </a:r>
              <a:endParaRPr lang="en-CH" sz="1799">
                <a:latin typeface="Calibri Light" panose="020F0302020204030204" pitchFamily="34" charset="0"/>
                <a:cs typeface="Calibri Light" panose="020F0302020204030204" pitchFamily="34" charset="0"/>
              </a:endParaRPr>
            </a:p>
          </p:txBody>
        </p:sp>
        <p:cxnSp>
          <p:nvCxnSpPr>
            <p:cNvPr id="53" name="Straight Connector 52">
              <a:extLst>
                <a:ext uri="{FF2B5EF4-FFF2-40B4-BE49-F238E27FC236}">
                  <a16:creationId xmlns:a16="http://schemas.microsoft.com/office/drawing/2014/main" id="{21573E76-A3BF-B5A3-16EA-6B6EFE4DE037}"/>
                </a:ext>
              </a:extLst>
            </p:cNvPr>
            <p:cNvCxnSpPr>
              <a:cxnSpLocks/>
            </p:cNvCxnSpPr>
            <p:nvPr/>
          </p:nvCxnSpPr>
          <p:spPr>
            <a:xfrm flipH="1">
              <a:off x="6523022" y="5670282"/>
              <a:ext cx="206622"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FF078B1C-2179-ADFD-7049-C6FEEE9BE724}"/>
                </a:ext>
              </a:extLst>
            </p:cNvPr>
            <p:cNvCxnSpPr>
              <a:cxnSpLocks/>
            </p:cNvCxnSpPr>
            <p:nvPr/>
          </p:nvCxnSpPr>
          <p:spPr>
            <a:xfrm flipH="1">
              <a:off x="6523022" y="6321356"/>
              <a:ext cx="206622"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a16="http://schemas.microsoft.com/office/drawing/2014/main" id="{97F1C70B-DE18-70FA-B7F5-823F01620180}"/>
                </a:ext>
              </a:extLst>
            </p:cNvPr>
            <p:cNvSpPr/>
            <p:nvPr/>
          </p:nvSpPr>
          <p:spPr>
            <a:xfrm>
              <a:off x="1394750" y="2438831"/>
              <a:ext cx="3198462" cy="4209152"/>
            </a:xfrm>
            <a:prstGeom prst="rect">
              <a:avLst/>
            </a:prstGeom>
            <a:noFill/>
            <a:ln>
              <a:solidFill>
                <a:srgbClr val="00743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56" name="TextBox 55">
              <a:extLst>
                <a:ext uri="{FF2B5EF4-FFF2-40B4-BE49-F238E27FC236}">
                  <a16:creationId xmlns:a16="http://schemas.microsoft.com/office/drawing/2014/main" id="{D3E04709-4110-0903-5FE3-3297208B4AE1}"/>
                </a:ext>
              </a:extLst>
            </p:cNvPr>
            <p:cNvSpPr txBox="1"/>
            <p:nvPr/>
          </p:nvSpPr>
          <p:spPr>
            <a:xfrm>
              <a:off x="1490936" y="2266878"/>
              <a:ext cx="1511630" cy="369332"/>
            </a:xfrm>
            <a:prstGeom prst="rect">
              <a:avLst/>
            </a:prstGeom>
            <a:solidFill>
              <a:schemeClr val="bg1"/>
            </a:solidFill>
          </p:spPr>
          <p:txBody>
            <a:bodyPr wrap="square" rtlCol="0">
              <a:spAutoFit/>
            </a:bodyPr>
            <a:lstStyle/>
            <a:p>
              <a:r>
                <a:rPr lang="en-GB" sz="1799">
                  <a:latin typeface="Calibri Light" panose="020F0302020204030204" pitchFamily="34" charset="0"/>
                  <a:cs typeface="Calibri Light" panose="020F0302020204030204" pitchFamily="34" charset="0"/>
                </a:rPr>
                <a:t>D</a:t>
              </a:r>
              <a:r>
                <a:rPr lang="en-CH" sz="1799">
                  <a:latin typeface="Calibri Light" panose="020F0302020204030204" pitchFamily="34" charset="0"/>
                  <a:cs typeface="Calibri Light" panose="020F0302020204030204" pitchFamily="34" charset="0"/>
                </a:rPr>
                <a:t>ata coupling</a:t>
              </a:r>
            </a:p>
          </p:txBody>
        </p:sp>
        <p:sp>
          <p:nvSpPr>
            <p:cNvPr id="57" name="TextBox 56">
              <a:extLst>
                <a:ext uri="{FF2B5EF4-FFF2-40B4-BE49-F238E27FC236}">
                  <a16:creationId xmlns:a16="http://schemas.microsoft.com/office/drawing/2014/main" id="{98A24E57-9372-954F-A643-A64378F9D149}"/>
                </a:ext>
              </a:extLst>
            </p:cNvPr>
            <p:cNvSpPr txBox="1"/>
            <p:nvPr/>
          </p:nvSpPr>
          <p:spPr>
            <a:xfrm>
              <a:off x="8275227" y="4873314"/>
              <a:ext cx="1159537" cy="369332"/>
            </a:xfrm>
            <a:prstGeom prst="rect">
              <a:avLst/>
            </a:prstGeom>
            <a:solidFill>
              <a:schemeClr val="bg1"/>
            </a:solidFill>
          </p:spPr>
          <p:txBody>
            <a:bodyPr wrap="square" rtlCol="0">
              <a:spAutoFit/>
            </a:bodyPr>
            <a:lstStyle/>
            <a:p>
              <a:r>
                <a:rPr lang="fr-CH" sz="1799" err="1">
                  <a:latin typeface="Calibri Light" panose="020F0302020204030204" pitchFamily="34" charset="0"/>
                  <a:cs typeface="Calibri Light" panose="020F0302020204030204" pitchFamily="34" charset="0"/>
                </a:rPr>
                <a:t>Processing</a:t>
              </a:r>
              <a:endParaRPr lang="en-CH" sz="1799">
                <a:latin typeface="Calibri Light" panose="020F0302020204030204" pitchFamily="34" charset="0"/>
                <a:cs typeface="Calibri Light" panose="020F0302020204030204" pitchFamily="34" charset="0"/>
              </a:endParaRPr>
            </a:p>
          </p:txBody>
        </p:sp>
        <p:grpSp>
          <p:nvGrpSpPr>
            <p:cNvPr id="58" name="Group 57">
              <a:extLst>
                <a:ext uri="{FF2B5EF4-FFF2-40B4-BE49-F238E27FC236}">
                  <a16:creationId xmlns:a16="http://schemas.microsoft.com/office/drawing/2014/main" id="{813E0A54-BD38-13A4-6856-E489B00FA356}"/>
                </a:ext>
              </a:extLst>
            </p:cNvPr>
            <p:cNvGrpSpPr/>
            <p:nvPr/>
          </p:nvGrpSpPr>
          <p:grpSpPr>
            <a:xfrm>
              <a:off x="1712483" y="2687827"/>
              <a:ext cx="1044592" cy="874020"/>
              <a:chOff x="1434078" y="2687827"/>
              <a:chExt cx="1044592" cy="874020"/>
            </a:xfrm>
          </p:grpSpPr>
          <p:pic>
            <p:nvPicPr>
              <p:cNvPr id="81" name="Picture 80" descr="A green line on a black background&#10;&#10;Description automatically generated">
                <a:extLst>
                  <a:ext uri="{FF2B5EF4-FFF2-40B4-BE49-F238E27FC236}">
                    <a16:creationId xmlns:a16="http://schemas.microsoft.com/office/drawing/2014/main" id="{AA17E30F-3132-5033-D5D8-150DBF686645}"/>
                  </a:ext>
                </a:extLst>
              </p:cNvPr>
              <p:cNvPicPr>
                <a:picLocks noChangeAspect="1"/>
              </p:cNvPicPr>
              <p:nvPr/>
            </p:nvPicPr>
            <p:blipFill>
              <a:blip r:embed="rId4"/>
              <a:stretch>
                <a:fillRect/>
              </a:stretch>
            </p:blipFill>
            <p:spPr>
              <a:xfrm>
                <a:off x="1665998" y="2687827"/>
                <a:ext cx="580753" cy="580753"/>
              </a:xfrm>
              <a:prstGeom prst="rect">
                <a:avLst/>
              </a:prstGeom>
            </p:spPr>
          </p:pic>
          <p:sp>
            <p:nvSpPr>
              <p:cNvPr id="82" name="TextBox 81">
                <a:extLst>
                  <a:ext uri="{FF2B5EF4-FFF2-40B4-BE49-F238E27FC236}">
                    <a16:creationId xmlns:a16="http://schemas.microsoft.com/office/drawing/2014/main" id="{CADB1361-F2A4-F883-D7C8-8D7F0BC4034C}"/>
                  </a:ext>
                </a:extLst>
              </p:cNvPr>
              <p:cNvSpPr txBox="1"/>
              <p:nvPr/>
            </p:nvSpPr>
            <p:spPr>
              <a:xfrm>
                <a:off x="1434078" y="3192515"/>
                <a:ext cx="1044592"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Scenario</a:t>
                </a:r>
                <a:endParaRPr lang="en-CH" sz="1799">
                  <a:latin typeface="Calibri Light" panose="020F0302020204030204" pitchFamily="34" charset="0"/>
                  <a:cs typeface="Calibri Light" panose="020F0302020204030204" pitchFamily="34" charset="0"/>
                </a:endParaRPr>
              </a:p>
            </p:txBody>
          </p:sp>
        </p:grpSp>
        <p:pic>
          <p:nvPicPr>
            <p:cNvPr id="59" name="Picture 58">
              <a:extLst>
                <a:ext uri="{FF2B5EF4-FFF2-40B4-BE49-F238E27FC236}">
                  <a16:creationId xmlns:a16="http://schemas.microsoft.com/office/drawing/2014/main" id="{1080F2A5-C2BC-E4EA-02DE-4CCD7C23CD37}"/>
                </a:ext>
              </a:extLst>
            </p:cNvPr>
            <p:cNvPicPr>
              <a:picLocks noChangeAspect="1"/>
            </p:cNvPicPr>
            <p:nvPr/>
          </p:nvPicPr>
          <p:blipFill>
            <a:blip r:embed="rId11"/>
            <a:stretch>
              <a:fillRect/>
            </a:stretch>
          </p:blipFill>
          <p:spPr>
            <a:xfrm>
              <a:off x="3356716" y="2640612"/>
              <a:ext cx="929038" cy="929038"/>
            </a:xfrm>
            <a:prstGeom prst="rect">
              <a:avLst/>
            </a:prstGeom>
          </p:spPr>
        </p:pic>
        <p:cxnSp>
          <p:nvCxnSpPr>
            <p:cNvPr id="60" name="Straight Connector 59">
              <a:extLst>
                <a:ext uri="{FF2B5EF4-FFF2-40B4-BE49-F238E27FC236}">
                  <a16:creationId xmlns:a16="http://schemas.microsoft.com/office/drawing/2014/main" id="{2FAF9A49-DA73-4199-3290-7CE897163101}"/>
                </a:ext>
              </a:extLst>
            </p:cNvPr>
            <p:cNvCxnSpPr>
              <a:cxnSpLocks/>
            </p:cNvCxnSpPr>
            <p:nvPr/>
          </p:nvCxnSpPr>
          <p:spPr>
            <a:xfrm flipH="1">
              <a:off x="2741289" y="3018634"/>
              <a:ext cx="515258"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pic>
          <p:nvPicPr>
            <p:cNvPr id="61" name="Picture 60" descr="A green gears with arrows&#10;&#10;Description automatically generated">
              <a:extLst>
                <a:ext uri="{FF2B5EF4-FFF2-40B4-BE49-F238E27FC236}">
                  <a16:creationId xmlns:a16="http://schemas.microsoft.com/office/drawing/2014/main" id="{B39A6098-7038-E0D5-4337-92F96CBE7219}"/>
                </a:ext>
              </a:extLst>
            </p:cNvPr>
            <p:cNvPicPr>
              <a:picLocks noChangeAspect="1"/>
            </p:cNvPicPr>
            <p:nvPr/>
          </p:nvPicPr>
          <p:blipFill>
            <a:blip r:embed="rId9"/>
            <a:stretch>
              <a:fillRect/>
            </a:stretch>
          </p:blipFill>
          <p:spPr>
            <a:xfrm>
              <a:off x="3516384" y="4168588"/>
              <a:ext cx="603733" cy="603733"/>
            </a:xfrm>
            <a:prstGeom prst="rect">
              <a:avLst/>
            </a:prstGeom>
          </p:spPr>
        </p:pic>
        <p:grpSp>
          <p:nvGrpSpPr>
            <p:cNvPr id="62" name="Group 61">
              <a:extLst>
                <a:ext uri="{FF2B5EF4-FFF2-40B4-BE49-F238E27FC236}">
                  <a16:creationId xmlns:a16="http://schemas.microsoft.com/office/drawing/2014/main" id="{8A912DDC-8B74-17A0-63D5-8207868CEEBC}"/>
                </a:ext>
              </a:extLst>
            </p:cNvPr>
            <p:cNvGrpSpPr/>
            <p:nvPr/>
          </p:nvGrpSpPr>
          <p:grpSpPr>
            <a:xfrm>
              <a:off x="1563598" y="3737248"/>
              <a:ext cx="1310789" cy="1160496"/>
              <a:chOff x="1274223" y="3737248"/>
              <a:chExt cx="1310789" cy="1160496"/>
            </a:xfrm>
          </p:grpSpPr>
          <p:pic>
            <p:nvPicPr>
              <p:cNvPr id="78" name="Graphic 77">
                <a:extLst>
                  <a:ext uri="{FF2B5EF4-FFF2-40B4-BE49-F238E27FC236}">
                    <a16:creationId xmlns:a16="http://schemas.microsoft.com/office/drawing/2014/main" id="{D73B780C-49AA-806C-8B46-6F5FB3A5426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5998" y="3737248"/>
                <a:ext cx="558812" cy="558812"/>
              </a:xfrm>
              <a:prstGeom prst="rect">
                <a:avLst/>
              </a:prstGeom>
            </p:spPr>
          </p:pic>
          <p:sp>
            <p:nvSpPr>
              <p:cNvPr id="79" name="TextBox 78">
                <a:extLst>
                  <a:ext uri="{FF2B5EF4-FFF2-40B4-BE49-F238E27FC236}">
                    <a16:creationId xmlns:a16="http://schemas.microsoft.com/office/drawing/2014/main" id="{F1414B2C-1CD3-FADE-ECD5-2881988B66A8}"/>
                  </a:ext>
                </a:extLst>
              </p:cNvPr>
              <p:cNvSpPr txBox="1"/>
              <p:nvPr/>
            </p:nvSpPr>
            <p:spPr>
              <a:xfrm>
                <a:off x="1407322" y="4528412"/>
                <a:ext cx="1044592" cy="369332"/>
              </a:xfrm>
              <a:prstGeom prst="rect">
                <a:avLst/>
              </a:prstGeom>
              <a:noFill/>
            </p:spPr>
            <p:txBody>
              <a:bodyPr wrap="square" rtlCol="0">
                <a:spAutoFit/>
              </a:bodyPr>
              <a:lstStyle/>
              <a:p>
                <a:pPr algn="ctr"/>
                <a:r>
                  <a:rPr lang="fr-CH" sz="1799" err="1">
                    <a:latin typeface="Calibri Light" panose="020F0302020204030204" pitchFamily="34" charset="0"/>
                    <a:cs typeface="Calibri Light" panose="020F0302020204030204" pitchFamily="34" charset="0"/>
                  </a:rPr>
                  <a:t>database</a:t>
                </a:r>
                <a:endParaRPr lang="en-CH" sz="1799">
                  <a:latin typeface="Calibri Light" panose="020F0302020204030204" pitchFamily="34" charset="0"/>
                  <a:cs typeface="Calibri Light" panose="020F0302020204030204" pitchFamily="34" charset="0"/>
                </a:endParaRPr>
              </a:p>
            </p:txBody>
          </p:sp>
          <p:pic>
            <p:nvPicPr>
              <p:cNvPr id="80" name="Picture 2" descr="ecoinvent database | iPoint">
                <a:extLst>
                  <a:ext uri="{FF2B5EF4-FFF2-40B4-BE49-F238E27FC236}">
                    <a16:creationId xmlns:a16="http://schemas.microsoft.com/office/drawing/2014/main" id="{67E763E6-F5D4-DD83-6123-EFF7FC25BF9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74223" y="4360487"/>
                <a:ext cx="1310789" cy="21505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3" name="Straight Connector 62">
              <a:extLst>
                <a:ext uri="{FF2B5EF4-FFF2-40B4-BE49-F238E27FC236}">
                  <a16:creationId xmlns:a16="http://schemas.microsoft.com/office/drawing/2014/main" id="{C18B34BE-D5CF-7171-910B-891B6F96F05A}"/>
                </a:ext>
              </a:extLst>
            </p:cNvPr>
            <p:cNvCxnSpPr>
              <a:cxnSpLocks/>
            </p:cNvCxnSpPr>
            <p:nvPr/>
          </p:nvCxnSpPr>
          <p:spPr>
            <a:xfrm flipH="1">
              <a:off x="2729008" y="4016654"/>
              <a:ext cx="266214"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5B36A9CF-2C2B-0457-1F76-5F15530517CE}"/>
                </a:ext>
              </a:extLst>
            </p:cNvPr>
            <p:cNvCxnSpPr>
              <a:cxnSpLocks/>
            </p:cNvCxnSpPr>
            <p:nvPr/>
          </p:nvCxnSpPr>
          <p:spPr>
            <a:xfrm flipV="1">
              <a:off x="2985209" y="3136135"/>
              <a:ext cx="0" cy="873966"/>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7BEE0F54-CA36-A920-97F1-4FBE48542F88}"/>
                </a:ext>
              </a:extLst>
            </p:cNvPr>
            <p:cNvCxnSpPr>
              <a:cxnSpLocks/>
            </p:cNvCxnSpPr>
            <p:nvPr/>
          </p:nvCxnSpPr>
          <p:spPr>
            <a:xfrm flipH="1">
              <a:off x="2985209" y="3138977"/>
              <a:ext cx="266214"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grpSp>
          <p:nvGrpSpPr>
            <p:cNvPr id="66" name="Group 65">
              <a:extLst>
                <a:ext uri="{FF2B5EF4-FFF2-40B4-BE49-F238E27FC236}">
                  <a16:creationId xmlns:a16="http://schemas.microsoft.com/office/drawing/2014/main" id="{59F0E723-B986-93E2-F6AD-3E6263470E33}"/>
                </a:ext>
              </a:extLst>
            </p:cNvPr>
            <p:cNvGrpSpPr/>
            <p:nvPr/>
          </p:nvGrpSpPr>
          <p:grpSpPr>
            <a:xfrm>
              <a:off x="1623249" y="5043199"/>
              <a:ext cx="1219101" cy="1266319"/>
              <a:chOff x="1333874" y="3737248"/>
              <a:chExt cx="1219101" cy="1266319"/>
            </a:xfrm>
          </p:grpSpPr>
          <p:pic>
            <p:nvPicPr>
              <p:cNvPr id="76" name="Graphic 75">
                <a:extLst>
                  <a:ext uri="{FF2B5EF4-FFF2-40B4-BE49-F238E27FC236}">
                    <a16:creationId xmlns:a16="http://schemas.microsoft.com/office/drawing/2014/main" id="{23DEBFF7-1485-BAF6-321B-0F5ABC9FFF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5998" y="3737248"/>
                <a:ext cx="558812" cy="558812"/>
              </a:xfrm>
              <a:prstGeom prst="rect">
                <a:avLst/>
              </a:prstGeom>
            </p:spPr>
          </p:pic>
          <p:sp>
            <p:nvSpPr>
              <p:cNvPr id="77" name="TextBox 76">
                <a:extLst>
                  <a:ext uri="{FF2B5EF4-FFF2-40B4-BE49-F238E27FC236}">
                    <a16:creationId xmlns:a16="http://schemas.microsoft.com/office/drawing/2014/main" id="{FAFBE0AC-193D-B05B-321A-01BC2D6FB0F1}"/>
                  </a:ext>
                </a:extLst>
              </p:cNvPr>
              <p:cNvSpPr txBox="1"/>
              <p:nvPr/>
            </p:nvSpPr>
            <p:spPr>
              <a:xfrm>
                <a:off x="1333874" y="4357236"/>
                <a:ext cx="1219101" cy="646331"/>
              </a:xfrm>
              <a:prstGeom prst="rect">
                <a:avLst/>
              </a:prstGeom>
              <a:noFill/>
            </p:spPr>
            <p:txBody>
              <a:bodyPr wrap="square" rtlCol="0">
                <a:spAutoFit/>
              </a:bodyPr>
              <a:lstStyle/>
              <a:p>
                <a:pPr algn="ctr"/>
                <a:r>
                  <a:rPr lang="fr-CH" sz="1799" err="1">
                    <a:latin typeface="Calibri Light" panose="020F0302020204030204" pitchFamily="34" charset="0"/>
                    <a:cs typeface="Calibri Light" panose="020F0302020204030204" pitchFamily="34" charset="0"/>
                  </a:rPr>
                  <a:t>Additional</a:t>
                </a:r>
                <a:r>
                  <a:rPr lang="fr-CH" sz="1799">
                    <a:latin typeface="Calibri Light" panose="020F0302020204030204" pitchFamily="34" charset="0"/>
                    <a:cs typeface="Calibri Light" panose="020F0302020204030204" pitchFamily="34" charset="0"/>
                  </a:rPr>
                  <a:t> inventories</a:t>
                </a:r>
                <a:endParaRPr lang="en-CH" sz="1799">
                  <a:latin typeface="Calibri Light" panose="020F0302020204030204" pitchFamily="34" charset="0"/>
                  <a:cs typeface="Calibri Light" panose="020F0302020204030204" pitchFamily="34" charset="0"/>
                </a:endParaRPr>
              </a:p>
            </p:txBody>
          </p:sp>
        </p:grpSp>
        <p:cxnSp>
          <p:nvCxnSpPr>
            <p:cNvPr id="67" name="Straight Connector 66">
              <a:extLst>
                <a:ext uri="{FF2B5EF4-FFF2-40B4-BE49-F238E27FC236}">
                  <a16:creationId xmlns:a16="http://schemas.microsoft.com/office/drawing/2014/main" id="{39E7B248-0021-9FD3-DDD7-8B2FCDDAD9AB}"/>
                </a:ext>
              </a:extLst>
            </p:cNvPr>
            <p:cNvCxnSpPr>
              <a:cxnSpLocks/>
            </p:cNvCxnSpPr>
            <p:nvPr/>
          </p:nvCxnSpPr>
          <p:spPr>
            <a:xfrm flipH="1">
              <a:off x="2729008" y="5300663"/>
              <a:ext cx="393361"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84BD7B0C-4313-07FB-6633-19C878FF3256}"/>
                </a:ext>
              </a:extLst>
            </p:cNvPr>
            <p:cNvCxnSpPr>
              <a:cxnSpLocks/>
            </p:cNvCxnSpPr>
            <p:nvPr/>
          </p:nvCxnSpPr>
          <p:spPr>
            <a:xfrm flipV="1">
              <a:off x="3122369" y="3261865"/>
              <a:ext cx="0" cy="2042773"/>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1FFB96F-ADA2-5466-7728-15F527BA0E49}"/>
                </a:ext>
              </a:extLst>
            </p:cNvPr>
            <p:cNvCxnSpPr>
              <a:cxnSpLocks/>
            </p:cNvCxnSpPr>
            <p:nvPr/>
          </p:nvCxnSpPr>
          <p:spPr>
            <a:xfrm flipH="1">
              <a:off x="3122369" y="3261865"/>
              <a:ext cx="129054"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C4F93812-5690-B7A7-7002-564D08381AB6}"/>
                </a:ext>
              </a:extLst>
            </p:cNvPr>
            <p:cNvCxnSpPr>
              <a:cxnSpLocks/>
              <a:stCxn id="61" idx="0"/>
              <a:endCxn id="59" idx="2"/>
            </p:cNvCxnSpPr>
            <p:nvPr/>
          </p:nvCxnSpPr>
          <p:spPr>
            <a:xfrm flipV="1">
              <a:off x="3818251" y="3569650"/>
              <a:ext cx="2984" cy="598938"/>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pic>
          <p:nvPicPr>
            <p:cNvPr id="71" name="Picture 70" descr="A green and black square and black square and a black background&#10;&#10;Description automatically generated with medium confidence">
              <a:extLst>
                <a:ext uri="{FF2B5EF4-FFF2-40B4-BE49-F238E27FC236}">
                  <a16:creationId xmlns:a16="http://schemas.microsoft.com/office/drawing/2014/main" id="{FBAC7C8B-4E1B-C174-88C4-75CBC44F76AA}"/>
                </a:ext>
              </a:extLst>
            </p:cNvPr>
            <p:cNvPicPr>
              <a:picLocks noChangeAspect="1"/>
            </p:cNvPicPr>
            <p:nvPr/>
          </p:nvPicPr>
          <p:blipFill>
            <a:blip r:embed="rId3"/>
            <a:stretch>
              <a:fillRect/>
            </a:stretch>
          </p:blipFill>
          <p:spPr>
            <a:xfrm>
              <a:off x="3491649" y="4993559"/>
              <a:ext cx="688035" cy="688035"/>
            </a:xfrm>
            <a:prstGeom prst="rect">
              <a:avLst/>
            </a:prstGeom>
          </p:spPr>
        </p:pic>
        <p:cxnSp>
          <p:nvCxnSpPr>
            <p:cNvPr id="72" name="Straight Connector 71">
              <a:extLst>
                <a:ext uri="{FF2B5EF4-FFF2-40B4-BE49-F238E27FC236}">
                  <a16:creationId xmlns:a16="http://schemas.microsoft.com/office/drawing/2014/main" id="{F1C58104-734D-4979-87BB-A291D64EAF54}"/>
                </a:ext>
              </a:extLst>
            </p:cNvPr>
            <p:cNvCxnSpPr>
              <a:cxnSpLocks/>
              <a:endCxn id="61" idx="2"/>
            </p:cNvCxnSpPr>
            <p:nvPr/>
          </p:nvCxnSpPr>
          <p:spPr>
            <a:xfrm flipV="1">
              <a:off x="3818251" y="4772321"/>
              <a:ext cx="0" cy="180845"/>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E9F8B42-09E2-782A-D697-3B9C691A6EDB}"/>
                </a:ext>
              </a:extLst>
            </p:cNvPr>
            <p:cNvCxnSpPr>
              <a:cxnSpLocks/>
            </p:cNvCxnSpPr>
            <p:nvPr/>
          </p:nvCxnSpPr>
          <p:spPr>
            <a:xfrm flipH="1">
              <a:off x="4179684" y="5300663"/>
              <a:ext cx="796999"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075EF5CB-4E22-127B-B73C-6BD009D7F000}"/>
                </a:ext>
              </a:extLst>
            </p:cNvPr>
            <p:cNvCxnSpPr>
              <a:cxnSpLocks/>
            </p:cNvCxnSpPr>
            <p:nvPr/>
          </p:nvCxnSpPr>
          <p:spPr>
            <a:xfrm flipV="1">
              <a:off x="4976683" y="2938691"/>
              <a:ext cx="0" cy="2365947"/>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FA3FB3F8-FE25-0330-6222-407780DD0509}"/>
                </a:ext>
              </a:extLst>
            </p:cNvPr>
            <p:cNvCxnSpPr>
              <a:cxnSpLocks/>
            </p:cNvCxnSpPr>
            <p:nvPr/>
          </p:nvCxnSpPr>
          <p:spPr>
            <a:xfrm flipH="1">
              <a:off x="4976683" y="2939615"/>
              <a:ext cx="131787"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grpSp>
      <p:sp>
        <p:nvSpPr>
          <p:cNvPr id="8" name="Slide Number Placeholder 5">
            <a:extLst>
              <a:ext uri="{FF2B5EF4-FFF2-40B4-BE49-F238E27FC236}">
                <a16:creationId xmlns:a16="http://schemas.microsoft.com/office/drawing/2014/main" id="{C5C9FDCB-C6FF-F218-9F88-F01A627A23FD}"/>
              </a:ext>
            </a:extLst>
          </p:cNvPr>
          <p:cNvSpPr>
            <a:spLocks noGrp="1"/>
          </p:cNvSpPr>
          <p:nvPr>
            <p:ph type="sldNum" sz="quarter" idx="12"/>
          </p:nvPr>
        </p:nvSpPr>
        <p:spPr>
          <a:xfrm>
            <a:off x="11217066" y="6429956"/>
            <a:ext cx="737452" cy="364935"/>
          </a:xfrm>
        </p:spPr>
        <p:txBody>
          <a:bodyPr/>
          <a:lstStyle/>
          <a:p>
            <a:fld id="{5EE7099E-8998-4851-915A-4F4831808297}" type="slidenum">
              <a:rPr lang="nl-NL" smtClean="0"/>
              <a:pPr/>
              <a:t>35</a:t>
            </a:fld>
            <a:endParaRPr lang="nl-NL" dirty="0"/>
          </a:p>
        </p:txBody>
      </p:sp>
      <p:sp>
        <p:nvSpPr>
          <p:cNvPr id="3" name="Rectangle 2">
            <a:extLst>
              <a:ext uri="{FF2B5EF4-FFF2-40B4-BE49-F238E27FC236}">
                <a16:creationId xmlns:a16="http://schemas.microsoft.com/office/drawing/2014/main" id="{8A75AB59-B184-267B-0EC6-397740ED5B94}"/>
              </a:ext>
            </a:extLst>
          </p:cNvPr>
          <p:cNvSpPr/>
          <p:nvPr/>
        </p:nvSpPr>
        <p:spPr>
          <a:xfrm>
            <a:off x="7722144" y="1486838"/>
            <a:ext cx="3628231" cy="2350148"/>
          </a:xfrm>
          <a:prstGeom prst="rect">
            <a:avLst/>
          </a:prstGeom>
          <a:noFill/>
          <a:ln w="9525">
            <a:solidFill>
              <a:srgbClr val="A4A4A4"/>
            </a:solidFill>
          </a:ln>
        </p:spPr>
        <p:style>
          <a:lnRef idx="2">
            <a:schemeClr val="accent1">
              <a:shade val="50000"/>
            </a:schemeClr>
          </a:lnRef>
          <a:fillRef idx="1">
            <a:schemeClr val="accent1"/>
          </a:fillRef>
          <a:effectRef idx="0">
            <a:schemeClr val="accent1"/>
          </a:effectRef>
          <a:fontRef idx="minor">
            <a:schemeClr val="lt1"/>
          </a:fontRef>
        </p:style>
        <p:txBody>
          <a:bodyPr lIns="143925" rIns="143925" rtlCol="0" anchor="ctr"/>
          <a:lstStyle/>
          <a:p>
            <a:pPr marL="285607" indent="-285607">
              <a:buFont typeface="Arial" panose="020B0604020202020204" pitchFamily="34" charset="0"/>
              <a:buChar char="•"/>
            </a:pPr>
            <a:r>
              <a:rPr lang="en-CH" sz="1599" dirty="0">
                <a:solidFill>
                  <a:schemeClr val="tx1"/>
                </a:solidFill>
              </a:rPr>
              <a:t>Premise outputs data packages containing scenario-adjusted inventories for each time step</a:t>
            </a:r>
          </a:p>
          <a:p>
            <a:pPr marL="285607" indent="-285607">
              <a:buFont typeface="Arial" panose="020B0604020202020204" pitchFamily="34" charset="0"/>
              <a:buChar char="•"/>
            </a:pPr>
            <a:endParaRPr lang="en-CH" sz="1599" dirty="0">
              <a:solidFill>
                <a:schemeClr val="tx1"/>
              </a:solidFill>
            </a:endParaRPr>
          </a:p>
          <a:p>
            <a:pPr marL="285607" indent="-285607">
              <a:buFont typeface="Arial" panose="020B0604020202020204" pitchFamily="34" charset="0"/>
              <a:buChar char="•"/>
            </a:pPr>
            <a:r>
              <a:rPr lang="en-CH" sz="1599" dirty="0">
                <a:solidFill>
                  <a:schemeClr val="tx1"/>
                </a:solidFill>
              </a:rPr>
              <a:t>Pathways reads data packages and returns impacts by scenario variable (final energy consumer), life-cycle activity, the origin of impacts, and year. </a:t>
            </a:r>
          </a:p>
        </p:txBody>
      </p:sp>
    </p:spTree>
    <p:extLst>
      <p:ext uri="{BB962C8B-B14F-4D97-AF65-F5344CB8AC3E}">
        <p14:creationId xmlns:p14="http://schemas.microsoft.com/office/powerpoint/2010/main" val="4241982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colorful bars&#10;&#10;Description automatically generated with medium confidence">
            <a:extLst>
              <a:ext uri="{FF2B5EF4-FFF2-40B4-BE49-F238E27FC236}">
                <a16:creationId xmlns:a16="http://schemas.microsoft.com/office/drawing/2014/main" id="{04C700A1-F2EE-EAC0-D354-D6A307D86698}"/>
              </a:ext>
            </a:extLst>
          </p:cNvPr>
          <p:cNvPicPr>
            <a:picLocks noChangeAspect="1"/>
          </p:cNvPicPr>
          <p:nvPr/>
        </p:nvPicPr>
        <p:blipFill>
          <a:blip r:embed="rId2" cstate="print">
            <a:extLst>
              <a:ext uri="{28A0092B-C50C-407E-A947-70E740481C1C}">
                <a14:useLocalDpi xmlns:a14="http://schemas.microsoft.com/office/drawing/2010/main" val="0"/>
              </a:ext>
            </a:extLst>
          </a:blip>
          <a:srcRect l="50000" t="67953" r="-2490" b="-921"/>
          <a:stretch/>
        </p:blipFill>
        <p:spPr>
          <a:xfrm>
            <a:off x="4149152" y="3411748"/>
            <a:ext cx="3723605" cy="2833442"/>
          </a:xfrm>
          <a:prstGeom prst="rect">
            <a:avLst/>
          </a:prstGeom>
        </p:spPr>
      </p:pic>
      <p:pic>
        <p:nvPicPr>
          <p:cNvPr id="11" name="Picture 10" descr="A group of colorful bars&#10;&#10;Description automatically generated with medium confidence">
            <a:extLst>
              <a:ext uri="{FF2B5EF4-FFF2-40B4-BE49-F238E27FC236}">
                <a16:creationId xmlns:a16="http://schemas.microsoft.com/office/drawing/2014/main" id="{93673488-93F9-2F1A-156E-6DC2E1099B5A}"/>
              </a:ext>
            </a:extLst>
          </p:cNvPr>
          <p:cNvPicPr>
            <a:picLocks noChangeAspect="1"/>
          </p:cNvPicPr>
          <p:nvPr/>
        </p:nvPicPr>
        <p:blipFill>
          <a:blip r:embed="rId2" cstate="print">
            <a:extLst>
              <a:ext uri="{28A0092B-C50C-407E-A947-70E740481C1C}">
                <a14:useLocalDpi xmlns:a14="http://schemas.microsoft.com/office/drawing/2010/main" val="0"/>
              </a:ext>
            </a:extLst>
          </a:blip>
          <a:srcRect l="31747" t="3145" r="52367" b="89952"/>
          <a:stretch/>
        </p:blipFill>
        <p:spPr>
          <a:xfrm>
            <a:off x="1397860" y="825208"/>
            <a:ext cx="1744176" cy="918246"/>
          </a:xfrm>
          <a:prstGeom prst="rect">
            <a:avLst/>
          </a:prstGeom>
        </p:spPr>
      </p:pic>
      <p:pic>
        <p:nvPicPr>
          <p:cNvPr id="12" name="Picture 11" descr="A group of colorful bars&#10;&#10;Description automatically generated with medium confidence">
            <a:extLst>
              <a:ext uri="{FF2B5EF4-FFF2-40B4-BE49-F238E27FC236}">
                <a16:creationId xmlns:a16="http://schemas.microsoft.com/office/drawing/2014/main" id="{410CE238-4DB4-9638-40C3-79D7D798C836}"/>
              </a:ext>
            </a:extLst>
          </p:cNvPr>
          <p:cNvPicPr>
            <a:picLocks noChangeAspect="1"/>
          </p:cNvPicPr>
          <p:nvPr/>
        </p:nvPicPr>
        <p:blipFill>
          <a:blip r:embed="rId2" cstate="print">
            <a:extLst>
              <a:ext uri="{28A0092B-C50C-407E-A947-70E740481C1C}">
                <a14:useLocalDpi xmlns:a14="http://schemas.microsoft.com/office/drawing/2010/main" val="0"/>
              </a:ext>
            </a:extLst>
          </a:blip>
          <a:srcRect l="7441" t="36555" r="78207" b="57821"/>
          <a:stretch/>
        </p:blipFill>
        <p:spPr>
          <a:xfrm>
            <a:off x="1654852" y="2131682"/>
            <a:ext cx="1575616" cy="747899"/>
          </a:xfrm>
          <a:prstGeom prst="rect">
            <a:avLst/>
          </a:prstGeom>
        </p:spPr>
      </p:pic>
      <p:grpSp>
        <p:nvGrpSpPr>
          <p:cNvPr id="13" name="Group 12">
            <a:extLst>
              <a:ext uri="{FF2B5EF4-FFF2-40B4-BE49-F238E27FC236}">
                <a16:creationId xmlns:a16="http://schemas.microsoft.com/office/drawing/2014/main" id="{FE5454DB-F69C-56C0-C4DB-B4CE245CFA40}"/>
              </a:ext>
            </a:extLst>
          </p:cNvPr>
          <p:cNvGrpSpPr/>
          <p:nvPr/>
        </p:nvGrpSpPr>
        <p:grpSpPr>
          <a:xfrm>
            <a:off x="3750475" y="785116"/>
            <a:ext cx="2342352" cy="2437313"/>
            <a:chOff x="3752428" y="846402"/>
            <a:chExt cx="2343572" cy="2438582"/>
          </a:xfrm>
        </p:grpSpPr>
        <p:pic>
          <p:nvPicPr>
            <p:cNvPr id="14" name="Picture 13" descr="A group of colorful bars&#10;&#10;Description automatically generated with medium confidence">
              <a:extLst>
                <a:ext uri="{FF2B5EF4-FFF2-40B4-BE49-F238E27FC236}">
                  <a16:creationId xmlns:a16="http://schemas.microsoft.com/office/drawing/2014/main" id="{128FFC7B-6E1E-EE60-BB03-DABC5561192E}"/>
                </a:ext>
              </a:extLst>
            </p:cNvPr>
            <p:cNvPicPr>
              <a:picLocks noChangeAspect="1"/>
            </p:cNvPicPr>
            <p:nvPr/>
          </p:nvPicPr>
          <p:blipFill>
            <a:blip r:embed="rId2" cstate="print">
              <a:extLst>
                <a:ext uri="{28A0092B-C50C-407E-A947-70E740481C1C}">
                  <a14:useLocalDpi xmlns:a14="http://schemas.microsoft.com/office/drawing/2010/main" val="0"/>
                </a:ext>
              </a:extLst>
            </a:blip>
            <a:srcRect l="58015" t="2804" r="20650" b="79445"/>
            <a:stretch/>
          </p:blipFill>
          <p:spPr>
            <a:xfrm>
              <a:off x="3752428" y="846402"/>
              <a:ext cx="2343572" cy="2362362"/>
            </a:xfrm>
            <a:prstGeom prst="rect">
              <a:avLst/>
            </a:prstGeom>
          </p:spPr>
        </p:pic>
        <p:sp>
          <p:nvSpPr>
            <p:cNvPr id="15" name="Rectangle 14">
              <a:extLst>
                <a:ext uri="{FF2B5EF4-FFF2-40B4-BE49-F238E27FC236}">
                  <a16:creationId xmlns:a16="http://schemas.microsoft.com/office/drawing/2014/main" id="{5DC74E83-983B-12A7-E0AE-D8D5ACBCEAB2}"/>
                </a:ext>
              </a:extLst>
            </p:cNvPr>
            <p:cNvSpPr/>
            <p:nvPr/>
          </p:nvSpPr>
          <p:spPr>
            <a:xfrm>
              <a:off x="4902125" y="2834273"/>
              <a:ext cx="977851" cy="450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999" err="1"/>
            </a:p>
          </p:txBody>
        </p:sp>
      </p:grpSp>
      <p:cxnSp>
        <p:nvCxnSpPr>
          <p:cNvPr id="16" name="Straight Connector 15">
            <a:extLst>
              <a:ext uri="{FF2B5EF4-FFF2-40B4-BE49-F238E27FC236}">
                <a16:creationId xmlns:a16="http://schemas.microsoft.com/office/drawing/2014/main" id="{B8E8D26A-BFE2-C9E4-5CA6-AFB33C8B4F6B}"/>
              </a:ext>
            </a:extLst>
          </p:cNvPr>
          <p:cNvCxnSpPr/>
          <p:nvPr/>
        </p:nvCxnSpPr>
        <p:spPr>
          <a:xfrm flipH="1">
            <a:off x="1046411" y="886362"/>
            <a:ext cx="80015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F1D11-6603-DB72-8DEF-B448494B8CB6}"/>
              </a:ext>
            </a:extLst>
          </p:cNvPr>
          <p:cNvCxnSpPr>
            <a:cxnSpLocks/>
          </p:cNvCxnSpPr>
          <p:nvPr/>
        </p:nvCxnSpPr>
        <p:spPr>
          <a:xfrm flipV="1">
            <a:off x="1046411" y="886362"/>
            <a:ext cx="0" cy="270865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D5C01BF-C13F-31AF-2CCC-C8082821149E}"/>
              </a:ext>
            </a:extLst>
          </p:cNvPr>
          <p:cNvCxnSpPr>
            <a:cxnSpLocks/>
          </p:cNvCxnSpPr>
          <p:nvPr/>
        </p:nvCxnSpPr>
        <p:spPr>
          <a:xfrm flipH="1">
            <a:off x="3446255" y="886362"/>
            <a:ext cx="110297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B3012C6-8A89-7254-1E08-3059C2ABB554}"/>
              </a:ext>
            </a:extLst>
          </p:cNvPr>
          <p:cNvCxnSpPr>
            <a:cxnSpLocks/>
          </p:cNvCxnSpPr>
          <p:nvPr/>
        </p:nvCxnSpPr>
        <p:spPr>
          <a:xfrm flipV="1">
            <a:off x="3446255" y="873628"/>
            <a:ext cx="0" cy="10533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AE600F3-FC58-780F-EF83-DBD3A1A2C823}"/>
              </a:ext>
            </a:extLst>
          </p:cNvPr>
          <p:cNvCxnSpPr>
            <a:cxnSpLocks/>
          </p:cNvCxnSpPr>
          <p:nvPr/>
        </p:nvCxnSpPr>
        <p:spPr>
          <a:xfrm flipH="1">
            <a:off x="1198832" y="1926960"/>
            <a:ext cx="224742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2706355-E4D0-8A2D-EEBE-F7BE6F6C88DF}"/>
              </a:ext>
            </a:extLst>
          </p:cNvPr>
          <p:cNvCxnSpPr>
            <a:cxnSpLocks/>
          </p:cNvCxnSpPr>
          <p:nvPr/>
        </p:nvCxnSpPr>
        <p:spPr>
          <a:xfrm flipV="1">
            <a:off x="1198832" y="1926960"/>
            <a:ext cx="0" cy="166805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A94F92D-EF32-497A-8B12-2EC0DBF4FEC2}"/>
              </a:ext>
            </a:extLst>
          </p:cNvPr>
          <p:cNvCxnSpPr/>
          <p:nvPr/>
        </p:nvCxnSpPr>
        <p:spPr>
          <a:xfrm flipH="1">
            <a:off x="1362527" y="2214842"/>
            <a:ext cx="80015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9DFC18-FEC0-9213-8E28-B04F7686D6A2}"/>
              </a:ext>
            </a:extLst>
          </p:cNvPr>
          <p:cNvCxnSpPr>
            <a:cxnSpLocks/>
          </p:cNvCxnSpPr>
          <p:nvPr/>
        </p:nvCxnSpPr>
        <p:spPr>
          <a:xfrm flipV="1">
            <a:off x="1362527" y="2214842"/>
            <a:ext cx="0" cy="1380174"/>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254309A1-4124-E4F7-DD4F-2F84E64DCFC3}"/>
              </a:ext>
            </a:extLst>
          </p:cNvPr>
          <p:cNvGrpSpPr/>
          <p:nvPr/>
        </p:nvGrpSpPr>
        <p:grpSpPr>
          <a:xfrm>
            <a:off x="335186" y="3350969"/>
            <a:ext cx="3760336" cy="2894222"/>
            <a:chOff x="335360" y="3039100"/>
            <a:chExt cx="3762295" cy="2895729"/>
          </a:xfrm>
        </p:grpSpPr>
        <p:pic>
          <p:nvPicPr>
            <p:cNvPr id="25" name="Picture 24" descr="A group of colorful bars&#10;&#10;Description automatically generated with medium confidence">
              <a:extLst>
                <a:ext uri="{FF2B5EF4-FFF2-40B4-BE49-F238E27FC236}">
                  <a16:creationId xmlns:a16="http://schemas.microsoft.com/office/drawing/2014/main" id="{66D9A3DE-DE9B-8BCC-EA28-6B7EED9563F2}"/>
                </a:ext>
              </a:extLst>
            </p:cNvPr>
            <p:cNvPicPr>
              <a:picLocks noChangeAspect="1"/>
            </p:cNvPicPr>
            <p:nvPr/>
          </p:nvPicPr>
          <p:blipFill>
            <a:blip r:embed="rId2" cstate="print">
              <a:extLst>
                <a:ext uri="{28A0092B-C50C-407E-A947-70E740481C1C}">
                  <a14:useLocalDpi xmlns:a14="http://schemas.microsoft.com/office/drawing/2010/main" val="0"/>
                </a:ext>
              </a:extLst>
            </a:blip>
            <a:srcRect r="47510" b="68707"/>
            <a:stretch/>
          </p:blipFill>
          <p:spPr>
            <a:xfrm>
              <a:off x="372111" y="3039100"/>
              <a:ext cx="3725544" cy="2690902"/>
            </a:xfrm>
            <a:prstGeom prst="rect">
              <a:avLst/>
            </a:prstGeom>
          </p:spPr>
        </p:pic>
        <p:pic>
          <p:nvPicPr>
            <p:cNvPr id="26" name="Picture 25" descr="A group of colorful bars&#10;&#10;Description automatically generated with medium confidence">
              <a:extLst>
                <a:ext uri="{FF2B5EF4-FFF2-40B4-BE49-F238E27FC236}">
                  <a16:creationId xmlns:a16="http://schemas.microsoft.com/office/drawing/2014/main" id="{966CF98F-321D-7BFD-0A27-9D855F482D5B}"/>
                </a:ext>
              </a:extLst>
            </p:cNvPr>
            <p:cNvPicPr>
              <a:picLocks noChangeAspect="1"/>
            </p:cNvPicPr>
            <p:nvPr/>
          </p:nvPicPr>
          <p:blipFill>
            <a:blip r:embed="rId2" cstate="print">
              <a:extLst>
                <a:ext uri="{28A0092B-C50C-407E-A947-70E740481C1C}">
                  <a14:useLocalDpi xmlns:a14="http://schemas.microsoft.com/office/drawing/2010/main" val="0"/>
                </a:ext>
              </a:extLst>
            </a:blip>
            <a:srcRect l="50000" t="97966" r="-2490" b="-921"/>
            <a:stretch/>
          </p:blipFill>
          <p:spPr>
            <a:xfrm>
              <a:off x="335360" y="5680748"/>
              <a:ext cx="3725544" cy="254081"/>
            </a:xfrm>
            <a:prstGeom prst="rect">
              <a:avLst/>
            </a:prstGeom>
          </p:spPr>
        </p:pic>
      </p:grpSp>
      <p:sp>
        <p:nvSpPr>
          <p:cNvPr id="29" name="Title 5">
            <a:extLst>
              <a:ext uri="{FF2B5EF4-FFF2-40B4-BE49-F238E27FC236}">
                <a16:creationId xmlns:a16="http://schemas.microsoft.com/office/drawing/2014/main" id="{641543B4-A19E-3E27-A8BC-E721445535E5}"/>
              </a:ext>
            </a:extLst>
          </p:cNvPr>
          <p:cNvSpPr>
            <a:spLocks noGrp="1"/>
          </p:cNvSpPr>
          <p:nvPr>
            <p:ph type="title"/>
          </p:nvPr>
        </p:nvSpPr>
        <p:spPr>
          <a:xfrm>
            <a:off x="254091" y="351808"/>
            <a:ext cx="11383095" cy="431823"/>
          </a:xfrm>
        </p:spPr>
        <p:txBody>
          <a:bodyPr/>
          <a:lstStyle/>
          <a:p>
            <a:r>
              <a:rPr lang="en-CH" sz="2599" b="0" dirty="0"/>
              <a:t> PATHWAYS: Swiss Final Energy supply</a:t>
            </a:r>
          </a:p>
        </p:txBody>
      </p:sp>
      <p:pic>
        <p:nvPicPr>
          <p:cNvPr id="32" name="Picture 31" descr="A chart of different colored squares&#10;&#10;Description automatically generated with medium confidence">
            <a:extLst>
              <a:ext uri="{FF2B5EF4-FFF2-40B4-BE49-F238E27FC236}">
                <a16:creationId xmlns:a16="http://schemas.microsoft.com/office/drawing/2014/main" id="{6B5E1C3D-CBCC-B491-3B86-CF747F2C6DA7}"/>
              </a:ext>
            </a:extLst>
          </p:cNvPr>
          <p:cNvPicPr>
            <a:picLocks noChangeAspect="1"/>
          </p:cNvPicPr>
          <p:nvPr/>
        </p:nvPicPr>
        <p:blipFill>
          <a:blip r:embed="rId3" cstate="print">
            <a:extLst>
              <a:ext uri="{28A0092B-C50C-407E-A947-70E740481C1C}">
                <a14:useLocalDpi xmlns:a14="http://schemas.microsoft.com/office/drawing/2010/main" val="0"/>
              </a:ext>
            </a:extLst>
          </a:blip>
          <a:srcRect t="38950"/>
          <a:stretch/>
        </p:blipFill>
        <p:spPr>
          <a:xfrm>
            <a:off x="7599030" y="688234"/>
            <a:ext cx="4407690" cy="2473612"/>
          </a:xfrm>
          <a:prstGeom prst="rect">
            <a:avLst/>
          </a:prstGeom>
        </p:spPr>
      </p:pic>
      <p:sp>
        <p:nvSpPr>
          <p:cNvPr id="35" name="Arc 34">
            <a:extLst>
              <a:ext uri="{FF2B5EF4-FFF2-40B4-BE49-F238E27FC236}">
                <a16:creationId xmlns:a16="http://schemas.microsoft.com/office/drawing/2014/main" id="{B424265E-5439-8F1A-673C-B9B874D3357B}"/>
              </a:ext>
            </a:extLst>
          </p:cNvPr>
          <p:cNvSpPr/>
          <p:nvPr/>
        </p:nvSpPr>
        <p:spPr>
          <a:xfrm flipH="1">
            <a:off x="6401929" y="1628590"/>
            <a:ext cx="2502745" cy="2737200"/>
          </a:xfrm>
          <a:prstGeom prst="arc">
            <a:avLst/>
          </a:prstGeom>
          <a:ln w="12700">
            <a:solidFill>
              <a:schemeClr val="bg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pic>
        <p:nvPicPr>
          <p:cNvPr id="37" name="Picture 36">
            <a:extLst>
              <a:ext uri="{FF2B5EF4-FFF2-40B4-BE49-F238E27FC236}">
                <a16:creationId xmlns:a16="http://schemas.microsoft.com/office/drawing/2014/main" id="{DE6E31AC-9FBD-1021-FBBB-533718A39D86}"/>
              </a:ext>
            </a:extLst>
          </p:cNvPr>
          <p:cNvPicPr>
            <a:picLocks noChangeAspect="1"/>
          </p:cNvPicPr>
          <p:nvPr/>
        </p:nvPicPr>
        <p:blipFill>
          <a:blip r:embed="rId4"/>
          <a:stretch>
            <a:fillRect/>
          </a:stretch>
        </p:blipFill>
        <p:spPr>
          <a:xfrm>
            <a:off x="8058351" y="3258044"/>
            <a:ext cx="3566520" cy="2930903"/>
          </a:xfrm>
          <a:prstGeom prst="rect">
            <a:avLst/>
          </a:prstGeom>
        </p:spPr>
      </p:pic>
      <p:pic>
        <p:nvPicPr>
          <p:cNvPr id="2" name="Picture 1">
            <a:extLst>
              <a:ext uri="{FF2B5EF4-FFF2-40B4-BE49-F238E27FC236}">
                <a16:creationId xmlns:a16="http://schemas.microsoft.com/office/drawing/2014/main" id="{968645EB-5BA9-562F-845D-FAB4ED063D91}"/>
              </a:ext>
            </a:extLst>
          </p:cNvPr>
          <p:cNvPicPr>
            <a:picLocks noChangeAspect="1"/>
          </p:cNvPicPr>
          <p:nvPr/>
        </p:nvPicPr>
        <p:blipFill>
          <a:blip r:embed="rId5"/>
          <a:stretch>
            <a:fillRect/>
          </a:stretch>
        </p:blipFill>
        <p:spPr>
          <a:xfrm>
            <a:off x="6900215" y="1442999"/>
            <a:ext cx="544265" cy="544265"/>
          </a:xfrm>
          <a:prstGeom prst="rect">
            <a:avLst/>
          </a:prstGeom>
        </p:spPr>
      </p:pic>
      <p:sp>
        <p:nvSpPr>
          <p:cNvPr id="4" name="Rectangle 3">
            <a:extLst>
              <a:ext uri="{FF2B5EF4-FFF2-40B4-BE49-F238E27FC236}">
                <a16:creationId xmlns:a16="http://schemas.microsoft.com/office/drawing/2014/main" id="{DD43B6D9-D658-D64C-3FC3-A5D6AF578D40}"/>
              </a:ext>
            </a:extLst>
          </p:cNvPr>
          <p:cNvSpPr/>
          <p:nvPr/>
        </p:nvSpPr>
        <p:spPr>
          <a:xfrm>
            <a:off x="6297011" y="1965683"/>
            <a:ext cx="603204" cy="592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pic>
        <p:nvPicPr>
          <p:cNvPr id="3" name="Picture 2" descr="A logo with arrows in a circle&#10;&#10;Description automatically generated">
            <a:extLst>
              <a:ext uri="{FF2B5EF4-FFF2-40B4-BE49-F238E27FC236}">
                <a16:creationId xmlns:a16="http://schemas.microsoft.com/office/drawing/2014/main" id="{9E27AA96-71F9-FB5D-9A4B-23BB382A4F2A}"/>
              </a:ext>
            </a:extLst>
          </p:cNvPr>
          <p:cNvPicPr>
            <a:picLocks noChangeAspect="1"/>
          </p:cNvPicPr>
          <p:nvPr/>
        </p:nvPicPr>
        <p:blipFill>
          <a:blip r:embed="rId6"/>
          <a:stretch>
            <a:fillRect/>
          </a:stretch>
        </p:blipFill>
        <p:spPr>
          <a:xfrm>
            <a:off x="6319528" y="1948165"/>
            <a:ext cx="558170" cy="627942"/>
          </a:xfrm>
          <a:prstGeom prst="rect">
            <a:avLst/>
          </a:prstGeom>
        </p:spPr>
      </p:pic>
      <p:sp>
        <p:nvSpPr>
          <p:cNvPr id="8" name="Oval 7">
            <a:extLst>
              <a:ext uri="{FF2B5EF4-FFF2-40B4-BE49-F238E27FC236}">
                <a16:creationId xmlns:a16="http://schemas.microsoft.com/office/drawing/2014/main" id="{379CB97E-68A8-7AE0-2994-3BF4F3316C78}"/>
              </a:ext>
            </a:extLst>
          </p:cNvPr>
          <p:cNvSpPr/>
          <p:nvPr/>
        </p:nvSpPr>
        <p:spPr>
          <a:xfrm>
            <a:off x="7122377" y="1067574"/>
            <a:ext cx="315641" cy="302983"/>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dirty="0">
                <a:solidFill>
                  <a:srgbClr val="007435"/>
                </a:solidFill>
              </a:rPr>
              <a:t>1</a:t>
            </a:r>
            <a:endParaRPr lang="en-CH" sz="1799" dirty="0">
              <a:solidFill>
                <a:srgbClr val="007435"/>
              </a:solidFill>
            </a:endParaRPr>
          </a:p>
        </p:txBody>
      </p:sp>
      <p:sp>
        <p:nvSpPr>
          <p:cNvPr id="10" name="Oval 9">
            <a:extLst>
              <a:ext uri="{FF2B5EF4-FFF2-40B4-BE49-F238E27FC236}">
                <a16:creationId xmlns:a16="http://schemas.microsoft.com/office/drawing/2014/main" id="{F3A0DE69-67CA-0762-2551-A379738F3BF4}"/>
              </a:ext>
            </a:extLst>
          </p:cNvPr>
          <p:cNvSpPr/>
          <p:nvPr/>
        </p:nvSpPr>
        <p:spPr>
          <a:xfrm>
            <a:off x="6420862" y="1563641"/>
            <a:ext cx="315641" cy="302983"/>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dirty="0">
                <a:solidFill>
                  <a:srgbClr val="007435"/>
                </a:solidFill>
              </a:rPr>
              <a:t>2</a:t>
            </a:r>
            <a:endParaRPr lang="en-CH" sz="1799" dirty="0">
              <a:solidFill>
                <a:srgbClr val="007435"/>
              </a:solidFill>
            </a:endParaRPr>
          </a:p>
        </p:txBody>
      </p:sp>
      <p:sp>
        <p:nvSpPr>
          <p:cNvPr id="27" name="Slide Number Placeholder 5">
            <a:extLst>
              <a:ext uri="{FF2B5EF4-FFF2-40B4-BE49-F238E27FC236}">
                <a16:creationId xmlns:a16="http://schemas.microsoft.com/office/drawing/2014/main" id="{D5B845E0-C01C-90A5-54C7-60149774BA51}"/>
              </a:ext>
            </a:extLst>
          </p:cNvPr>
          <p:cNvSpPr txBox="1">
            <a:spLocks/>
          </p:cNvSpPr>
          <p:nvPr/>
        </p:nvSpPr>
        <p:spPr>
          <a:xfrm>
            <a:off x="11624871" y="6457666"/>
            <a:ext cx="737452" cy="36493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z="1200" smtClean="0">
                <a:solidFill>
                  <a:srgbClr val="979797"/>
                </a:solidFill>
              </a:rPr>
              <a:pPr/>
              <a:t>36</a:t>
            </a:fld>
            <a:endParaRPr lang="nl-NL" sz="1200" dirty="0">
              <a:solidFill>
                <a:srgbClr val="979797"/>
              </a:solidFill>
            </a:endParaRPr>
          </a:p>
        </p:txBody>
      </p:sp>
    </p:spTree>
    <p:extLst>
      <p:ext uri="{BB962C8B-B14F-4D97-AF65-F5344CB8AC3E}">
        <p14:creationId xmlns:p14="http://schemas.microsoft.com/office/powerpoint/2010/main" val="1159948186"/>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ED7BB-E950-4493-8DB8-A94C98F32623}"/>
              </a:ext>
            </a:extLst>
          </p:cNvPr>
          <p:cNvSpPr>
            <a:spLocks noGrp="1"/>
          </p:cNvSpPr>
          <p:nvPr>
            <p:ph type="title"/>
          </p:nvPr>
        </p:nvSpPr>
        <p:spPr>
          <a:xfrm>
            <a:off x="339218" y="360000"/>
            <a:ext cx="11510008" cy="492443"/>
          </a:xfrm>
        </p:spPr>
        <p:txBody>
          <a:bodyPr>
            <a:normAutofit/>
          </a:bodyPr>
          <a:lstStyle/>
          <a:p>
            <a:r>
              <a:rPr lang="en-US" sz="2600" dirty="0"/>
              <a:t>Conclusions</a:t>
            </a:r>
            <a:endParaRPr lang="en-CH" sz="2600" dirty="0"/>
          </a:p>
        </p:txBody>
      </p:sp>
      <p:sp>
        <p:nvSpPr>
          <p:cNvPr id="9" name="Slide Number Placeholder 8">
            <a:extLst>
              <a:ext uri="{FF2B5EF4-FFF2-40B4-BE49-F238E27FC236}">
                <a16:creationId xmlns:a16="http://schemas.microsoft.com/office/drawing/2014/main" id="{74DC2AE7-3336-C126-9E64-44D57A9233B1}"/>
              </a:ext>
            </a:extLst>
          </p:cNvPr>
          <p:cNvSpPr>
            <a:spLocks noGrp="1"/>
          </p:cNvSpPr>
          <p:nvPr>
            <p:ph type="sldNum" sz="quarter" idx="19"/>
          </p:nvPr>
        </p:nvSpPr>
        <p:spPr/>
        <p:txBody>
          <a:bodyPr/>
          <a:lstStyle/>
          <a:p>
            <a:fld id="{5EE7099E-8998-4851-915A-4F4831808297}" type="slidenum">
              <a:rPr lang="nl-NL" smtClean="0"/>
              <a:pPr/>
              <a:t>37</a:t>
            </a:fld>
            <a:endParaRPr lang="nl-NL"/>
          </a:p>
        </p:txBody>
      </p:sp>
      <p:sp>
        <p:nvSpPr>
          <p:cNvPr id="3" name="Vertical Text Placeholder 2">
            <a:extLst>
              <a:ext uri="{FF2B5EF4-FFF2-40B4-BE49-F238E27FC236}">
                <a16:creationId xmlns:a16="http://schemas.microsoft.com/office/drawing/2014/main" id="{685647F1-D6C3-46CB-8AFA-455F226D2158}"/>
              </a:ext>
            </a:extLst>
          </p:cNvPr>
          <p:cNvSpPr>
            <a:spLocks noGrp="1"/>
          </p:cNvSpPr>
          <p:nvPr>
            <p:ph sz="quarter" idx="20"/>
          </p:nvPr>
        </p:nvSpPr>
        <p:spPr>
          <a:xfrm>
            <a:off x="359732" y="1270000"/>
            <a:ext cx="5843642" cy="4699000"/>
          </a:xfrm>
        </p:spPr>
        <p:txBody>
          <a:bodyPr>
            <a:normAutofit fontScale="92500" lnSpcReduction="10000"/>
          </a:bodyPr>
          <a:lstStyle/>
          <a:p>
            <a:pPr marL="342900" indent="-342900">
              <a:buFont typeface="Arial" panose="020B0604020202020204" pitchFamily="34" charset="0"/>
              <a:buChar char="•"/>
            </a:pPr>
            <a:r>
              <a:rPr lang="en-US" sz="2399" dirty="0"/>
              <a:t>Good scenarios matter! For LCA results, for stakeholder opinions, and for decision-making. Important to get this right!</a:t>
            </a:r>
          </a:p>
          <a:p>
            <a:pPr marL="342900" indent="-342900">
              <a:buFont typeface="Arial" panose="020B0604020202020204" pitchFamily="34" charset="0"/>
              <a:buChar char="•"/>
            </a:pPr>
            <a:endParaRPr lang="en-US" sz="2399" dirty="0"/>
          </a:p>
          <a:p>
            <a:pPr marL="342900" indent="-342900">
              <a:buFont typeface="Arial" panose="020B0604020202020204" pitchFamily="34" charset="0"/>
              <a:buChar char="•"/>
            </a:pPr>
            <a:r>
              <a:rPr lang="en-US" sz="2399" dirty="0"/>
              <a:t>The systematic generation of pLCA databases is an exciting and important development for prospective LCA.</a:t>
            </a:r>
          </a:p>
          <a:p>
            <a:pPr marL="342900" indent="-342900">
              <a:buFont typeface="Arial" panose="020B0604020202020204" pitchFamily="34" charset="0"/>
              <a:buChar char="•"/>
            </a:pPr>
            <a:endParaRPr lang="en-US" sz="2399" dirty="0"/>
          </a:p>
          <a:p>
            <a:pPr marL="342900" indent="-342900">
              <a:buFont typeface="Arial" panose="020B0604020202020204" pitchFamily="34" charset="0"/>
              <a:buChar char="•"/>
            </a:pPr>
            <a:r>
              <a:rPr lang="en-US" sz="2399" dirty="0"/>
              <a:t>pLCA databases are increasingly being used (at least in academia).</a:t>
            </a:r>
          </a:p>
          <a:p>
            <a:pPr marL="342900" indent="-342900">
              <a:buFont typeface="Arial" panose="020B0604020202020204" pitchFamily="34" charset="0"/>
              <a:buChar char="•"/>
            </a:pPr>
            <a:endParaRPr lang="en-US" sz="2399" dirty="0"/>
          </a:p>
          <a:p>
            <a:pPr marL="342900" indent="-342900">
              <a:buFont typeface="Arial" panose="020B0604020202020204" pitchFamily="34" charset="0"/>
              <a:buChar char="•"/>
            </a:pPr>
            <a:r>
              <a:rPr lang="en-US" sz="2399" dirty="0"/>
              <a:t>Much work remains to improve these databases and prepare them for wider use in LCA practice – collaborative effort is needed!</a:t>
            </a:r>
          </a:p>
        </p:txBody>
      </p:sp>
      <p:pic>
        <p:nvPicPr>
          <p:cNvPr id="7" name="Picture 6" descr="A diagram of a solar panel&#10;&#10;Description automatically generated">
            <a:extLst>
              <a:ext uri="{FF2B5EF4-FFF2-40B4-BE49-F238E27FC236}">
                <a16:creationId xmlns:a16="http://schemas.microsoft.com/office/drawing/2014/main" id="{8D41F2DC-6A24-FD95-9D14-47B97EA76B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40" y="770897"/>
            <a:ext cx="5351264" cy="5351264"/>
          </a:xfrm>
          <a:prstGeom prst="rect">
            <a:avLst/>
          </a:prstGeom>
        </p:spPr>
      </p:pic>
      <p:sp>
        <p:nvSpPr>
          <p:cNvPr id="8" name="TextBox 7">
            <a:extLst>
              <a:ext uri="{FF2B5EF4-FFF2-40B4-BE49-F238E27FC236}">
                <a16:creationId xmlns:a16="http://schemas.microsoft.com/office/drawing/2014/main" id="{B799E91F-614D-8ED0-3C93-344544C3233D}"/>
              </a:ext>
            </a:extLst>
          </p:cNvPr>
          <p:cNvSpPr txBox="1"/>
          <p:nvPr/>
        </p:nvSpPr>
        <p:spPr>
          <a:xfrm>
            <a:off x="10830821" y="2678723"/>
            <a:ext cx="936104" cy="246221"/>
          </a:xfrm>
          <a:prstGeom prst="rect">
            <a:avLst/>
          </a:prstGeom>
          <a:solidFill>
            <a:srgbClr val="F0EDE0"/>
          </a:solidFill>
        </p:spPr>
        <p:txBody>
          <a:bodyPr wrap="square" lIns="0" tIns="0" rIns="0" bIns="0" rtlCol="0">
            <a:spAutoFit/>
          </a:bodyPr>
          <a:lstStyle/>
          <a:p>
            <a:pPr algn="ctr"/>
            <a:r>
              <a:rPr lang="en-CH" sz="800" dirty="0"/>
              <a:t>LIFE CYCLE ASSESSMENT</a:t>
            </a:r>
          </a:p>
        </p:txBody>
      </p:sp>
      <p:sp>
        <p:nvSpPr>
          <p:cNvPr id="10" name="TextBox 9">
            <a:extLst>
              <a:ext uri="{FF2B5EF4-FFF2-40B4-BE49-F238E27FC236}">
                <a16:creationId xmlns:a16="http://schemas.microsoft.com/office/drawing/2014/main" id="{81955F52-C11E-07E5-09BA-8748F8B6D6C0}"/>
              </a:ext>
            </a:extLst>
          </p:cNvPr>
          <p:cNvSpPr txBox="1"/>
          <p:nvPr/>
        </p:nvSpPr>
        <p:spPr>
          <a:xfrm>
            <a:off x="10830821" y="3974867"/>
            <a:ext cx="936104" cy="246221"/>
          </a:xfrm>
          <a:prstGeom prst="rect">
            <a:avLst/>
          </a:prstGeom>
          <a:solidFill>
            <a:srgbClr val="F5F7ED"/>
          </a:solidFill>
        </p:spPr>
        <p:txBody>
          <a:bodyPr wrap="square" lIns="0" tIns="0" rIns="0" bIns="0" rtlCol="0">
            <a:spAutoFit/>
          </a:bodyPr>
          <a:lstStyle/>
          <a:p>
            <a:pPr algn="ctr"/>
            <a:r>
              <a:rPr lang="en-CH" sz="800" dirty="0"/>
              <a:t>IMPACT ASSESSMENT</a:t>
            </a:r>
          </a:p>
        </p:txBody>
      </p:sp>
      <p:sp>
        <p:nvSpPr>
          <p:cNvPr id="11" name="TextBox 10">
            <a:extLst>
              <a:ext uri="{FF2B5EF4-FFF2-40B4-BE49-F238E27FC236}">
                <a16:creationId xmlns:a16="http://schemas.microsoft.com/office/drawing/2014/main" id="{744F8137-A2C7-5579-DA86-D2F2E754487A}"/>
              </a:ext>
            </a:extLst>
          </p:cNvPr>
          <p:cNvSpPr txBox="1"/>
          <p:nvPr/>
        </p:nvSpPr>
        <p:spPr>
          <a:xfrm>
            <a:off x="6456040" y="2822739"/>
            <a:ext cx="936104" cy="246221"/>
          </a:xfrm>
          <a:prstGeom prst="rect">
            <a:avLst/>
          </a:prstGeom>
          <a:solidFill>
            <a:srgbClr val="E8E9E1"/>
          </a:solidFill>
        </p:spPr>
        <p:txBody>
          <a:bodyPr wrap="square" lIns="0" tIns="0" rIns="0" bIns="0" rtlCol="0">
            <a:spAutoFit/>
          </a:bodyPr>
          <a:lstStyle/>
          <a:p>
            <a:pPr algn="ctr"/>
            <a:r>
              <a:rPr lang="en-CH" sz="800" dirty="0"/>
              <a:t>ENERGY SOURCES</a:t>
            </a:r>
          </a:p>
        </p:txBody>
      </p:sp>
      <p:sp>
        <p:nvSpPr>
          <p:cNvPr id="12" name="TextBox 11">
            <a:extLst>
              <a:ext uri="{FF2B5EF4-FFF2-40B4-BE49-F238E27FC236}">
                <a16:creationId xmlns:a16="http://schemas.microsoft.com/office/drawing/2014/main" id="{A134D055-EA78-12B4-4385-9FD7EF690DE1}"/>
              </a:ext>
            </a:extLst>
          </p:cNvPr>
          <p:cNvSpPr txBox="1"/>
          <p:nvPr/>
        </p:nvSpPr>
        <p:spPr>
          <a:xfrm>
            <a:off x="6456040" y="3881953"/>
            <a:ext cx="936104" cy="123111"/>
          </a:xfrm>
          <a:prstGeom prst="rect">
            <a:avLst/>
          </a:prstGeom>
          <a:solidFill>
            <a:srgbClr val="EFF0E8"/>
          </a:solidFill>
        </p:spPr>
        <p:txBody>
          <a:bodyPr wrap="square" lIns="0" tIns="0" rIns="0" bIns="0" rtlCol="0">
            <a:spAutoFit/>
          </a:bodyPr>
          <a:lstStyle/>
          <a:p>
            <a:pPr algn="ctr"/>
            <a:r>
              <a:rPr lang="en-CH" sz="800" dirty="0"/>
              <a:t>CIRCULARITY</a:t>
            </a:r>
          </a:p>
        </p:txBody>
      </p:sp>
      <p:sp>
        <p:nvSpPr>
          <p:cNvPr id="13" name="TextBox 12">
            <a:extLst>
              <a:ext uri="{FF2B5EF4-FFF2-40B4-BE49-F238E27FC236}">
                <a16:creationId xmlns:a16="http://schemas.microsoft.com/office/drawing/2014/main" id="{6A98F882-E2D0-25BC-AB6F-A83D19B11722}"/>
              </a:ext>
            </a:extLst>
          </p:cNvPr>
          <p:cNvSpPr txBox="1"/>
          <p:nvPr/>
        </p:nvSpPr>
        <p:spPr>
          <a:xfrm>
            <a:off x="7052483" y="5589240"/>
            <a:ext cx="699701" cy="246221"/>
          </a:xfrm>
          <a:prstGeom prst="rect">
            <a:avLst/>
          </a:prstGeom>
          <a:solidFill>
            <a:srgbClr val="F4F2E7"/>
          </a:solidFill>
        </p:spPr>
        <p:txBody>
          <a:bodyPr wrap="square" lIns="0" tIns="0" rIns="0" bIns="0" rtlCol="0">
            <a:spAutoFit/>
          </a:bodyPr>
          <a:lstStyle/>
          <a:p>
            <a:pPr algn="ctr"/>
            <a:r>
              <a:rPr lang="en-CH" sz="800" dirty="0"/>
              <a:t>SUPPLY CHAINS</a:t>
            </a:r>
          </a:p>
        </p:txBody>
      </p:sp>
    </p:spTree>
    <p:extLst>
      <p:ext uri="{BB962C8B-B14F-4D97-AF65-F5344CB8AC3E}">
        <p14:creationId xmlns:p14="http://schemas.microsoft.com/office/powerpoint/2010/main" val="1776176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8436" y="335286"/>
            <a:ext cx="11510008" cy="417178"/>
          </a:xfrm>
          <a:prstGeom prst="rect">
            <a:avLst/>
          </a:prstGeom>
        </p:spPr>
        <p:txBody>
          <a:bodyPr vert="horz" wrap="square" lIns="0" tIns="16903" rIns="0" bIns="0" rtlCol="0" anchor="ctr" anchorCtr="0">
            <a:spAutoFit/>
          </a:bodyPr>
          <a:lstStyle/>
          <a:p>
            <a:pPr marL="16905">
              <a:spcBef>
                <a:spcPts val="133"/>
              </a:spcBef>
            </a:pPr>
            <a:r>
              <a:rPr lang="en-US" sz="2600" spc="-13" dirty="0"/>
              <a:t>Links to open-source</a:t>
            </a:r>
            <a:r>
              <a:rPr sz="2600" spc="-40" dirty="0"/>
              <a:t> </a:t>
            </a:r>
            <a:r>
              <a:rPr sz="2600" dirty="0"/>
              <a:t>tools</a:t>
            </a:r>
          </a:p>
        </p:txBody>
      </p:sp>
      <p:sp>
        <p:nvSpPr>
          <p:cNvPr id="10" name="Slide Number Placeholder 9">
            <a:extLst>
              <a:ext uri="{FF2B5EF4-FFF2-40B4-BE49-F238E27FC236}">
                <a16:creationId xmlns:a16="http://schemas.microsoft.com/office/drawing/2014/main" id="{0371D4C6-9DBF-1ED2-1BA9-2BB8F4818D48}"/>
              </a:ext>
            </a:extLst>
          </p:cNvPr>
          <p:cNvSpPr>
            <a:spLocks noGrp="1"/>
          </p:cNvSpPr>
          <p:nvPr>
            <p:ph type="sldNum" sz="quarter" idx="19"/>
          </p:nvPr>
        </p:nvSpPr>
        <p:spPr/>
        <p:txBody>
          <a:bodyPr/>
          <a:lstStyle/>
          <a:p>
            <a:fld id="{5EE7099E-8998-4851-915A-4F4831808297}" type="slidenum">
              <a:rPr lang="nl-NL" smtClean="0"/>
              <a:pPr/>
              <a:t>38</a:t>
            </a:fld>
            <a:endParaRPr lang="nl-NL"/>
          </a:p>
        </p:txBody>
      </p:sp>
      <p:sp>
        <p:nvSpPr>
          <p:cNvPr id="5" name="Vertical Text Placeholder 4">
            <a:extLst>
              <a:ext uri="{FF2B5EF4-FFF2-40B4-BE49-F238E27FC236}">
                <a16:creationId xmlns:a16="http://schemas.microsoft.com/office/drawing/2014/main" id="{B8BA6D28-DEA8-6B13-FA07-6E746F6F0DD7}"/>
              </a:ext>
            </a:extLst>
          </p:cNvPr>
          <p:cNvSpPr>
            <a:spLocks noGrp="1"/>
          </p:cNvSpPr>
          <p:nvPr>
            <p:ph sz="quarter" idx="20"/>
          </p:nvPr>
        </p:nvSpPr>
        <p:spPr>
          <a:xfrm>
            <a:off x="359731" y="1052830"/>
            <a:ext cx="11510007" cy="4699000"/>
          </a:xfrm>
        </p:spPr>
        <p:txBody>
          <a:bodyPr>
            <a:noAutofit/>
          </a:bodyPr>
          <a:lstStyle/>
          <a:p>
            <a:pPr marL="251872" indent="-235813">
              <a:lnSpc>
                <a:spcPct val="150000"/>
              </a:lnSpc>
              <a:spcBef>
                <a:spcPts val="127"/>
              </a:spcBef>
              <a:buFont typeface="Arial"/>
              <a:buChar char="•"/>
              <a:tabLst>
                <a:tab pos="252717" algn="l"/>
              </a:tabLst>
            </a:pPr>
            <a:r>
              <a:rPr lang="de-CH" sz="2400" i="1" spc="-7" dirty="0">
                <a:latin typeface="+mn-lt"/>
                <a:cs typeface="Georgia"/>
              </a:rPr>
              <a:t>Brightway2</a:t>
            </a:r>
            <a:r>
              <a:rPr lang="de-CH" sz="2400" spc="-7" dirty="0">
                <a:latin typeface="+mn-lt"/>
                <a:cs typeface="Georgia"/>
              </a:rPr>
              <a:t> (LCA </a:t>
            </a:r>
            <a:r>
              <a:rPr lang="de-CH" sz="2400" spc="-7" dirty="0" err="1">
                <a:latin typeface="+mn-lt"/>
                <a:cs typeface="Georgia"/>
              </a:rPr>
              <a:t>framework</a:t>
            </a:r>
            <a:r>
              <a:rPr lang="de-CH" sz="2400" spc="-7" dirty="0">
                <a:latin typeface="+mn-lt"/>
                <a:cs typeface="Georgia"/>
              </a:rPr>
              <a:t>):</a:t>
            </a:r>
            <a:r>
              <a:rPr lang="de-CH" sz="2400" spc="20" dirty="0">
                <a:latin typeface="+mn-lt"/>
                <a:cs typeface="Georgia"/>
              </a:rPr>
              <a:t> </a:t>
            </a:r>
            <a:r>
              <a:rPr lang="de-CH" sz="2400" u="sng" spc="-13" dirty="0">
                <a:uFill>
                  <a:solidFill>
                    <a:srgbClr val="000000"/>
                  </a:solidFill>
                </a:uFill>
                <a:latin typeface="+mn-lt"/>
                <a:cs typeface="Georgia"/>
                <a:hlinkClick r:id="rId2"/>
              </a:rPr>
              <a:t>https://github.com/brightway-lca</a:t>
            </a:r>
            <a:endParaRPr lang="de-CH" sz="2400" u="sng" spc="-13" dirty="0">
              <a:uFill>
                <a:solidFill>
                  <a:srgbClr val="000000"/>
                </a:solidFill>
              </a:uFill>
              <a:latin typeface="+mn-lt"/>
              <a:cs typeface="Georgia"/>
            </a:endParaRPr>
          </a:p>
          <a:p>
            <a:pPr marL="251872" indent="-235813">
              <a:lnSpc>
                <a:spcPct val="150000"/>
              </a:lnSpc>
              <a:spcBef>
                <a:spcPts val="127"/>
              </a:spcBef>
              <a:buFont typeface="Arial"/>
              <a:buChar char="•"/>
              <a:tabLst>
                <a:tab pos="252717" algn="l"/>
              </a:tabLst>
            </a:pPr>
            <a:r>
              <a:rPr lang="de-CH" sz="2400" i="1" spc="-13" dirty="0" err="1">
                <a:uFill>
                  <a:solidFill>
                    <a:srgbClr val="000000"/>
                  </a:solidFill>
                </a:uFill>
                <a:latin typeface="+mn-lt"/>
                <a:cs typeface="Georgia"/>
              </a:rPr>
              <a:t>Activity</a:t>
            </a:r>
            <a:r>
              <a:rPr lang="de-CH" sz="2400" i="1" spc="-13" dirty="0">
                <a:uFill>
                  <a:solidFill>
                    <a:srgbClr val="000000"/>
                  </a:solidFill>
                </a:uFill>
                <a:latin typeface="+mn-lt"/>
                <a:cs typeface="Georgia"/>
              </a:rPr>
              <a:t>-Browser</a:t>
            </a:r>
            <a:r>
              <a:rPr lang="de-CH" sz="2400" spc="-13" dirty="0">
                <a:uFill>
                  <a:solidFill>
                    <a:srgbClr val="000000"/>
                  </a:solidFill>
                </a:uFill>
                <a:latin typeface="+mn-lt"/>
                <a:cs typeface="Georgia"/>
              </a:rPr>
              <a:t> (GUI for </a:t>
            </a:r>
            <a:r>
              <a:rPr lang="de-CH" sz="2400" spc="-13" dirty="0" err="1">
                <a:uFill>
                  <a:solidFill>
                    <a:srgbClr val="000000"/>
                  </a:solidFill>
                </a:uFill>
                <a:latin typeface="+mn-lt"/>
                <a:cs typeface="Georgia"/>
              </a:rPr>
              <a:t>Brightway</a:t>
            </a:r>
            <a:r>
              <a:rPr lang="de-CH" sz="2400" spc="-13" dirty="0">
                <a:uFill>
                  <a:solidFill>
                    <a:srgbClr val="000000"/>
                  </a:solidFill>
                </a:uFill>
                <a:latin typeface="+mn-lt"/>
                <a:cs typeface="Georgia"/>
              </a:rPr>
              <a:t>): </a:t>
            </a:r>
            <a:r>
              <a:rPr lang="de-CH" sz="2400" spc="-13" dirty="0">
                <a:uFill>
                  <a:solidFill>
                    <a:srgbClr val="000000"/>
                  </a:solidFill>
                </a:uFill>
                <a:latin typeface="+mn-lt"/>
                <a:cs typeface="Georgia"/>
                <a:hlinkClick r:id="rId3"/>
              </a:rPr>
              <a:t>https://github.com/LCA-ActivityBrowser/activity-browser</a:t>
            </a:r>
            <a:endParaRPr lang="de-CH" sz="2400" spc="-13" dirty="0">
              <a:uFill>
                <a:solidFill>
                  <a:srgbClr val="000000"/>
                </a:solidFill>
              </a:uFill>
              <a:latin typeface="+mn-lt"/>
              <a:cs typeface="Georgia"/>
            </a:endParaRPr>
          </a:p>
          <a:p>
            <a:pPr marL="251872" indent="-235813">
              <a:lnSpc>
                <a:spcPct val="150000"/>
              </a:lnSpc>
              <a:spcBef>
                <a:spcPts val="127"/>
              </a:spcBef>
              <a:buFont typeface="Arial"/>
              <a:buChar char="•"/>
              <a:tabLst>
                <a:tab pos="252717" algn="l"/>
              </a:tabLst>
            </a:pPr>
            <a:r>
              <a:rPr lang="de-CH" sz="2400" i="1" spc="-13" dirty="0" err="1">
                <a:uFill>
                  <a:solidFill>
                    <a:srgbClr val="000000"/>
                  </a:solidFill>
                </a:uFill>
                <a:latin typeface="+mn-lt"/>
                <a:cs typeface="Georgia"/>
              </a:rPr>
              <a:t>Brightway-superstructure</a:t>
            </a:r>
            <a:r>
              <a:rPr lang="de-CH" sz="2400" spc="-13" dirty="0">
                <a:uFill>
                  <a:solidFill>
                    <a:srgbClr val="000000"/>
                  </a:solidFill>
                </a:uFill>
                <a:latin typeface="+mn-lt"/>
                <a:cs typeface="Georgia"/>
              </a:rPr>
              <a:t> (</a:t>
            </a:r>
            <a:r>
              <a:rPr lang="de-CH" sz="2400" spc="-13" dirty="0" err="1">
                <a:uFill>
                  <a:solidFill>
                    <a:srgbClr val="000000"/>
                  </a:solidFill>
                </a:uFill>
                <a:latin typeface="+mn-lt"/>
                <a:cs typeface="Georgia"/>
              </a:rPr>
              <a:t>superstructure</a:t>
            </a:r>
            <a:r>
              <a:rPr lang="de-CH" sz="2400" spc="-13" dirty="0">
                <a:uFill>
                  <a:solidFill>
                    <a:srgbClr val="000000"/>
                  </a:solidFill>
                </a:uFill>
                <a:latin typeface="+mn-lt"/>
                <a:cs typeface="Georgia"/>
              </a:rPr>
              <a:t> </a:t>
            </a:r>
            <a:r>
              <a:rPr lang="de-CH" sz="2400" spc="-13" dirty="0" err="1">
                <a:uFill>
                  <a:solidFill>
                    <a:srgbClr val="000000"/>
                  </a:solidFill>
                </a:uFill>
                <a:latin typeface="+mn-lt"/>
                <a:cs typeface="Georgia"/>
              </a:rPr>
              <a:t>approach</a:t>
            </a:r>
            <a:r>
              <a:rPr lang="de-CH" sz="2400" spc="-13" dirty="0">
                <a:uFill>
                  <a:solidFill>
                    <a:srgbClr val="000000"/>
                  </a:solidFill>
                </a:uFill>
                <a:latin typeface="+mn-lt"/>
                <a:cs typeface="Georgia"/>
              </a:rPr>
              <a:t>): </a:t>
            </a:r>
            <a:r>
              <a:rPr lang="de-CH" sz="2400" spc="-13" dirty="0">
                <a:uFill>
                  <a:solidFill>
                    <a:srgbClr val="000000"/>
                  </a:solidFill>
                </a:uFill>
                <a:latin typeface="+mn-lt"/>
                <a:cs typeface="Georgia"/>
                <a:hlinkClick r:id="rId4"/>
              </a:rPr>
              <a:t>https://github.com/LCA-ActivityBrowser/brightway-superstructure</a:t>
            </a:r>
            <a:endParaRPr lang="de-CH" sz="2400" dirty="0">
              <a:latin typeface="+mn-lt"/>
              <a:cs typeface="Georgia"/>
            </a:endParaRPr>
          </a:p>
          <a:p>
            <a:pPr marL="251872" indent="-235813">
              <a:lnSpc>
                <a:spcPct val="150000"/>
              </a:lnSpc>
              <a:spcBef>
                <a:spcPts val="7"/>
              </a:spcBef>
              <a:buFont typeface="Arial"/>
              <a:buChar char="•"/>
              <a:tabLst>
                <a:tab pos="252717" algn="l"/>
              </a:tabLst>
            </a:pPr>
            <a:r>
              <a:rPr lang="de-CH" sz="2400" i="1" spc="-13" dirty="0" err="1">
                <a:latin typeface="+mn-lt"/>
                <a:cs typeface="Georgia"/>
              </a:rPr>
              <a:t>wurst</a:t>
            </a:r>
            <a:r>
              <a:rPr lang="de-CH" sz="2400" spc="-13" dirty="0">
                <a:latin typeface="+mn-lt"/>
                <a:cs typeface="Georgia"/>
              </a:rPr>
              <a:t> (</a:t>
            </a:r>
            <a:r>
              <a:rPr lang="de-CH" sz="2400" spc="-13" dirty="0" err="1">
                <a:latin typeface="+mn-lt"/>
                <a:cs typeface="Georgia"/>
              </a:rPr>
              <a:t>systematic</a:t>
            </a:r>
            <a:r>
              <a:rPr lang="de-CH" sz="2400" spc="-13" dirty="0">
                <a:latin typeface="+mn-lt"/>
                <a:cs typeface="Georgia"/>
              </a:rPr>
              <a:t> </a:t>
            </a:r>
            <a:r>
              <a:rPr lang="de-CH" sz="2400" spc="-13" dirty="0" err="1">
                <a:latin typeface="+mn-lt"/>
                <a:cs typeface="Georgia"/>
              </a:rPr>
              <a:t>transformation</a:t>
            </a:r>
            <a:r>
              <a:rPr lang="de-CH" sz="2400" spc="-13" dirty="0">
                <a:latin typeface="+mn-lt"/>
                <a:cs typeface="Georgia"/>
              </a:rPr>
              <a:t> </a:t>
            </a:r>
            <a:r>
              <a:rPr lang="de-CH" sz="2400" spc="-13" dirty="0" err="1">
                <a:latin typeface="+mn-lt"/>
                <a:cs typeface="Georgia"/>
              </a:rPr>
              <a:t>of</a:t>
            </a:r>
            <a:r>
              <a:rPr lang="de-CH" sz="2400" spc="-13" dirty="0">
                <a:latin typeface="+mn-lt"/>
                <a:cs typeface="Georgia"/>
              </a:rPr>
              <a:t> LCA </a:t>
            </a:r>
            <a:r>
              <a:rPr lang="de-CH" sz="2400" spc="-13" dirty="0" err="1">
                <a:latin typeface="+mn-lt"/>
                <a:cs typeface="Georgia"/>
              </a:rPr>
              <a:t>databases</a:t>
            </a:r>
            <a:r>
              <a:rPr lang="de-CH" sz="2400" spc="-13" dirty="0">
                <a:latin typeface="+mn-lt"/>
                <a:cs typeface="Georgia"/>
              </a:rPr>
              <a:t>):</a:t>
            </a:r>
            <a:r>
              <a:rPr lang="de-CH" sz="2400" spc="20" dirty="0">
                <a:latin typeface="+mn-lt"/>
                <a:cs typeface="Georgia"/>
              </a:rPr>
              <a:t> </a:t>
            </a:r>
            <a:r>
              <a:rPr lang="de-CH" sz="2400" u="sng" spc="-13" dirty="0">
                <a:uFill>
                  <a:solidFill>
                    <a:srgbClr val="000000"/>
                  </a:solidFill>
                </a:uFill>
                <a:latin typeface="+mn-lt"/>
                <a:cs typeface="Georgia"/>
                <a:hlinkClick r:id="rId5"/>
              </a:rPr>
              <a:t>https://github.com/polca/wurst</a:t>
            </a:r>
            <a:endParaRPr lang="de-CH" sz="2400" i="1" spc="-13" dirty="0">
              <a:latin typeface="+mn-lt"/>
              <a:cs typeface="Georgia"/>
            </a:endParaRPr>
          </a:p>
          <a:p>
            <a:pPr marL="251872" indent="-235813">
              <a:lnSpc>
                <a:spcPct val="150000"/>
              </a:lnSpc>
              <a:spcBef>
                <a:spcPts val="7"/>
              </a:spcBef>
              <a:buFont typeface="Arial"/>
              <a:buChar char="•"/>
              <a:tabLst>
                <a:tab pos="252717" algn="l"/>
              </a:tabLst>
            </a:pPr>
            <a:r>
              <a:rPr lang="de-CH" sz="2400" i="1" spc="-13" dirty="0" err="1">
                <a:latin typeface="+mn-lt"/>
                <a:cs typeface="Georgia"/>
              </a:rPr>
              <a:t>premise</a:t>
            </a:r>
            <a:r>
              <a:rPr lang="de-CH" sz="2400" spc="-13" dirty="0">
                <a:latin typeface="+mn-lt"/>
                <a:cs typeface="Georgia"/>
              </a:rPr>
              <a:t> (IAM-LCA </a:t>
            </a:r>
            <a:r>
              <a:rPr lang="de-CH" sz="2400" spc="-13" dirty="0" err="1">
                <a:latin typeface="+mn-lt"/>
                <a:cs typeface="Georgia"/>
              </a:rPr>
              <a:t>coupling</a:t>
            </a:r>
            <a:r>
              <a:rPr lang="de-CH" sz="2400" spc="-13" dirty="0">
                <a:latin typeface="+mn-lt"/>
                <a:cs typeface="Georgia"/>
              </a:rPr>
              <a:t>):</a:t>
            </a:r>
            <a:r>
              <a:rPr lang="de-CH" sz="2400" spc="67" dirty="0">
                <a:latin typeface="+mn-lt"/>
                <a:cs typeface="Georgia"/>
              </a:rPr>
              <a:t> </a:t>
            </a:r>
            <a:r>
              <a:rPr lang="de-CH" sz="2400" u="sng" spc="-13" dirty="0">
                <a:uFill>
                  <a:solidFill>
                    <a:srgbClr val="000000"/>
                  </a:solidFill>
                </a:uFill>
                <a:latin typeface="+mn-lt"/>
                <a:cs typeface="Georgia"/>
                <a:hlinkClick r:id="rId6"/>
              </a:rPr>
              <a:t>https://github.com/polca/premise</a:t>
            </a:r>
            <a:endParaRPr lang="de-CH" sz="2400" u="sng" spc="-13" dirty="0">
              <a:uFill>
                <a:solidFill>
                  <a:srgbClr val="000000"/>
                </a:solidFill>
              </a:uFill>
              <a:latin typeface="+mn-lt"/>
              <a:cs typeface="Georgia"/>
            </a:endParaRPr>
          </a:p>
          <a:p>
            <a:pPr marL="251872" indent="-235813">
              <a:lnSpc>
                <a:spcPct val="150000"/>
              </a:lnSpc>
              <a:spcBef>
                <a:spcPts val="7"/>
              </a:spcBef>
              <a:buFont typeface="Arial"/>
              <a:buChar char="•"/>
              <a:tabLst>
                <a:tab pos="252717" algn="l"/>
              </a:tabLst>
            </a:pPr>
            <a:r>
              <a:rPr lang="de-CH" sz="2400" i="1" spc="-13" dirty="0" err="1">
                <a:uFill>
                  <a:solidFill>
                    <a:srgbClr val="000000"/>
                  </a:solidFill>
                </a:uFill>
                <a:latin typeface="+mn-lt"/>
                <a:cs typeface="Georgia"/>
              </a:rPr>
              <a:t>Pathways</a:t>
            </a:r>
            <a:r>
              <a:rPr lang="de-CH" sz="2400" i="1" spc="-13" dirty="0">
                <a:uFill>
                  <a:solidFill>
                    <a:srgbClr val="000000"/>
                  </a:solidFill>
                </a:uFill>
                <a:latin typeface="+mn-lt"/>
                <a:cs typeface="Georgia"/>
              </a:rPr>
              <a:t> (system-</a:t>
            </a:r>
            <a:r>
              <a:rPr lang="de-CH" sz="2400" i="1" spc="-13" dirty="0" err="1">
                <a:uFill>
                  <a:solidFill>
                    <a:srgbClr val="000000"/>
                  </a:solidFill>
                </a:uFill>
                <a:latin typeface="+mn-lt"/>
                <a:cs typeface="Georgia"/>
              </a:rPr>
              <a:t>wide</a:t>
            </a:r>
            <a:r>
              <a:rPr lang="de-CH" sz="2400" i="1" spc="-13" dirty="0">
                <a:uFill>
                  <a:solidFill>
                    <a:srgbClr val="000000"/>
                  </a:solidFill>
                </a:uFill>
                <a:latin typeface="+mn-lt"/>
                <a:cs typeface="Georgia"/>
              </a:rPr>
              <a:t> pLCA): </a:t>
            </a:r>
            <a:r>
              <a:rPr lang="de-CH" sz="2400" u="sng" spc="-13" dirty="0">
                <a:uFill>
                  <a:solidFill>
                    <a:srgbClr val="000000"/>
                  </a:solidFill>
                </a:uFill>
                <a:latin typeface="+mn-lt"/>
                <a:cs typeface="Georgia"/>
                <a:hlinkClick r:id="rId6"/>
              </a:rPr>
              <a:t>https://github.com/polca/</a:t>
            </a:r>
            <a:r>
              <a:rPr lang="de-CH" sz="2400" u="sng" spc="-13" dirty="0" err="1">
                <a:uFill>
                  <a:solidFill>
                    <a:srgbClr val="000000"/>
                  </a:solidFill>
                </a:uFill>
                <a:latin typeface="+mn-lt"/>
                <a:cs typeface="Georgia"/>
                <a:hlinkClick r:id="rId6"/>
              </a:rPr>
              <a:t>p</a:t>
            </a:r>
            <a:r>
              <a:rPr lang="de-CH" sz="2400" u="sng" spc="-13" dirty="0" err="1">
                <a:uFill>
                  <a:solidFill>
                    <a:srgbClr val="000000"/>
                  </a:solidFill>
                </a:uFill>
                <a:latin typeface="+mn-lt"/>
                <a:cs typeface="Georgia"/>
              </a:rPr>
              <a:t>athways</a:t>
            </a:r>
            <a:endParaRPr lang="de-CH" sz="2400" i="1" dirty="0">
              <a:latin typeface="+mn-lt"/>
              <a:cs typeface="Georgia"/>
            </a:endParaRPr>
          </a:p>
          <a:p>
            <a:pPr marL="251872" indent="-235813">
              <a:lnSpc>
                <a:spcPct val="150000"/>
              </a:lnSpc>
              <a:spcBef>
                <a:spcPts val="7"/>
              </a:spcBef>
              <a:buFont typeface="Arial"/>
              <a:buChar char="•"/>
              <a:tabLst>
                <a:tab pos="252717" algn="l"/>
              </a:tabLst>
            </a:pPr>
            <a:endParaRPr lang="de-CH" sz="2400" dirty="0">
              <a:latin typeface="+mn-lt"/>
              <a:cs typeface="Georgi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B966E-640D-3F35-73DE-8626F3D180F8}"/>
              </a:ext>
            </a:extLst>
          </p:cNvPr>
          <p:cNvSpPr>
            <a:spLocks noGrp="1"/>
          </p:cNvSpPr>
          <p:nvPr>
            <p:ph type="title"/>
          </p:nvPr>
        </p:nvSpPr>
        <p:spPr>
          <a:xfrm>
            <a:off x="339218" y="360000"/>
            <a:ext cx="11510008" cy="492443"/>
          </a:xfrm>
        </p:spPr>
        <p:txBody>
          <a:bodyPr>
            <a:normAutofit/>
          </a:bodyPr>
          <a:lstStyle/>
          <a:p>
            <a:r>
              <a:rPr lang="en-US" sz="2600" dirty="0"/>
              <a:t>Selected references</a:t>
            </a:r>
            <a:endParaRPr lang="en-CH" sz="2600" dirty="0"/>
          </a:p>
        </p:txBody>
      </p:sp>
      <p:sp>
        <p:nvSpPr>
          <p:cNvPr id="9" name="Slide Number Placeholder 8">
            <a:extLst>
              <a:ext uri="{FF2B5EF4-FFF2-40B4-BE49-F238E27FC236}">
                <a16:creationId xmlns:a16="http://schemas.microsoft.com/office/drawing/2014/main" id="{56F9FC54-122B-43CC-89AC-E23FDBF7EA97}"/>
              </a:ext>
            </a:extLst>
          </p:cNvPr>
          <p:cNvSpPr>
            <a:spLocks noGrp="1"/>
          </p:cNvSpPr>
          <p:nvPr>
            <p:ph type="sldNum" sz="quarter" idx="19"/>
          </p:nvPr>
        </p:nvSpPr>
        <p:spPr/>
        <p:txBody>
          <a:bodyPr/>
          <a:lstStyle/>
          <a:p>
            <a:fld id="{5EE7099E-8998-4851-915A-4F4831808297}" type="slidenum">
              <a:rPr lang="nl-NL" smtClean="0"/>
              <a:pPr/>
              <a:t>39</a:t>
            </a:fld>
            <a:endParaRPr lang="nl-NL"/>
          </a:p>
        </p:txBody>
      </p:sp>
      <p:sp>
        <p:nvSpPr>
          <p:cNvPr id="3" name="Vertical Text Placeholder 2">
            <a:extLst>
              <a:ext uri="{FF2B5EF4-FFF2-40B4-BE49-F238E27FC236}">
                <a16:creationId xmlns:a16="http://schemas.microsoft.com/office/drawing/2014/main" id="{2FC50366-9DBE-5220-2553-302825679F1A}"/>
              </a:ext>
            </a:extLst>
          </p:cNvPr>
          <p:cNvSpPr>
            <a:spLocks noGrp="1"/>
          </p:cNvSpPr>
          <p:nvPr>
            <p:ph sz="quarter" idx="20"/>
          </p:nvPr>
        </p:nvSpPr>
        <p:spPr/>
        <p:txBody>
          <a:bodyPr>
            <a:noAutofit/>
          </a:bodyPr>
          <a:lstStyle/>
          <a:p>
            <a:pPr>
              <a:lnSpc>
                <a:spcPct val="120000"/>
              </a:lnSpc>
              <a:spcBef>
                <a:spcPts val="0"/>
              </a:spcBef>
            </a:pPr>
            <a:r>
              <a:rPr lang="de-CH" sz="800" b="1" dirty="0" err="1"/>
              <a:t>Methodology</a:t>
            </a:r>
            <a:endParaRPr lang="de-CH" sz="800" b="1" dirty="0"/>
          </a:p>
          <a:p>
            <a:pPr>
              <a:lnSpc>
                <a:spcPct val="120000"/>
              </a:lnSpc>
              <a:spcBef>
                <a:spcPts val="0"/>
              </a:spcBef>
            </a:pPr>
            <a:r>
              <a:rPr lang="de-CH" sz="800" dirty="0"/>
              <a:t>Sacchi R, Terlouw T, </a:t>
            </a:r>
            <a:r>
              <a:rPr lang="de-CH" sz="800" dirty="0" err="1"/>
              <a:t>Siala</a:t>
            </a:r>
            <a:r>
              <a:rPr lang="de-CH" sz="800" dirty="0"/>
              <a:t> K, Dirnaichner A, Bauer C, Cox B, Mutel C, Daioglou V, Luderer G (2022) </a:t>
            </a:r>
            <a:r>
              <a:rPr lang="de-CH" sz="800" dirty="0" err="1"/>
              <a:t>PRospective</a:t>
            </a:r>
            <a:r>
              <a:rPr lang="de-CH" sz="800" dirty="0"/>
              <a:t> </a:t>
            </a:r>
            <a:r>
              <a:rPr lang="de-CH" sz="800" dirty="0" err="1"/>
              <a:t>EnvironMental</a:t>
            </a:r>
            <a:r>
              <a:rPr lang="de-CH" sz="800" dirty="0"/>
              <a:t> Impact </a:t>
            </a:r>
            <a:r>
              <a:rPr lang="de-CH" sz="800" dirty="0" err="1"/>
              <a:t>asSEment</a:t>
            </a:r>
            <a:r>
              <a:rPr lang="de-CH" sz="800" dirty="0"/>
              <a:t> (</a:t>
            </a:r>
            <a:r>
              <a:rPr lang="de-CH" sz="800" dirty="0" err="1"/>
              <a:t>premise</a:t>
            </a:r>
            <a:r>
              <a:rPr lang="de-CH" sz="800" dirty="0"/>
              <a:t>): A </a:t>
            </a:r>
            <a:r>
              <a:rPr lang="de-CH" sz="800" dirty="0" err="1"/>
              <a:t>streamlined</a:t>
            </a:r>
            <a:r>
              <a:rPr lang="de-CH" sz="800" dirty="0"/>
              <a:t> </a:t>
            </a:r>
            <a:r>
              <a:rPr lang="de-CH" sz="800" dirty="0" err="1"/>
              <a:t>approach</a:t>
            </a:r>
            <a:r>
              <a:rPr lang="de-CH" sz="800" dirty="0"/>
              <a:t> </a:t>
            </a:r>
            <a:r>
              <a:rPr lang="de-CH" sz="800" dirty="0" err="1"/>
              <a:t>to</a:t>
            </a:r>
            <a:r>
              <a:rPr lang="de-CH" sz="800" dirty="0"/>
              <a:t> </a:t>
            </a:r>
            <a:r>
              <a:rPr lang="de-CH" sz="800" dirty="0" err="1"/>
              <a:t>producing</a:t>
            </a:r>
            <a:r>
              <a:rPr lang="de-CH" sz="800" dirty="0"/>
              <a:t> </a:t>
            </a:r>
            <a:r>
              <a:rPr lang="de-CH" sz="800" dirty="0" err="1"/>
              <a:t>databases</a:t>
            </a:r>
            <a:r>
              <a:rPr lang="de-CH" sz="800" dirty="0"/>
              <a:t> for </a:t>
            </a:r>
            <a:r>
              <a:rPr lang="de-CH" sz="800" dirty="0" err="1"/>
              <a:t>prospective</a:t>
            </a:r>
            <a:r>
              <a:rPr lang="de-CH" sz="800" dirty="0"/>
              <a:t> </a:t>
            </a:r>
            <a:r>
              <a:rPr lang="de-CH" sz="800" dirty="0" err="1"/>
              <a:t>life</a:t>
            </a:r>
            <a:r>
              <a:rPr lang="de-CH" sz="800" dirty="0"/>
              <a:t> </a:t>
            </a:r>
            <a:r>
              <a:rPr lang="de-CH" sz="800" dirty="0" err="1"/>
              <a:t>cycle</a:t>
            </a:r>
            <a:r>
              <a:rPr lang="de-CH" sz="800" dirty="0"/>
              <a:t> </a:t>
            </a:r>
            <a:r>
              <a:rPr lang="de-CH" sz="800" dirty="0" err="1"/>
              <a:t>assessment</a:t>
            </a:r>
            <a:r>
              <a:rPr lang="de-CH" sz="800" dirty="0"/>
              <a:t> </a:t>
            </a:r>
            <a:r>
              <a:rPr lang="de-CH" sz="800" dirty="0" err="1"/>
              <a:t>using</a:t>
            </a:r>
            <a:r>
              <a:rPr lang="de-CH" sz="800" dirty="0"/>
              <a:t> </a:t>
            </a:r>
            <a:r>
              <a:rPr lang="de-CH" sz="800" dirty="0" err="1"/>
              <a:t>integrated</a:t>
            </a:r>
            <a:r>
              <a:rPr lang="de-CH" sz="800" dirty="0"/>
              <a:t> </a:t>
            </a:r>
            <a:r>
              <a:rPr lang="de-CH" sz="800" dirty="0" err="1"/>
              <a:t>assessment</a:t>
            </a:r>
            <a:r>
              <a:rPr lang="de-CH" sz="800" dirty="0"/>
              <a:t> </a:t>
            </a:r>
            <a:r>
              <a:rPr lang="de-CH" sz="800" dirty="0" err="1"/>
              <a:t>models</a:t>
            </a:r>
            <a:r>
              <a:rPr lang="de-CH" sz="800" dirty="0"/>
              <a:t> </a:t>
            </a:r>
            <a:r>
              <a:rPr lang="de-CH" sz="800" dirty="0" err="1"/>
              <a:t>Renewable</a:t>
            </a:r>
            <a:r>
              <a:rPr lang="de-CH" sz="800" dirty="0"/>
              <a:t> </a:t>
            </a:r>
            <a:r>
              <a:rPr lang="de-CH" sz="800" dirty="0" err="1"/>
              <a:t>Sustainable</a:t>
            </a:r>
            <a:r>
              <a:rPr lang="de-CH" sz="800" dirty="0"/>
              <a:t> Energy Rev 160:112311 </a:t>
            </a:r>
            <a:r>
              <a:rPr lang="de-CH" sz="800" dirty="0" err="1"/>
              <a:t>doi:https</a:t>
            </a:r>
            <a:r>
              <a:rPr lang="de-CH" sz="800" dirty="0"/>
              <a:t>://doi.org/10.1016/j.rser.2022.112311</a:t>
            </a:r>
          </a:p>
          <a:p>
            <a:pPr>
              <a:lnSpc>
                <a:spcPct val="120000"/>
              </a:lnSpc>
              <a:spcBef>
                <a:spcPts val="0"/>
              </a:spcBef>
            </a:pPr>
            <a:r>
              <a:rPr lang="de-CH" sz="800" dirty="0"/>
              <a:t>Mendoza Beltran A, Cox B, Mutel C, van Vuuren DP, Font Vivanco D, Deetman S, </a:t>
            </a:r>
            <a:r>
              <a:rPr lang="de-CH" sz="800" dirty="0" err="1"/>
              <a:t>Edelenbosch</a:t>
            </a:r>
            <a:r>
              <a:rPr lang="de-CH" sz="800" dirty="0"/>
              <a:t> OY, </a:t>
            </a:r>
            <a:r>
              <a:rPr lang="de-CH" sz="800" dirty="0" err="1"/>
              <a:t>Guinée</a:t>
            </a:r>
            <a:r>
              <a:rPr lang="de-CH" sz="800" dirty="0"/>
              <a:t> J, Tukker A (2018) </a:t>
            </a:r>
            <a:r>
              <a:rPr lang="de-CH" sz="800" dirty="0" err="1"/>
              <a:t>When</a:t>
            </a:r>
            <a:r>
              <a:rPr lang="de-CH" sz="800" dirty="0"/>
              <a:t> </a:t>
            </a:r>
            <a:r>
              <a:rPr lang="de-CH" sz="800" dirty="0" err="1"/>
              <a:t>the</a:t>
            </a:r>
            <a:r>
              <a:rPr lang="de-CH" sz="800" dirty="0"/>
              <a:t> Background </a:t>
            </a:r>
            <a:r>
              <a:rPr lang="de-CH" sz="800" dirty="0" err="1"/>
              <a:t>Matters</a:t>
            </a:r>
            <a:r>
              <a:rPr lang="de-CH" sz="800" dirty="0"/>
              <a:t>: </a:t>
            </a:r>
            <a:r>
              <a:rPr lang="de-CH" sz="800" dirty="0" err="1"/>
              <a:t>Using</a:t>
            </a:r>
            <a:r>
              <a:rPr lang="de-CH" sz="800" dirty="0"/>
              <a:t> Scenarios </a:t>
            </a:r>
            <a:r>
              <a:rPr lang="de-CH" sz="800" dirty="0" err="1"/>
              <a:t>from</a:t>
            </a:r>
            <a:r>
              <a:rPr lang="de-CH" sz="800" dirty="0"/>
              <a:t> Integrated Assessment Models in </a:t>
            </a:r>
            <a:r>
              <a:rPr lang="de-CH" sz="800" dirty="0" err="1"/>
              <a:t>Prospective</a:t>
            </a:r>
            <a:r>
              <a:rPr lang="de-CH" sz="800" dirty="0"/>
              <a:t> Life Cycle Assessment J </a:t>
            </a:r>
            <a:r>
              <a:rPr lang="de-CH" sz="800" dirty="0" err="1"/>
              <a:t>Ind</a:t>
            </a:r>
            <a:r>
              <a:rPr lang="de-CH" sz="800" dirty="0"/>
              <a:t> </a:t>
            </a:r>
            <a:r>
              <a:rPr lang="de-CH" sz="800" dirty="0" err="1"/>
              <a:t>Ecol</a:t>
            </a:r>
            <a:r>
              <a:rPr lang="de-CH" sz="800" dirty="0"/>
              <a:t> doi:10.1111/jiec.12825</a:t>
            </a:r>
          </a:p>
          <a:p>
            <a:pPr>
              <a:lnSpc>
                <a:spcPct val="120000"/>
              </a:lnSpc>
              <a:spcBef>
                <a:spcPts val="0"/>
              </a:spcBef>
            </a:pPr>
            <a:r>
              <a:rPr lang="en-US" sz="800" dirty="0"/>
              <a:t>Steubing B, de Koning D (2021) Making the use of scenarios in LCA easier: the superstructure approach Int J Life Cycle Assess 26:2248-2262 doi:10.1007/s11367-021-01974-2</a:t>
            </a:r>
          </a:p>
          <a:p>
            <a:pPr>
              <a:lnSpc>
                <a:spcPct val="120000"/>
              </a:lnSpc>
              <a:spcBef>
                <a:spcPts val="0"/>
              </a:spcBef>
            </a:pPr>
            <a:r>
              <a:rPr lang="de-CH" sz="800" b="1" dirty="0"/>
              <a:t>Use of </a:t>
            </a:r>
            <a:r>
              <a:rPr lang="de-CH" sz="800" b="1" dirty="0" err="1"/>
              <a:t>broad</a:t>
            </a:r>
            <a:r>
              <a:rPr lang="de-CH" sz="800" b="1" dirty="0"/>
              <a:t> </a:t>
            </a:r>
            <a:r>
              <a:rPr lang="de-CH" sz="800" b="1" dirty="0" err="1"/>
              <a:t>future</a:t>
            </a:r>
            <a:r>
              <a:rPr lang="de-CH" sz="800" b="1" dirty="0"/>
              <a:t> </a:t>
            </a:r>
            <a:r>
              <a:rPr lang="de-CH" sz="800" b="1" dirty="0" err="1"/>
              <a:t>scenarios</a:t>
            </a:r>
            <a:r>
              <a:rPr lang="de-CH" sz="800" b="1" dirty="0"/>
              <a:t> (list not </a:t>
            </a:r>
            <a:r>
              <a:rPr lang="de-CH" sz="800" b="1" dirty="0" err="1"/>
              <a:t>comprehensive</a:t>
            </a:r>
            <a:r>
              <a:rPr lang="de-CH" sz="800" b="1" dirty="0"/>
              <a:t>)</a:t>
            </a:r>
          </a:p>
          <a:p>
            <a:pPr>
              <a:lnSpc>
                <a:spcPct val="120000"/>
              </a:lnSpc>
              <a:spcBef>
                <a:spcPts val="0"/>
              </a:spcBef>
            </a:pPr>
            <a:r>
              <a:rPr lang="en-US" sz="800" dirty="0"/>
              <a:t>Cox B, Mutel CL, Bauer C, Mendoza Beltran A, van Vuuren DP (2018) Uncertain Environmental Footprint of Current and Future Battery Electric Vehicles Environ Sci Technol 52:4989-4995 doi:10.1021/acs.est.8b00261</a:t>
            </a:r>
          </a:p>
          <a:p>
            <a:pPr>
              <a:lnSpc>
                <a:spcPct val="120000"/>
              </a:lnSpc>
              <a:spcBef>
                <a:spcPts val="0"/>
              </a:spcBef>
            </a:pPr>
            <a:r>
              <a:rPr lang="en-US" sz="800" dirty="0"/>
              <a:t>Cox B, Bauer C, Mendoza Beltran A, van Vuuren DP, Mutel CL (2020) Life cycle environmental and cost comparison of current and future passenger cars under different energy scenarios Applied Energy 269:115021 </a:t>
            </a:r>
            <a:r>
              <a:rPr lang="en-US" sz="800" dirty="0" err="1"/>
              <a:t>doi:https</a:t>
            </a:r>
            <a:r>
              <a:rPr lang="en-US" sz="800" dirty="0"/>
              <a:t>://doi.org/10.1016/j.apenergy.2020.115021</a:t>
            </a:r>
          </a:p>
          <a:p>
            <a:pPr>
              <a:lnSpc>
                <a:spcPct val="120000"/>
              </a:lnSpc>
              <a:spcBef>
                <a:spcPts val="0"/>
              </a:spcBef>
            </a:pPr>
            <a:r>
              <a:rPr lang="en-US" sz="800" dirty="0"/>
              <a:t>Harpprecht C, Oers L, Northey SA, Yang Y, Steubing B (2021) Environmental impacts of key metals' supply and low‐carbon technologies are likely to decrease in the future J Ind </a:t>
            </a:r>
            <a:r>
              <a:rPr lang="en-US" sz="800" dirty="0" err="1"/>
              <a:t>Ecol</a:t>
            </a:r>
            <a:r>
              <a:rPr lang="en-US" sz="800" dirty="0"/>
              <a:t> 25:1543-1559 doi:10.1111/jiec.13181</a:t>
            </a:r>
          </a:p>
          <a:p>
            <a:pPr>
              <a:lnSpc>
                <a:spcPct val="120000"/>
              </a:lnSpc>
              <a:spcBef>
                <a:spcPts val="0"/>
              </a:spcBef>
            </a:pPr>
            <a:r>
              <a:rPr lang="en-US" sz="800" dirty="0">
                <a:solidFill>
                  <a:schemeClr val="tx1"/>
                </a:solidFill>
              </a:rPr>
              <a:t>van der Meide M, Harpprecht C, Northey S, Yang Y, Steubing B (2022) Effects of the energy transition on environmental impacts of cobalt supply: A prospective life cycle assessment study on future supply of cobalt J Ind </a:t>
            </a:r>
            <a:r>
              <a:rPr lang="en-US" sz="800" dirty="0" err="1">
                <a:solidFill>
                  <a:schemeClr val="tx1"/>
                </a:solidFill>
              </a:rPr>
              <a:t>Ecol</a:t>
            </a:r>
            <a:r>
              <a:rPr lang="en-US" sz="800" dirty="0">
                <a:solidFill>
                  <a:schemeClr val="tx1"/>
                </a:solidFill>
              </a:rPr>
              <a:t> n/a </a:t>
            </a:r>
            <a:r>
              <a:rPr lang="en-US" sz="800" dirty="0" err="1">
                <a:solidFill>
                  <a:schemeClr val="tx1"/>
                </a:solidFill>
              </a:rPr>
              <a:t>doi:https</a:t>
            </a:r>
            <a:r>
              <a:rPr lang="en-US" sz="800" dirty="0">
                <a:solidFill>
                  <a:schemeClr val="tx1"/>
                </a:solidFill>
              </a:rPr>
              <a:t>://doi.org/10.1111/jiec.13258</a:t>
            </a:r>
          </a:p>
          <a:p>
            <a:pPr>
              <a:lnSpc>
                <a:spcPct val="120000"/>
              </a:lnSpc>
              <a:spcBef>
                <a:spcPts val="0"/>
              </a:spcBef>
            </a:pPr>
            <a:r>
              <a:rPr lang="de-CH" sz="800" dirty="0">
                <a:solidFill>
                  <a:schemeClr val="tx1"/>
                </a:solidFill>
              </a:rPr>
              <a:t>Li C, Mogollón JM, Tukker A, Dong J, von Terzi D, Zhang C, Steubing B (2022) Future material </a:t>
            </a:r>
            <a:r>
              <a:rPr lang="de-CH" sz="800" dirty="0" err="1">
                <a:solidFill>
                  <a:schemeClr val="tx1"/>
                </a:solidFill>
              </a:rPr>
              <a:t>requirements</a:t>
            </a:r>
            <a:r>
              <a:rPr lang="de-CH" sz="800" dirty="0">
                <a:solidFill>
                  <a:schemeClr val="tx1"/>
                </a:solidFill>
              </a:rPr>
              <a:t> for global </a:t>
            </a:r>
            <a:r>
              <a:rPr lang="de-CH" sz="800" dirty="0" err="1">
                <a:solidFill>
                  <a:schemeClr val="tx1"/>
                </a:solidFill>
              </a:rPr>
              <a:t>sustainable</a:t>
            </a:r>
            <a:r>
              <a:rPr lang="de-CH" sz="800" dirty="0">
                <a:solidFill>
                  <a:schemeClr val="tx1"/>
                </a:solidFill>
              </a:rPr>
              <a:t> offshore wind </a:t>
            </a:r>
            <a:r>
              <a:rPr lang="de-CH" sz="800" dirty="0" err="1">
                <a:solidFill>
                  <a:schemeClr val="tx1"/>
                </a:solidFill>
              </a:rPr>
              <a:t>energy</a:t>
            </a:r>
            <a:r>
              <a:rPr lang="de-CH" sz="800" dirty="0">
                <a:solidFill>
                  <a:schemeClr val="tx1"/>
                </a:solidFill>
              </a:rPr>
              <a:t> </a:t>
            </a:r>
            <a:r>
              <a:rPr lang="de-CH" sz="800" dirty="0" err="1">
                <a:solidFill>
                  <a:schemeClr val="tx1"/>
                </a:solidFill>
              </a:rPr>
              <a:t>development</a:t>
            </a:r>
            <a:r>
              <a:rPr lang="de-CH" sz="800" dirty="0">
                <a:solidFill>
                  <a:schemeClr val="tx1"/>
                </a:solidFill>
              </a:rPr>
              <a:t> </a:t>
            </a:r>
            <a:r>
              <a:rPr lang="de-CH" sz="800" dirty="0" err="1">
                <a:solidFill>
                  <a:schemeClr val="tx1"/>
                </a:solidFill>
              </a:rPr>
              <a:t>Renewable</a:t>
            </a:r>
            <a:r>
              <a:rPr lang="de-CH" sz="800" dirty="0">
                <a:solidFill>
                  <a:schemeClr val="tx1"/>
                </a:solidFill>
              </a:rPr>
              <a:t> </a:t>
            </a:r>
            <a:r>
              <a:rPr lang="de-CH" sz="800" dirty="0" err="1">
                <a:solidFill>
                  <a:schemeClr val="tx1"/>
                </a:solidFill>
              </a:rPr>
              <a:t>Sustainable</a:t>
            </a:r>
            <a:r>
              <a:rPr lang="de-CH" sz="800" dirty="0">
                <a:solidFill>
                  <a:schemeClr val="tx1"/>
                </a:solidFill>
              </a:rPr>
              <a:t> Energy Rev 164:112603 </a:t>
            </a:r>
            <a:r>
              <a:rPr lang="de-CH" sz="800" dirty="0" err="1">
                <a:solidFill>
                  <a:schemeClr val="tx1"/>
                </a:solidFill>
              </a:rPr>
              <a:t>doi:https</a:t>
            </a:r>
            <a:r>
              <a:rPr lang="de-CH" sz="800" dirty="0">
                <a:solidFill>
                  <a:schemeClr val="tx1"/>
                </a:solidFill>
              </a:rPr>
              <a:t>://doi.org/10.1016/j.rser.2022.112603</a:t>
            </a:r>
            <a:endParaRPr lang="en-US" sz="800" dirty="0">
              <a:solidFill>
                <a:schemeClr val="tx1"/>
              </a:solidFill>
            </a:endParaRPr>
          </a:p>
          <a:p>
            <a:pPr>
              <a:lnSpc>
                <a:spcPct val="120000"/>
              </a:lnSpc>
              <a:spcBef>
                <a:spcPts val="0"/>
              </a:spcBef>
            </a:pPr>
            <a:r>
              <a:rPr lang="de-CH" sz="800" dirty="0">
                <a:solidFill>
                  <a:schemeClr val="tx1"/>
                </a:solidFill>
              </a:rPr>
              <a:t>Xu C, Steubing B, Hu M, Harpprecht C, van der Meide M, Tukker A (2022) Future </a:t>
            </a:r>
            <a:r>
              <a:rPr lang="de-CH" sz="800" dirty="0" err="1">
                <a:solidFill>
                  <a:schemeClr val="tx1"/>
                </a:solidFill>
              </a:rPr>
              <a:t>greenhouse</a:t>
            </a:r>
            <a:r>
              <a:rPr lang="de-CH" sz="800" dirty="0">
                <a:solidFill>
                  <a:schemeClr val="tx1"/>
                </a:solidFill>
              </a:rPr>
              <a:t> gas </a:t>
            </a:r>
            <a:r>
              <a:rPr lang="de-CH" sz="800" dirty="0" err="1">
                <a:solidFill>
                  <a:schemeClr val="tx1"/>
                </a:solidFill>
              </a:rPr>
              <a:t>emissions</a:t>
            </a:r>
            <a:r>
              <a:rPr lang="de-CH" sz="800" dirty="0">
                <a:solidFill>
                  <a:schemeClr val="tx1"/>
                </a:solidFill>
              </a:rPr>
              <a:t> of </a:t>
            </a:r>
            <a:r>
              <a:rPr lang="de-CH" sz="800" dirty="0" err="1">
                <a:solidFill>
                  <a:schemeClr val="tx1"/>
                </a:solidFill>
              </a:rPr>
              <a:t>automotive</a:t>
            </a:r>
            <a:r>
              <a:rPr lang="de-CH" sz="800" dirty="0">
                <a:solidFill>
                  <a:schemeClr val="tx1"/>
                </a:solidFill>
              </a:rPr>
              <a:t> lithium-</a:t>
            </a:r>
            <a:r>
              <a:rPr lang="de-CH" sz="800" dirty="0" err="1">
                <a:solidFill>
                  <a:schemeClr val="tx1"/>
                </a:solidFill>
              </a:rPr>
              <a:t>ion</a:t>
            </a:r>
            <a:r>
              <a:rPr lang="de-CH" sz="800" dirty="0">
                <a:solidFill>
                  <a:schemeClr val="tx1"/>
                </a:solidFill>
              </a:rPr>
              <a:t> </a:t>
            </a:r>
            <a:r>
              <a:rPr lang="de-CH" sz="800" dirty="0" err="1">
                <a:solidFill>
                  <a:schemeClr val="tx1"/>
                </a:solidFill>
              </a:rPr>
              <a:t>battery</a:t>
            </a:r>
            <a:r>
              <a:rPr lang="de-CH" sz="800" dirty="0">
                <a:solidFill>
                  <a:schemeClr val="tx1"/>
                </a:solidFill>
              </a:rPr>
              <a:t> </a:t>
            </a:r>
            <a:r>
              <a:rPr lang="de-CH" sz="800" dirty="0" err="1">
                <a:solidFill>
                  <a:schemeClr val="tx1"/>
                </a:solidFill>
              </a:rPr>
              <a:t>cell</a:t>
            </a:r>
            <a:r>
              <a:rPr lang="de-CH" sz="800" dirty="0">
                <a:solidFill>
                  <a:schemeClr val="tx1"/>
                </a:solidFill>
              </a:rPr>
              <a:t> </a:t>
            </a:r>
            <a:r>
              <a:rPr lang="de-CH" sz="800" dirty="0" err="1">
                <a:solidFill>
                  <a:schemeClr val="tx1"/>
                </a:solidFill>
              </a:rPr>
              <a:t>production</a:t>
            </a:r>
            <a:r>
              <a:rPr lang="de-CH" sz="800" dirty="0">
                <a:solidFill>
                  <a:schemeClr val="tx1"/>
                </a:solidFill>
              </a:rPr>
              <a:t> Resources, </a:t>
            </a:r>
            <a:r>
              <a:rPr lang="de-CH" sz="800" dirty="0" err="1">
                <a:solidFill>
                  <a:schemeClr val="tx1"/>
                </a:solidFill>
              </a:rPr>
              <a:t>Conservation</a:t>
            </a:r>
            <a:r>
              <a:rPr lang="de-CH" sz="800" dirty="0">
                <a:solidFill>
                  <a:schemeClr val="tx1"/>
                </a:solidFill>
              </a:rPr>
              <a:t> and Recycling 187:106606 </a:t>
            </a:r>
            <a:r>
              <a:rPr lang="de-CH" sz="800" dirty="0" err="1">
                <a:solidFill>
                  <a:schemeClr val="tx1"/>
                </a:solidFill>
              </a:rPr>
              <a:t>doi:https</a:t>
            </a:r>
            <a:r>
              <a:rPr lang="de-CH" sz="800" dirty="0">
                <a:solidFill>
                  <a:schemeClr val="tx1"/>
                </a:solidFill>
              </a:rPr>
              <a:t>://doi.org/10.1016/j.resconrec.2022.106606</a:t>
            </a:r>
          </a:p>
          <a:p>
            <a:pPr>
              <a:lnSpc>
                <a:spcPct val="120000"/>
              </a:lnSpc>
              <a:spcBef>
                <a:spcPts val="0"/>
              </a:spcBef>
            </a:pPr>
            <a:r>
              <a:rPr lang="de-CH" sz="800" dirty="0">
                <a:solidFill>
                  <a:schemeClr val="tx1"/>
                </a:solidFill>
              </a:rPr>
              <a:t>Zhong X, Hu M, Deetman S, Steubing B, Lin HX, Hernandez GA, Harpprecht C, Zhang C, Tukker A, Behrens P (2021) Global </a:t>
            </a:r>
            <a:r>
              <a:rPr lang="de-CH" sz="800" dirty="0" err="1">
                <a:solidFill>
                  <a:schemeClr val="tx1"/>
                </a:solidFill>
              </a:rPr>
              <a:t>greenhouse</a:t>
            </a:r>
            <a:r>
              <a:rPr lang="de-CH" sz="800" dirty="0">
                <a:solidFill>
                  <a:schemeClr val="tx1"/>
                </a:solidFill>
              </a:rPr>
              <a:t> gas </a:t>
            </a:r>
            <a:r>
              <a:rPr lang="de-CH" sz="800" dirty="0" err="1">
                <a:solidFill>
                  <a:schemeClr val="tx1"/>
                </a:solidFill>
              </a:rPr>
              <a:t>emissions</a:t>
            </a:r>
            <a:r>
              <a:rPr lang="de-CH" sz="800" dirty="0">
                <a:solidFill>
                  <a:schemeClr val="tx1"/>
                </a:solidFill>
              </a:rPr>
              <a:t> </a:t>
            </a:r>
            <a:r>
              <a:rPr lang="de-CH" sz="800" dirty="0" err="1">
                <a:solidFill>
                  <a:schemeClr val="tx1"/>
                </a:solidFill>
              </a:rPr>
              <a:t>from</a:t>
            </a:r>
            <a:r>
              <a:rPr lang="de-CH" sz="800" dirty="0">
                <a:solidFill>
                  <a:schemeClr val="tx1"/>
                </a:solidFill>
              </a:rPr>
              <a:t> </a:t>
            </a:r>
            <a:r>
              <a:rPr lang="de-CH" sz="800" dirty="0" err="1">
                <a:solidFill>
                  <a:schemeClr val="tx1"/>
                </a:solidFill>
              </a:rPr>
              <a:t>residential</a:t>
            </a:r>
            <a:r>
              <a:rPr lang="de-CH" sz="800" dirty="0">
                <a:solidFill>
                  <a:schemeClr val="tx1"/>
                </a:solidFill>
              </a:rPr>
              <a:t> and </a:t>
            </a:r>
            <a:r>
              <a:rPr lang="de-CH" sz="800" dirty="0" err="1">
                <a:solidFill>
                  <a:schemeClr val="tx1"/>
                </a:solidFill>
              </a:rPr>
              <a:t>commercial</a:t>
            </a:r>
            <a:r>
              <a:rPr lang="de-CH" sz="800" dirty="0">
                <a:solidFill>
                  <a:schemeClr val="tx1"/>
                </a:solidFill>
              </a:rPr>
              <a:t> </a:t>
            </a:r>
            <a:r>
              <a:rPr lang="de-CH" sz="800" dirty="0" err="1">
                <a:solidFill>
                  <a:schemeClr val="tx1"/>
                </a:solidFill>
              </a:rPr>
              <a:t>building</a:t>
            </a:r>
            <a:r>
              <a:rPr lang="de-CH" sz="800" dirty="0">
                <a:solidFill>
                  <a:schemeClr val="tx1"/>
                </a:solidFill>
              </a:rPr>
              <a:t> </a:t>
            </a:r>
            <a:r>
              <a:rPr lang="de-CH" sz="800" dirty="0" err="1">
                <a:solidFill>
                  <a:schemeClr val="tx1"/>
                </a:solidFill>
              </a:rPr>
              <a:t>materials</a:t>
            </a:r>
            <a:r>
              <a:rPr lang="de-CH" sz="800" dirty="0">
                <a:solidFill>
                  <a:schemeClr val="tx1"/>
                </a:solidFill>
              </a:rPr>
              <a:t> and </a:t>
            </a:r>
            <a:r>
              <a:rPr lang="de-CH" sz="800" dirty="0" err="1">
                <a:solidFill>
                  <a:schemeClr val="tx1"/>
                </a:solidFill>
              </a:rPr>
              <a:t>mitigation</a:t>
            </a:r>
            <a:r>
              <a:rPr lang="de-CH" sz="800" dirty="0">
                <a:solidFill>
                  <a:schemeClr val="tx1"/>
                </a:solidFill>
              </a:rPr>
              <a:t> </a:t>
            </a:r>
            <a:r>
              <a:rPr lang="de-CH" sz="800" dirty="0" err="1">
                <a:solidFill>
                  <a:schemeClr val="tx1"/>
                </a:solidFill>
              </a:rPr>
              <a:t>strategies</a:t>
            </a:r>
            <a:r>
              <a:rPr lang="de-CH" sz="800" dirty="0">
                <a:solidFill>
                  <a:schemeClr val="tx1"/>
                </a:solidFill>
              </a:rPr>
              <a:t> </a:t>
            </a:r>
            <a:r>
              <a:rPr lang="de-CH" sz="800" dirty="0" err="1">
                <a:solidFill>
                  <a:schemeClr val="tx1"/>
                </a:solidFill>
              </a:rPr>
              <a:t>to</a:t>
            </a:r>
            <a:r>
              <a:rPr lang="de-CH" sz="800" dirty="0">
                <a:solidFill>
                  <a:schemeClr val="tx1"/>
                </a:solidFill>
              </a:rPr>
              <a:t> 2060 Nature Communications 12:6126 doi:10.1038/s41467-021-26212-z</a:t>
            </a:r>
          </a:p>
          <a:p>
            <a:pPr>
              <a:lnSpc>
                <a:spcPct val="120000"/>
              </a:lnSpc>
              <a:spcBef>
                <a:spcPts val="0"/>
              </a:spcBef>
            </a:pPr>
            <a:endParaRPr lang="en-US" sz="800" dirty="0"/>
          </a:p>
        </p:txBody>
      </p:sp>
      <p:sp>
        <p:nvSpPr>
          <p:cNvPr id="10" name="Vertical Text Placeholder 9">
            <a:extLst>
              <a:ext uri="{FF2B5EF4-FFF2-40B4-BE49-F238E27FC236}">
                <a16:creationId xmlns:a16="http://schemas.microsoft.com/office/drawing/2014/main" id="{8F0F8F8A-50A6-CD2B-B8A6-24F55E617351}"/>
              </a:ext>
            </a:extLst>
          </p:cNvPr>
          <p:cNvSpPr>
            <a:spLocks noGrp="1"/>
          </p:cNvSpPr>
          <p:nvPr>
            <p:ph sz="quarter" idx="21"/>
          </p:nvPr>
        </p:nvSpPr>
        <p:spPr/>
        <p:txBody>
          <a:bodyPr>
            <a:noAutofit/>
          </a:bodyPr>
          <a:lstStyle/>
          <a:p>
            <a:pPr>
              <a:lnSpc>
                <a:spcPct val="120000"/>
              </a:lnSpc>
              <a:spcBef>
                <a:spcPts val="0"/>
              </a:spcBef>
            </a:pPr>
            <a:r>
              <a:rPr lang="en-US" sz="800" dirty="0">
                <a:solidFill>
                  <a:schemeClr val="tx1"/>
                </a:solidFill>
              </a:rPr>
              <a:t>Yang X, Hu M, Tukker A, Zhang C, Huo T, Steubing B (2022) A bottom-up dynamic building stock model for residential energy transition: A case study for the Netherlands Applied Energy 306:118060 </a:t>
            </a:r>
            <a:r>
              <a:rPr lang="en-US" sz="800" dirty="0" err="1">
                <a:solidFill>
                  <a:schemeClr val="tx1"/>
                </a:solidFill>
              </a:rPr>
              <a:t>doi:https</a:t>
            </a:r>
            <a:r>
              <a:rPr lang="en-US" sz="800" dirty="0">
                <a:solidFill>
                  <a:schemeClr val="tx1"/>
                </a:solidFill>
              </a:rPr>
              <a:t>://doi.org/10.1016/j.apenergy.2021.118060</a:t>
            </a:r>
          </a:p>
          <a:p>
            <a:pPr marR="394712">
              <a:lnSpc>
                <a:spcPct val="120000"/>
              </a:lnSpc>
              <a:spcBef>
                <a:spcPts val="0"/>
              </a:spcBef>
              <a:tabLst>
                <a:tab pos="252717" algn="l"/>
              </a:tabLst>
            </a:pPr>
            <a:r>
              <a:rPr lang="en-GB" sz="800" dirty="0">
                <a:solidFill>
                  <a:schemeClr val="tx1"/>
                </a:solidFill>
              </a:rPr>
              <a:t>Dirnaichner, A. et al. Life-cycle impacts from different decarbonization pathways for the European car fleet. Environ. Res. Lett. 17, 044009 (2022).</a:t>
            </a:r>
          </a:p>
          <a:p>
            <a:pPr marR="394712">
              <a:lnSpc>
                <a:spcPct val="120000"/>
              </a:lnSpc>
              <a:spcBef>
                <a:spcPts val="0"/>
              </a:spcBef>
              <a:tabLst>
                <a:tab pos="252717" algn="l"/>
              </a:tabLst>
            </a:pPr>
            <a:r>
              <a:rPr lang="en-GB" sz="800" dirty="0">
                <a:solidFill>
                  <a:schemeClr val="tx1"/>
                </a:solidFill>
              </a:rPr>
              <a:t>Sacchi, R., Bauer, C., Cox, B. &amp; Mutel, C. When, where and how can the electrification of passenger cars reduce greenhouse gas emissions? Renew. Sustain. Energy Rev. 162, 112475 (2022).</a:t>
            </a:r>
          </a:p>
          <a:p>
            <a:pPr marR="394712">
              <a:lnSpc>
                <a:spcPct val="120000"/>
              </a:lnSpc>
              <a:spcBef>
                <a:spcPts val="0"/>
              </a:spcBef>
              <a:tabLst>
                <a:tab pos="252717" algn="l"/>
              </a:tabLst>
            </a:pPr>
            <a:r>
              <a:rPr lang="en-GB" sz="800" dirty="0">
                <a:solidFill>
                  <a:schemeClr val="tx1"/>
                </a:solidFill>
              </a:rPr>
              <a:t>Sacchi, R., Bauer, C. &amp; Cox, B. L. Does Size Matter? The Influence of Size, Load Factor, Range Autonomy, and Application Type on the Life Cycle Assessment of Current and Future Medium? The Heavy-Duty Vehicles. Environ. Sci. Technol. 55, 5224–5235 (2021).</a:t>
            </a:r>
          </a:p>
          <a:p>
            <a:pPr marR="394712">
              <a:lnSpc>
                <a:spcPct val="120000"/>
              </a:lnSpc>
              <a:spcBef>
                <a:spcPts val="0"/>
              </a:spcBef>
              <a:tabLst>
                <a:tab pos="252717" algn="l"/>
              </a:tabLst>
            </a:pPr>
            <a:r>
              <a:rPr lang="en-GB" sz="800" dirty="0" err="1">
                <a:solidFill>
                  <a:schemeClr val="tx1"/>
                </a:solidFill>
              </a:rPr>
              <a:t>Ueckerdt</a:t>
            </a:r>
            <a:r>
              <a:rPr lang="en-GB" sz="800" dirty="0">
                <a:solidFill>
                  <a:schemeClr val="tx1"/>
                </a:solidFill>
              </a:rPr>
              <a:t>, F. et al. Potential and risks of hydrogen-based e-fuels in climate change mitigation. Nat. </a:t>
            </a:r>
            <a:r>
              <a:rPr lang="en-GB" sz="800" dirty="0" err="1">
                <a:solidFill>
                  <a:schemeClr val="tx1"/>
                </a:solidFill>
              </a:rPr>
              <a:t>Clim</a:t>
            </a:r>
            <a:r>
              <a:rPr lang="en-GB" sz="800" dirty="0">
                <a:solidFill>
                  <a:schemeClr val="tx1"/>
                </a:solidFill>
              </a:rPr>
              <a:t>. Chang. 2021 115 11, 384–393 (2021).</a:t>
            </a:r>
          </a:p>
          <a:p>
            <a:pPr marR="394712">
              <a:lnSpc>
                <a:spcPct val="120000"/>
              </a:lnSpc>
              <a:spcBef>
                <a:spcPts val="0"/>
              </a:spcBef>
              <a:tabLst>
                <a:tab pos="252717" algn="l"/>
              </a:tabLst>
            </a:pPr>
            <a:r>
              <a:rPr lang="en-GB" sz="800" dirty="0">
                <a:solidFill>
                  <a:schemeClr val="tx1"/>
                </a:solidFill>
              </a:rPr>
              <a:t>Watanabe, M. D. B., Cherubini, F. &amp; </a:t>
            </a:r>
            <a:r>
              <a:rPr lang="en-GB" sz="800" dirty="0" err="1">
                <a:solidFill>
                  <a:schemeClr val="tx1"/>
                </a:solidFill>
              </a:rPr>
              <a:t>Cavalett</a:t>
            </a:r>
            <a:r>
              <a:rPr lang="en-GB" sz="800" dirty="0">
                <a:solidFill>
                  <a:schemeClr val="tx1"/>
                </a:solidFill>
              </a:rPr>
              <a:t>, O. Climate change mitigation of drop-in biofuels for deep-sea shipping under a prospective life-cycle assessment. J. Clean. Prod. 364, 132662 (2022).</a:t>
            </a:r>
          </a:p>
          <a:p>
            <a:pPr marR="394712">
              <a:lnSpc>
                <a:spcPct val="120000"/>
              </a:lnSpc>
              <a:spcBef>
                <a:spcPts val="0"/>
              </a:spcBef>
              <a:tabLst>
                <a:tab pos="252717" algn="l"/>
              </a:tabLst>
            </a:pPr>
            <a:r>
              <a:rPr lang="en-GB" sz="800" dirty="0">
                <a:solidFill>
                  <a:schemeClr val="tx1"/>
                </a:solidFill>
              </a:rPr>
              <a:t>Gibon, T., Menacho, À. &amp; </a:t>
            </a:r>
            <a:r>
              <a:rPr lang="en-GB" sz="800" dirty="0" err="1">
                <a:solidFill>
                  <a:schemeClr val="tx1"/>
                </a:solidFill>
              </a:rPr>
              <a:t>Guiton</a:t>
            </a:r>
            <a:r>
              <a:rPr lang="en-GB" sz="800" dirty="0">
                <a:solidFill>
                  <a:schemeClr val="tx1"/>
                </a:solidFill>
              </a:rPr>
              <a:t>, M. Carbon Neutrality in the UNECE Region: Integrated Life-cycle Assessment of Electricity Sources UNITED NATIONS ECONOMIC COMMISSION FOR EUROPE. https://unece.org/sites/default/files/2022-04/LCA_3_FINAL March 2022.pdf (2021).</a:t>
            </a:r>
          </a:p>
          <a:p>
            <a:pPr marR="394712">
              <a:lnSpc>
                <a:spcPct val="120000"/>
              </a:lnSpc>
              <a:spcBef>
                <a:spcPts val="0"/>
              </a:spcBef>
              <a:tabLst>
                <a:tab pos="252717" algn="l"/>
              </a:tabLst>
            </a:pPr>
            <a:r>
              <a:rPr lang="en-GB" sz="800" dirty="0" err="1">
                <a:solidFill>
                  <a:schemeClr val="tx1"/>
                </a:solidFill>
              </a:rPr>
              <a:t>Cavalett</a:t>
            </a:r>
            <a:r>
              <a:rPr lang="en-GB" sz="800" dirty="0">
                <a:solidFill>
                  <a:schemeClr val="tx1"/>
                </a:solidFill>
              </a:rPr>
              <a:t>, O., Watanabe, M. D. B., </a:t>
            </a:r>
            <a:r>
              <a:rPr lang="en-GB" sz="800" dirty="0" err="1">
                <a:solidFill>
                  <a:schemeClr val="tx1"/>
                </a:solidFill>
              </a:rPr>
              <a:t>Fleiger</a:t>
            </a:r>
            <a:r>
              <a:rPr lang="en-GB" sz="800" dirty="0">
                <a:solidFill>
                  <a:schemeClr val="tx1"/>
                </a:solidFill>
              </a:rPr>
              <a:t>, K., Hoenig, V. &amp; Cherubini, F. LCA and negative emission potential of retrofitted cement plants under oxyfuel conditions at high biogenic fuel shares. Sci. Reports 2022 121 12, 1–14 (2022).</a:t>
            </a:r>
          </a:p>
          <a:p>
            <a:pPr marR="394712">
              <a:lnSpc>
                <a:spcPct val="120000"/>
              </a:lnSpc>
              <a:spcBef>
                <a:spcPts val="0"/>
              </a:spcBef>
              <a:tabLst>
                <a:tab pos="252717" algn="l"/>
              </a:tabLst>
            </a:pPr>
            <a:r>
              <a:rPr lang="en-GB" sz="800" dirty="0" err="1">
                <a:solidFill>
                  <a:schemeClr val="tx1"/>
                </a:solidFill>
              </a:rPr>
              <a:t>Dávila</a:t>
            </a:r>
            <a:r>
              <a:rPr lang="en-GB" sz="800" dirty="0">
                <a:solidFill>
                  <a:schemeClr val="tx1"/>
                </a:solidFill>
              </a:rPr>
              <a:t>, J., Sacchi, R. &amp; Pizzol, M. Preconditions for CCUS to deliver climate neutrality in cement production. Appl. Energy.</a:t>
            </a:r>
          </a:p>
          <a:p>
            <a:pPr marR="394712">
              <a:lnSpc>
                <a:spcPct val="120000"/>
              </a:lnSpc>
              <a:spcBef>
                <a:spcPts val="0"/>
              </a:spcBef>
              <a:tabLst>
                <a:tab pos="252717" algn="l"/>
              </a:tabLst>
            </a:pPr>
            <a:r>
              <a:rPr lang="en-GB" sz="800" dirty="0">
                <a:solidFill>
                  <a:schemeClr val="tx1"/>
                </a:solidFill>
              </a:rPr>
              <a:t>Lamers, P., Ghosh, T., </a:t>
            </a:r>
            <a:r>
              <a:rPr lang="en-GB" sz="800" dirty="0" err="1">
                <a:solidFill>
                  <a:schemeClr val="tx1"/>
                </a:solidFill>
              </a:rPr>
              <a:t>Upasani</a:t>
            </a:r>
            <a:r>
              <a:rPr lang="en-GB" sz="800" dirty="0">
                <a:solidFill>
                  <a:schemeClr val="tx1"/>
                </a:solidFill>
              </a:rPr>
              <a:t>, S., Sacchi, R. &amp; Daioglou, V. Linking life cycle and integrated assessment </a:t>
            </a:r>
            <a:r>
              <a:rPr lang="en-GB" sz="800" dirty="0" err="1">
                <a:solidFill>
                  <a:schemeClr val="tx1"/>
                </a:solidFill>
              </a:rPr>
              <a:t>modeling</a:t>
            </a:r>
            <a:r>
              <a:rPr lang="en-GB" sz="800" dirty="0">
                <a:solidFill>
                  <a:schemeClr val="tx1"/>
                </a:solidFill>
              </a:rPr>
              <a:t> to evaluate technologies in an evolving system context: a Power-to-Hydrogen case study for the United States. Environ. Sci. Technol.</a:t>
            </a:r>
          </a:p>
          <a:p>
            <a:pPr marR="394712">
              <a:lnSpc>
                <a:spcPct val="120000"/>
              </a:lnSpc>
              <a:spcBef>
                <a:spcPts val="0"/>
              </a:spcBef>
              <a:tabLst>
                <a:tab pos="252717" algn="l"/>
              </a:tabLst>
            </a:pPr>
            <a:r>
              <a:rPr lang="en-GB" sz="800" dirty="0" err="1">
                <a:solidFill>
                  <a:schemeClr val="tx1"/>
                </a:solidFill>
              </a:rPr>
              <a:t>Strathoff</a:t>
            </a:r>
            <a:r>
              <a:rPr lang="en-GB" sz="800" dirty="0">
                <a:solidFill>
                  <a:schemeClr val="tx1"/>
                </a:solidFill>
              </a:rPr>
              <a:t>, P. et al. On the Design and Sustainability of Commuter Aircraft with Electrified Propulsion Systems. AIAA </a:t>
            </a:r>
            <a:r>
              <a:rPr lang="en-GB" sz="800" dirty="0" err="1">
                <a:solidFill>
                  <a:schemeClr val="tx1"/>
                </a:solidFill>
              </a:rPr>
              <a:t>Aviat</a:t>
            </a:r>
            <a:r>
              <a:rPr lang="en-GB" sz="800" dirty="0">
                <a:solidFill>
                  <a:schemeClr val="tx1"/>
                </a:solidFill>
              </a:rPr>
              <a:t>. 2022 Forum (2022) doi:10.2514/6.2022-3738.</a:t>
            </a:r>
          </a:p>
          <a:p>
            <a:pPr>
              <a:lnSpc>
                <a:spcPct val="120000"/>
              </a:lnSpc>
              <a:spcBef>
                <a:spcPts val="0"/>
              </a:spcBef>
            </a:pPr>
            <a:endParaRPr lang="en-CH" sz="800" dirty="0">
              <a:solidFill>
                <a:schemeClr val="tx1"/>
              </a:solidFill>
            </a:endParaRPr>
          </a:p>
        </p:txBody>
      </p:sp>
    </p:spTree>
    <p:extLst>
      <p:ext uri="{BB962C8B-B14F-4D97-AF65-F5344CB8AC3E}">
        <p14:creationId xmlns:p14="http://schemas.microsoft.com/office/powerpoint/2010/main" val="882667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AD97-F0CA-7C06-8610-1D7F7396B168}"/>
              </a:ext>
            </a:extLst>
          </p:cNvPr>
          <p:cNvSpPr>
            <a:spLocks noGrp="1"/>
          </p:cNvSpPr>
          <p:nvPr>
            <p:ph type="title"/>
          </p:nvPr>
        </p:nvSpPr>
        <p:spPr>
          <a:xfrm>
            <a:off x="327342" y="360000"/>
            <a:ext cx="11510008" cy="492443"/>
          </a:xfrm>
        </p:spPr>
        <p:txBody>
          <a:bodyPr>
            <a:normAutofit/>
          </a:bodyPr>
          <a:lstStyle/>
          <a:p>
            <a:r>
              <a:rPr lang="en-US" sz="2600" dirty="0"/>
              <a:t>Different kinds of scenarios</a:t>
            </a:r>
            <a:endParaRPr lang="en-CH" sz="2600" dirty="0"/>
          </a:p>
        </p:txBody>
      </p:sp>
      <p:sp>
        <p:nvSpPr>
          <p:cNvPr id="8" name="Slide Number Placeholder 7">
            <a:extLst>
              <a:ext uri="{FF2B5EF4-FFF2-40B4-BE49-F238E27FC236}">
                <a16:creationId xmlns:a16="http://schemas.microsoft.com/office/drawing/2014/main" id="{9A0E593A-7CD3-3986-50E1-38A7EC87A154}"/>
              </a:ext>
            </a:extLst>
          </p:cNvPr>
          <p:cNvSpPr>
            <a:spLocks noGrp="1"/>
          </p:cNvSpPr>
          <p:nvPr>
            <p:ph type="sldNum" sz="quarter" idx="19"/>
          </p:nvPr>
        </p:nvSpPr>
        <p:spPr/>
        <p:txBody>
          <a:bodyPr/>
          <a:lstStyle/>
          <a:p>
            <a:fld id="{5EE7099E-8998-4851-915A-4F4831808297}" type="slidenum">
              <a:rPr lang="nl-NL" smtClean="0"/>
              <a:pPr/>
              <a:t>4</a:t>
            </a:fld>
            <a:endParaRPr lang="nl-NL"/>
          </a:p>
        </p:txBody>
      </p:sp>
      <p:sp>
        <p:nvSpPr>
          <p:cNvPr id="10" name="Vertical Text Placeholder 9">
            <a:extLst>
              <a:ext uri="{FF2B5EF4-FFF2-40B4-BE49-F238E27FC236}">
                <a16:creationId xmlns:a16="http://schemas.microsoft.com/office/drawing/2014/main" id="{978812ED-1EC9-F38B-4F8D-BADBEEFEA774}"/>
              </a:ext>
            </a:extLst>
          </p:cNvPr>
          <p:cNvSpPr>
            <a:spLocks noGrp="1"/>
          </p:cNvSpPr>
          <p:nvPr>
            <p:ph sz="quarter" idx="20"/>
          </p:nvPr>
        </p:nvSpPr>
        <p:spPr/>
        <p:txBody>
          <a:bodyPr/>
          <a:lstStyle/>
          <a:p>
            <a:r>
              <a:rPr lang="en-US" b="1" dirty="0"/>
              <a:t>Broad (global) scenarios</a:t>
            </a:r>
          </a:p>
          <a:p>
            <a:pPr>
              <a:buFontTx/>
              <a:buChar char="-"/>
            </a:pPr>
            <a:r>
              <a:rPr lang="en-US" dirty="0"/>
              <a:t>For the global economy (CGE models, IAM)</a:t>
            </a:r>
          </a:p>
          <a:p>
            <a:pPr lvl="1">
              <a:buFontTx/>
              <a:buChar char="-"/>
            </a:pPr>
            <a:r>
              <a:rPr lang="en-US" dirty="0"/>
              <a:t>Relevant for prospective LCAs in general</a:t>
            </a:r>
            <a:endParaRPr lang="en-CH" dirty="0"/>
          </a:p>
          <a:p>
            <a:pPr lvl="2">
              <a:buFontTx/>
              <a:buChar char="-"/>
            </a:pPr>
            <a:r>
              <a:rPr lang="en-US" b="1" dirty="0"/>
              <a:t>Background scenarios</a:t>
            </a:r>
          </a:p>
        </p:txBody>
      </p:sp>
      <p:sp>
        <p:nvSpPr>
          <p:cNvPr id="11" name="Vertical Text Placeholder 10">
            <a:extLst>
              <a:ext uri="{FF2B5EF4-FFF2-40B4-BE49-F238E27FC236}">
                <a16:creationId xmlns:a16="http://schemas.microsoft.com/office/drawing/2014/main" id="{C792168D-B74B-BF31-899B-B9EE1F4DDB84}"/>
              </a:ext>
            </a:extLst>
          </p:cNvPr>
          <p:cNvSpPr>
            <a:spLocks noGrp="1"/>
          </p:cNvSpPr>
          <p:nvPr>
            <p:ph sz="quarter" idx="21"/>
          </p:nvPr>
        </p:nvSpPr>
        <p:spPr/>
        <p:txBody>
          <a:bodyPr/>
          <a:lstStyle/>
          <a:p>
            <a:r>
              <a:rPr lang="en-US" b="1" dirty="0"/>
              <a:t>Narrow (local) scenarios</a:t>
            </a:r>
          </a:p>
          <a:p>
            <a:pPr>
              <a:buFontTx/>
              <a:buChar char="-"/>
            </a:pPr>
            <a:r>
              <a:rPr lang="en-US" dirty="0"/>
              <a:t>For specific technologies (hydrogen)</a:t>
            </a:r>
          </a:p>
          <a:p>
            <a:pPr lvl="1">
              <a:buFontTx/>
              <a:buChar char="-"/>
            </a:pPr>
            <a:r>
              <a:rPr lang="en-US" dirty="0"/>
              <a:t>Limited to a specific prospective LCA</a:t>
            </a:r>
            <a:endParaRPr lang="en-CH" dirty="0"/>
          </a:p>
          <a:p>
            <a:pPr lvl="2">
              <a:buFontTx/>
              <a:buChar char="-"/>
            </a:pPr>
            <a:r>
              <a:rPr lang="en-US" b="1" dirty="0"/>
              <a:t>Foreground scenarios</a:t>
            </a:r>
          </a:p>
        </p:txBody>
      </p:sp>
      <p:pic>
        <p:nvPicPr>
          <p:cNvPr id="17" name="Picture 16">
            <a:extLst>
              <a:ext uri="{FF2B5EF4-FFF2-40B4-BE49-F238E27FC236}">
                <a16:creationId xmlns:a16="http://schemas.microsoft.com/office/drawing/2014/main" id="{2B0EED77-25E9-9D61-8B5A-48A778EC0AD9}"/>
              </a:ext>
            </a:extLst>
          </p:cNvPr>
          <p:cNvPicPr>
            <a:picLocks noChangeAspect="1"/>
          </p:cNvPicPr>
          <p:nvPr/>
        </p:nvPicPr>
        <p:blipFill>
          <a:blip r:embed="rId2"/>
          <a:stretch>
            <a:fillRect/>
          </a:stretch>
        </p:blipFill>
        <p:spPr>
          <a:xfrm>
            <a:off x="5967330" y="3553731"/>
            <a:ext cx="3059979" cy="1986222"/>
          </a:xfrm>
          <a:prstGeom prst="rect">
            <a:avLst/>
          </a:prstGeom>
        </p:spPr>
      </p:pic>
      <p:pic>
        <p:nvPicPr>
          <p:cNvPr id="19" name="Picture 18">
            <a:extLst>
              <a:ext uri="{FF2B5EF4-FFF2-40B4-BE49-F238E27FC236}">
                <a16:creationId xmlns:a16="http://schemas.microsoft.com/office/drawing/2014/main" id="{818D70C7-9743-A651-932B-D225DF9FB37D}"/>
              </a:ext>
            </a:extLst>
          </p:cNvPr>
          <p:cNvPicPr>
            <a:picLocks noChangeAspect="1"/>
          </p:cNvPicPr>
          <p:nvPr/>
        </p:nvPicPr>
        <p:blipFill rotWithShape="1">
          <a:blip r:embed="rId3"/>
          <a:srcRect/>
          <a:stretch/>
        </p:blipFill>
        <p:spPr>
          <a:xfrm>
            <a:off x="9242295" y="3553732"/>
            <a:ext cx="2785000" cy="1885232"/>
          </a:xfrm>
          <a:prstGeom prst="rect">
            <a:avLst/>
          </a:prstGeom>
        </p:spPr>
      </p:pic>
      <p:sp>
        <p:nvSpPr>
          <p:cNvPr id="20" name="TextBox 19">
            <a:extLst>
              <a:ext uri="{FF2B5EF4-FFF2-40B4-BE49-F238E27FC236}">
                <a16:creationId xmlns:a16="http://schemas.microsoft.com/office/drawing/2014/main" id="{37855E36-3563-C446-046F-6E36440C4AA8}"/>
              </a:ext>
            </a:extLst>
          </p:cNvPr>
          <p:cNvSpPr txBox="1"/>
          <p:nvPr/>
        </p:nvSpPr>
        <p:spPr>
          <a:xfrm>
            <a:off x="8606307" y="4248921"/>
            <a:ext cx="417562" cy="494722"/>
          </a:xfrm>
          <a:prstGeom prst="rect">
            <a:avLst/>
          </a:prstGeom>
          <a:noFill/>
        </p:spPr>
        <p:txBody>
          <a:bodyPr wrap="none" lIns="107944" tIns="107944" rIns="107944" bIns="107944" rtlCol="0">
            <a:spAutoFit/>
          </a:bodyPr>
          <a:lstStyle/>
          <a:p>
            <a:pPr algn="l"/>
            <a:r>
              <a:rPr lang="en-US" sz="1799" b="1" dirty="0">
                <a:solidFill>
                  <a:schemeClr val="bg2"/>
                </a:solidFill>
              </a:rPr>
              <a:t>vs</a:t>
            </a:r>
            <a:endParaRPr lang="en-CH" sz="1799" b="1" dirty="0">
              <a:solidFill>
                <a:schemeClr val="bg2"/>
              </a:solidFill>
            </a:endParaRPr>
          </a:p>
        </p:txBody>
      </p:sp>
      <p:sp>
        <p:nvSpPr>
          <p:cNvPr id="22" name="TextBox 21">
            <a:extLst>
              <a:ext uri="{FF2B5EF4-FFF2-40B4-BE49-F238E27FC236}">
                <a16:creationId xmlns:a16="http://schemas.microsoft.com/office/drawing/2014/main" id="{7409689B-E7D1-6B57-68A1-63E655FA1573}"/>
              </a:ext>
            </a:extLst>
          </p:cNvPr>
          <p:cNvSpPr txBox="1"/>
          <p:nvPr/>
        </p:nvSpPr>
        <p:spPr>
          <a:xfrm>
            <a:off x="10381772" y="5382573"/>
            <a:ext cx="1079559" cy="199951"/>
          </a:xfrm>
          <a:prstGeom prst="rect">
            <a:avLst/>
          </a:prstGeom>
          <a:noFill/>
        </p:spPr>
        <p:txBody>
          <a:bodyPr wrap="square">
            <a:spAutoFit/>
          </a:bodyPr>
          <a:lstStyle/>
          <a:p>
            <a:r>
              <a:rPr lang="da-DK" sz="700" dirty="0">
                <a:latin typeface="Arial" panose="020B0604020202020204" pitchFamily="34" charset="0"/>
              </a:rPr>
              <a:t>Yujing Guo et al 2019</a:t>
            </a:r>
            <a:endParaRPr lang="en-CH" sz="700" dirty="0"/>
          </a:p>
        </p:txBody>
      </p:sp>
      <p:pic>
        <p:nvPicPr>
          <p:cNvPr id="4" name="Picture 3" descr="A black background with a black square&#10;&#10;Description automatically generated with medium confidence">
            <a:extLst>
              <a:ext uri="{FF2B5EF4-FFF2-40B4-BE49-F238E27FC236}">
                <a16:creationId xmlns:a16="http://schemas.microsoft.com/office/drawing/2014/main" id="{845A515B-0E68-0EB8-7595-BDBDFDD1B8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6696" y="3170584"/>
            <a:ext cx="2238703" cy="2238703"/>
          </a:xfrm>
          <a:prstGeom prst="rect">
            <a:avLst/>
          </a:prstGeom>
        </p:spPr>
      </p:pic>
    </p:spTree>
    <p:extLst>
      <p:ext uri="{BB962C8B-B14F-4D97-AF65-F5344CB8AC3E}">
        <p14:creationId xmlns:p14="http://schemas.microsoft.com/office/powerpoint/2010/main" val="36325745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0EE5A0C-C47A-18B7-F01F-B11731D8B4E4}"/>
              </a:ext>
            </a:extLst>
          </p:cNvPr>
          <p:cNvSpPr>
            <a:spLocks noGrp="1"/>
          </p:cNvSpPr>
          <p:nvPr>
            <p:ph type="dt" sz="half" idx="10"/>
          </p:nvPr>
        </p:nvSpPr>
        <p:spPr/>
        <p:txBody>
          <a:bodyPr/>
          <a:lstStyle/>
          <a:p>
            <a:r>
              <a:rPr lang="de-CH" dirty="0"/>
              <a:t>12.10.2024</a:t>
            </a:r>
          </a:p>
        </p:txBody>
      </p:sp>
      <p:sp>
        <p:nvSpPr>
          <p:cNvPr id="3" name="Fußzeilenplatzhalter 2">
            <a:extLst>
              <a:ext uri="{FF2B5EF4-FFF2-40B4-BE49-F238E27FC236}">
                <a16:creationId xmlns:a16="http://schemas.microsoft.com/office/drawing/2014/main" id="{11B63FC5-C0FA-7950-E623-0B4BC3784995}"/>
              </a:ext>
            </a:extLst>
          </p:cNvPr>
          <p:cNvSpPr>
            <a:spLocks noGrp="1"/>
          </p:cNvSpPr>
          <p:nvPr>
            <p:ph type="ftr" sz="quarter" idx="11"/>
          </p:nvPr>
        </p:nvSpPr>
        <p:spPr/>
        <p:txBody>
          <a:bodyPr/>
          <a:lstStyle/>
          <a:p>
            <a:r>
              <a:rPr lang="en-US"/>
              <a:t>PSI Centers for Nuclear Engineering and Sciences &amp; Energy and Environmental Sciences</a:t>
            </a:r>
            <a:endParaRPr lang="de-CH" dirty="0"/>
          </a:p>
        </p:txBody>
      </p:sp>
      <p:sp>
        <p:nvSpPr>
          <p:cNvPr id="4" name="Foliennummernplatzhalter 3">
            <a:extLst>
              <a:ext uri="{FF2B5EF4-FFF2-40B4-BE49-F238E27FC236}">
                <a16:creationId xmlns:a16="http://schemas.microsoft.com/office/drawing/2014/main" id="{28B0DEC0-D16E-E7AA-60C8-BD003360ABC4}"/>
              </a:ext>
            </a:extLst>
          </p:cNvPr>
          <p:cNvSpPr>
            <a:spLocks noGrp="1"/>
          </p:cNvSpPr>
          <p:nvPr>
            <p:ph type="sldNum" sz="quarter" idx="12"/>
          </p:nvPr>
        </p:nvSpPr>
        <p:spPr/>
        <p:txBody>
          <a:bodyPr/>
          <a:lstStyle/>
          <a:p>
            <a:fld id="{442AD375-037F-43D0-B059-5172DA06796A}" type="slidenum">
              <a:rPr lang="de-CH" smtClean="0"/>
              <a:pPr/>
              <a:t>40</a:t>
            </a:fld>
            <a:endParaRPr lang="de-CH" dirty="0"/>
          </a:p>
        </p:txBody>
      </p:sp>
      <p:sp>
        <p:nvSpPr>
          <p:cNvPr id="5" name="Textplatzhalter 4">
            <a:extLst>
              <a:ext uri="{FF2B5EF4-FFF2-40B4-BE49-F238E27FC236}">
                <a16:creationId xmlns:a16="http://schemas.microsoft.com/office/drawing/2014/main" id="{8D0E6348-4CED-4EC6-9726-7A1E2229B3F4}"/>
              </a:ext>
            </a:extLst>
          </p:cNvPr>
          <p:cNvSpPr>
            <a:spLocks noGrp="1"/>
          </p:cNvSpPr>
          <p:nvPr>
            <p:ph type="body" sz="quarter" idx="13"/>
          </p:nvPr>
        </p:nvSpPr>
        <p:spPr/>
        <p:txBody>
          <a:bodyPr/>
          <a:lstStyle/>
          <a:p>
            <a:r>
              <a:rPr lang="en-GB" noProof="0" dirty="0"/>
              <a:t>Learn more about PSI-LEA at </a:t>
            </a:r>
            <a:r>
              <a:rPr lang="en-GB" noProof="0" dirty="0">
                <a:hlinkClick r:id="rId2"/>
              </a:rPr>
              <a:t>https://www.psi.ch/en/lea</a:t>
            </a:r>
            <a:r>
              <a:rPr lang="en-GB" noProof="0" dirty="0"/>
              <a:t>. </a:t>
            </a:r>
          </a:p>
          <a:p>
            <a:endParaRPr lang="en-GB" dirty="0"/>
          </a:p>
          <a:p>
            <a:r>
              <a:rPr lang="en-GB" noProof="0" dirty="0"/>
              <a:t>Learn more about ETH-ESA at</a:t>
            </a:r>
          </a:p>
          <a:p>
            <a:r>
              <a:rPr lang="en-GB" noProof="0" dirty="0">
                <a:hlinkClick r:id="rId3"/>
              </a:rPr>
              <a:t>https://esa.ethz.ch/</a:t>
            </a:r>
            <a:r>
              <a:rPr lang="en-GB" dirty="0"/>
              <a:t>. </a:t>
            </a:r>
            <a:endParaRPr lang="en-GB" noProof="0" dirty="0"/>
          </a:p>
        </p:txBody>
      </p:sp>
    </p:spTree>
    <p:extLst>
      <p:ext uri="{BB962C8B-B14F-4D97-AF65-F5344CB8AC3E}">
        <p14:creationId xmlns:p14="http://schemas.microsoft.com/office/powerpoint/2010/main" val="3695623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7FAFC2-2CE7-E965-5BC0-73532CBFCF23}"/>
              </a:ext>
            </a:extLst>
          </p:cNvPr>
          <p:cNvPicPr>
            <a:picLocks noChangeAspect="1"/>
          </p:cNvPicPr>
          <p:nvPr/>
        </p:nvPicPr>
        <p:blipFill rotWithShape="1">
          <a:blip r:embed="rId3">
            <a:clrChange>
              <a:clrFrom>
                <a:srgbClr val="FFFFFF"/>
              </a:clrFrom>
              <a:clrTo>
                <a:srgbClr val="FFFFFF">
                  <a:alpha val="0"/>
                </a:srgbClr>
              </a:clrTo>
            </a:clrChange>
          </a:blip>
          <a:srcRect t="14851" r="62050" b="10378"/>
          <a:stretch/>
        </p:blipFill>
        <p:spPr>
          <a:xfrm>
            <a:off x="3384378" y="2067875"/>
            <a:ext cx="2915716" cy="2673624"/>
          </a:xfrm>
          <a:prstGeom prst="rect">
            <a:avLst/>
          </a:prstGeom>
        </p:spPr>
      </p:pic>
      <p:sp>
        <p:nvSpPr>
          <p:cNvPr id="9" name="Rectangle 8">
            <a:extLst>
              <a:ext uri="{FF2B5EF4-FFF2-40B4-BE49-F238E27FC236}">
                <a16:creationId xmlns:a16="http://schemas.microsoft.com/office/drawing/2014/main" id="{D58193CB-77B2-9549-A4E8-D2759F1D4EA0}"/>
              </a:ext>
            </a:extLst>
          </p:cNvPr>
          <p:cNvSpPr/>
          <p:nvPr/>
        </p:nvSpPr>
        <p:spPr>
          <a:xfrm>
            <a:off x="4164874" y="932485"/>
            <a:ext cx="824902" cy="4118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10" name="Rectangle 9">
            <a:extLst>
              <a:ext uri="{FF2B5EF4-FFF2-40B4-BE49-F238E27FC236}">
                <a16:creationId xmlns:a16="http://schemas.microsoft.com/office/drawing/2014/main" id="{74221B50-9349-9AEF-4C84-5505206D4B6A}"/>
              </a:ext>
            </a:extLst>
          </p:cNvPr>
          <p:cNvSpPr/>
          <p:nvPr/>
        </p:nvSpPr>
        <p:spPr>
          <a:xfrm>
            <a:off x="972389" y="1065265"/>
            <a:ext cx="403354" cy="4118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11" name="Rectangle 10">
            <a:extLst>
              <a:ext uri="{FF2B5EF4-FFF2-40B4-BE49-F238E27FC236}">
                <a16:creationId xmlns:a16="http://schemas.microsoft.com/office/drawing/2014/main" id="{953C1D7A-9556-FE25-75F8-44143F413BF5}"/>
              </a:ext>
            </a:extLst>
          </p:cNvPr>
          <p:cNvSpPr/>
          <p:nvPr/>
        </p:nvSpPr>
        <p:spPr>
          <a:xfrm>
            <a:off x="2573708" y="4753877"/>
            <a:ext cx="824902" cy="4118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pic>
        <p:nvPicPr>
          <p:cNvPr id="12" name="Picture 11">
            <a:extLst>
              <a:ext uri="{FF2B5EF4-FFF2-40B4-BE49-F238E27FC236}">
                <a16:creationId xmlns:a16="http://schemas.microsoft.com/office/drawing/2014/main" id="{2C9EB1E2-D5D4-BBDE-C13D-D04FBF865E64}"/>
              </a:ext>
            </a:extLst>
          </p:cNvPr>
          <p:cNvPicPr>
            <a:picLocks noChangeAspect="1"/>
          </p:cNvPicPr>
          <p:nvPr/>
        </p:nvPicPr>
        <p:blipFill rotWithShape="1">
          <a:blip r:embed="rId3"/>
          <a:srcRect l="26425" t="27799" r="68158" b="61964"/>
          <a:stretch/>
        </p:blipFill>
        <p:spPr>
          <a:xfrm>
            <a:off x="6471278" y="1629034"/>
            <a:ext cx="498893" cy="438840"/>
          </a:xfrm>
          <a:prstGeom prst="rect">
            <a:avLst/>
          </a:prstGeom>
        </p:spPr>
      </p:pic>
      <p:sp>
        <p:nvSpPr>
          <p:cNvPr id="13" name="Rectangle 12">
            <a:extLst>
              <a:ext uri="{FF2B5EF4-FFF2-40B4-BE49-F238E27FC236}">
                <a16:creationId xmlns:a16="http://schemas.microsoft.com/office/drawing/2014/main" id="{BCCBEC2E-81D5-2000-2D49-1A1F2E1D2719}"/>
              </a:ext>
            </a:extLst>
          </p:cNvPr>
          <p:cNvSpPr/>
          <p:nvPr/>
        </p:nvSpPr>
        <p:spPr>
          <a:xfrm>
            <a:off x="5529897" y="3226896"/>
            <a:ext cx="696073" cy="4343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pic>
        <p:nvPicPr>
          <p:cNvPr id="14" name="Picture 13" descr="Icon&#10;&#10;Description automatically generated">
            <a:extLst>
              <a:ext uri="{FF2B5EF4-FFF2-40B4-BE49-F238E27FC236}">
                <a16:creationId xmlns:a16="http://schemas.microsoft.com/office/drawing/2014/main" id="{3C8FE4D6-B1FF-A7E4-550D-09C2A50E4755}"/>
              </a:ext>
            </a:extLst>
          </p:cNvPr>
          <p:cNvPicPr>
            <a:picLocks noChangeAspect="1"/>
          </p:cNvPicPr>
          <p:nvPr/>
        </p:nvPicPr>
        <p:blipFill>
          <a:blip r:embed="rId4">
            <a:duotone>
              <a:prstClr val="black"/>
              <a:schemeClr val="accent5">
                <a:tint val="45000"/>
                <a:satMod val="400000"/>
              </a:schemeClr>
            </a:duotone>
          </a:blip>
          <a:stretch>
            <a:fillRect/>
          </a:stretch>
        </p:blipFill>
        <p:spPr>
          <a:xfrm>
            <a:off x="5650258" y="3249400"/>
            <a:ext cx="381456" cy="381456"/>
          </a:xfrm>
          <a:prstGeom prst="rect">
            <a:avLst/>
          </a:prstGeom>
        </p:spPr>
      </p:pic>
      <p:pic>
        <p:nvPicPr>
          <p:cNvPr id="15" name="Picture 14">
            <a:extLst>
              <a:ext uri="{FF2B5EF4-FFF2-40B4-BE49-F238E27FC236}">
                <a16:creationId xmlns:a16="http://schemas.microsoft.com/office/drawing/2014/main" id="{35B890F5-1811-0B61-6BA3-2CE46E4D3561}"/>
              </a:ext>
            </a:extLst>
          </p:cNvPr>
          <p:cNvPicPr>
            <a:picLocks noChangeAspect="1"/>
          </p:cNvPicPr>
          <p:nvPr/>
        </p:nvPicPr>
        <p:blipFill rotWithShape="1">
          <a:blip r:embed="rId3">
            <a:clrChange>
              <a:clrFrom>
                <a:srgbClr val="FFFFFF"/>
              </a:clrFrom>
              <a:clrTo>
                <a:srgbClr val="FFFFFF">
                  <a:alpha val="0"/>
                </a:srgbClr>
              </a:clrTo>
            </a:clrChange>
          </a:blip>
          <a:srcRect l="4537" t="70489" r="89979" b="19818"/>
          <a:stretch/>
        </p:blipFill>
        <p:spPr>
          <a:xfrm>
            <a:off x="2871054" y="4822932"/>
            <a:ext cx="421331" cy="346581"/>
          </a:xfrm>
          <a:prstGeom prst="rect">
            <a:avLst/>
          </a:prstGeom>
        </p:spPr>
      </p:pic>
      <p:pic>
        <p:nvPicPr>
          <p:cNvPr id="16" name="Picture 15">
            <a:extLst>
              <a:ext uri="{FF2B5EF4-FFF2-40B4-BE49-F238E27FC236}">
                <a16:creationId xmlns:a16="http://schemas.microsoft.com/office/drawing/2014/main" id="{7E4FC516-3A34-B446-B6B8-016AF9F07CCB}"/>
              </a:ext>
            </a:extLst>
          </p:cNvPr>
          <p:cNvPicPr>
            <a:picLocks noChangeAspect="1"/>
          </p:cNvPicPr>
          <p:nvPr/>
        </p:nvPicPr>
        <p:blipFill rotWithShape="1">
          <a:blip r:embed="rId3">
            <a:clrChange>
              <a:clrFrom>
                <a:srgbClr val="FFFFFF"/>
              </a:clrFrom>
              <a:clrTo>
                <a:srgbClr val="FFFFFF">
                  <a:alpha val="0"/>
                </a:srgbClr>
              </a:clrTo>
            </a:clrChange>
          </a:blip>
          <a:srcRect l="105" t="48083" r="95140" b="39392"/>
          <a:stretch/>
        </p:blipFill>
        <p:spPr>
          <a:xfrm>
            <a:off x="936812" y="3174008"/>
            <a:ext cx="365349" cy="447854"/>
          </a:xfrm>
          <a:prstGeom prst="rect">
            <a:avLst/>
          </a:prstGeom>
        </p:spPr>
      </p:pic>
      <p:pic>
        <p:nvPicPr>
          <p:cNvPr id="17" name="Picture 16">
            <a:extLst>
              <a:ext uri="{FF2B5EF4-FFF2-40B4-BE49-F238E27FC236}">
                <a16:creationId xmlns:a16="http://schemas.microsoft.com/office/drawing/2014/main" id="{3526C2DE-3E2B-21E3-06FF-B61B89C8D5CD}"/>
              </a:ext>
            </a:extLst>
          </p:cNvPr>
          <p:cNvPicPr>
            <a:picLocks noChangeAspect="1"/>
          </p:cNvPicPr>
          <p:nvPr/>
        </p:nvPicPr>
        <p:blipFill rotWithShape="1">
          <a:blip r:embed="rId3">
            <a:clrChange>
              <a:clrFrom>
                <a:srgbClr val="FFFFFF"/>
              </a:clrFrom>
              <a:clrTo>
                <a:srgbClr val="FFFFFF">
                  <a:alpha val="0"/>
                </a:srgbClr>
              </a:clrTo>
            </a:clrChange>
          </a:blip>
          <a:srcRect l="3209" t="30176" r="91833" b="60483"/>
          <a:stretch/>
        </p:blipFill>
        <p:spPr>
          <a:xfrm>
            <a:off x="2456925" y="2067874"/>
            <a:ext cx="380919" cy="334011"/>
          </a:xfrm>
          <a:prstGeom prst="rect">
            <a:avLst/>
          </a:prstGeom>
        </p:spPr>
      </p:pic>
      <p:pic>
        <p:nvPicPr>
          <p:cNvPr id="18" name="Picture 17">
            <a:extLst>
              <a:ext uri="{FF2B5EF4-FFF2-40B4-BE49-F238E27FC236}">
                <a16:creationId xmlns:a16="http://schemas.microsoft.com/office/drawing/2014/main" id="{B671E628-C893-415C-E2A4-FA592AEEFB94}"/>
              </a:ext>
            </a:extLst>
          </p:cNvPr>
          <p:cNvPicPr>
            <a:picLocks noChangeAspect="1"/>
          </p:cNvPicPr>
          <p:nvPr/>
        </p:nvPicPr>
        <p:blipFill rotWithShape="1">
          <a:blip r:embed="rId3">
            <a:clrChange>
              <a:clrFrom>
                <a:srgbClr val="FFFFFF"/>
              </a:clrFrom>
              <a:clrTo>
                <a:srgbClr val="FFFFFF">
                  <a:alpha val="0"/>
                </a:srgbClr>
              </a:clrTo>
            </a:clrChange>
          </a:blip>
          <a:srcRect l="17131" t="21405" r="79018" b="73407"/>
          <a:stretch/>
        </p:blipFill>
        <p:spPr>
          <a:xfrm>
            <a:off x="4328619" y="1065263"/>
            <a:ext cx="440772" cy="276344"/>
          </a:xfrm>
          <a:prstGeom prst="rect">
            <a:avLst/>
          </a:prstGeom>
        </p:spPr>
      </p:pic>
      <p:pic>
        <p:nvPicPr>
          <p:cNvPr id="19" name="Picture 18" descr="Icon&#10;&#10;Description automatically generated">
            <a:extLst>
              <a:ext uri="{FF2B5EF4-FFF2-40B4-BE49-F238E27FC236}">
                <a16:creationId xmlns:a16="http://schemas.microsoft.com/office/drawing/2014/main" id="{8193E902-B068-FF3F-50DC-643DF25CBF67}"/>
              </a:ext>
            </a:extLst>
          </p:cNvPr>
          <p:cNvPicPr>
            <a:picLocks noChangeAspect="1"/>
          </p:cNvPicPr>
          <p:nvPr/>
        </p:nvPicPr>
        <p:blipFill>
          <a:blip r:embed="rId4">
            <a:duotone>
              <a:prstClr val="black"/>
              <a:schemeClr val="accent6">
                <a:tint val="45000"/>
                <a:satMod val="400000"/>
              </a:schemeClr>
            </a:duotone>
          </a:blip>
          <a:stretch>
            <a:fillRect/>
          </a:stretch>
        </p:blipFill>
        <p:spPr>
          <a:xfrm>
            <a:off x="6978357" y="3937508"/>
            <a:ext cx="381456" cy="381456"/>
          </a:xfrm>
          <a:prstGeom prst="rect">
            <a:avLst/>
          </a:prstGeom>
        </p:spPr>
      </p:pic>
      <p:cxnSp>
        <p:nvCxnSpPr>
          <p:cNvPr id="20" name="Straight Connector 19">
            <a:extLst>
              <a:ext uri="{FF2B5EF4-FFF2-40B4-BE49-F238E27FC236}">
                <a16:creationId xmlns:a16="http://schemas.microsoft.com/office/drawing/2014/main" id="{EC5B7092-5E4F-AB26-CED3-4F57481CFD97}"/>
              </a:ext>
            </a:extLst>
          </p:cNvPr>
          <p:cNvCxnSpPr>
            <a:cxnSpLocks/>
          </p:cNvCxnSpPr>
          <p:nvPr/>
        </p:nvCxnSpPr>
        <p:spPr>
          <a:xfrm flipV="1">
            <a:off x="5777189" y="2401884"/>
            <a:ext cx="254526" cy="197113"/>
          </a:xfrm>
          <a:prstGeom prst="line">
            <a:avLst/>
          </a:prstGeom>
          <a:ln w="28575">
            <a:solidFill>
              <a:srgbClr val="4E813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459EDB-0BA4-E765-DBF8-DAC5B343B998}"/>
              </a:ext>
            </a:extLst>
          </p:cNvPr>
          <p:cNvCxnSpPr>
            <a:cxnSpLocks/>
          </p:cNvCxnSpPr>
          <p:nvPr/>
        </p:nvCxnSpPr>
        <p:spPr>
          <a:xfrm>
            <a:off x="7359813" y="2401886"/>
            <a:ext cx="523443" cy="304322"/>
          </a:xfrm>
          <a:prstGeom prst="line">
            <a:avLst/>
          </a:prstGeom>
          <a:ln w="28575">
            <a:solidFill>
              <a:srgbClr val="4E813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D03977D-DB94-02E1-B561-A2214FE7F5B5}"/>
              </a:ext>
            </a:extLst>
          </p:cNvPr>
          <p:cNvCxnSpPr>
            <a:cxnSpLocks/>
          </p:cNvCxnSpPr>
          <p:nvPr/>
        </p:nvCxnSpPr>
        <p:spPr>
          <a:xfrm>
            <a:off x="8378233" y="1676283"/>
            <a:ext cx="150447" cy="431226"/>
          </a:xfrm>
          <a:prstGeom prst="line">
            <a:avLst/>
          </a:prstGeom>
          <a:ln w="28575">
            <a:solidFill>
              <a:srgbClr val="4E813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1F0D2FB-61A3-3B92-C5C7-C9C65B47344C}"/>
              </a:ext>
            </a:extLst>
          </p:cNvPr>
          <p:cNvCxnSpPr>
            <a:cxnSpLocks/>
          </p:cNvCxnSpPr>
          <p:nvPr/>
        </p:nvCxnSpPr>
        <p:spPr>
          <a:xfrm flipH="1">
            <a:off x="7261471" y="1390136"/>
            <a:ext cx="185694" cy="138571"/>
          </a:xfrm>
          <a:prstGeom prst="line">
            <a:avLst/>
          </a:prstGeom>
          <a:ln w="28575">
            <a:solidFill>
              <a:srgbClr val="4E813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55C9F7-FC88-1660-A97B-FF5B861B6013}"/>
              </a:ext>
            </a:extLst>
          </p:cNvPr>
          <p:cNvCxnSpPr>
            <a:cxnSpLocks/>
          </p:cNvCxnSpPr>
          <p:nvPr/>
        </p:nvCxnSpPr>
        <p:spPr>
          <a:xfrm>
            <a:off x="6131442" y="3568675"/>
            <a:ext cx="339835" cy="92570"/>
          </a:xfrm>
          <a:prstGeom prst="line">
            <a:avLst/>
          </a:prstGeom>
          <a:ln w="28575">
            <a:solidFill>
              <a:srgbClr val="68769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4B3175-6C94-F9CE-AA16-808E7062DF9D}"/>
              </a:ext>
            </a:extLst>
          </p:cNvPr>
          <p:cNvCxnSpPr>
            <a:cxnSpLocks/>
          </p:cNvCxnSpPr>
          <p:nvPr/>
        </p:nvCxnSpPr>
        <p:spPr>
          <a:xfrm>
            <a:off x="5578256" y="4462850"/>
            <a:ext cx="198930" cy="243549"/>
          </a:xfrm>
          <a:prstGeom prst="line">
            <a:avLst/>
          </a:prstGeom>
          <a:ln w="28575">
            <a:solidFill>
              <a:srgbClr val="68769F"/>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07DA9A2-E73E-0C6C-13DD-CD9C020F2B24}"/>
              </a:ext>
            </a:extLst>
          </p:cNvPr>
          <p:cNvCxnSpPr>
            <a:cxnSpLocks/>
          </p:cNvCxnSpPr>
          <p:nvPr/>
        </p:nvCxnSpPr>
        <p:spPr>
          <a:xfrm>
            <a:off x="7883709" y="4579033"/>
            <a:ext cx="1368385" cy="254736"/>
          </a:xfrm>
          <a:prstGeom prst="line">
            <a:avLst/>
          </a:prstGeom>
          <a:ln w="28575">
            <a:solidFill>
              <a:srgbClr val="68769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E3D8469-BB50-D72F-82BC-84A164A81B8C}"/>
              </a:ext>
            </a:extLst>
          </p:cNvPr>
          <p:cNvCxnSpPr>
            <a:cxnSpLocks/>
          </p:cNvCxnSpPr>
          <p:nvPr/>
        </p:nvCxnSpPr>
        <p:spPr>
          <a:xfrm flipH="1" flipV="1">
            <a:off x="4613086" y="1767453"/>
            <a:ext cx="31437" cy="286850"/>
          </a:xfrm>
          <a:prstGeom prst="line">
            <a:avLst/>
          </a:prstGeom>
          <a:ln w="28575">
            <a:solidFill>
              <a:srgbClr val="4E813F"/>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D76BF9-844C-9A8B-C5BE-DFD44BB3F2A7}"/>
              </a:ext>
            </a:extLst>
          </p:cNvPr>
          <p:cNvCxnSpPr>
            <a:cxnSpLocks/>
          </p:cNvCxnSpPr>
          <p:nvPr/>
        </p:nvCxnSpPr>
        <p:spPr>
          <a:xfrm flipH="1">
            <a:off x="3624163" y="4415176"/>
            <a:ext cx="145803" cy="163855"/>
          </a:xfrm>
          <a:prstGeom prst="line">
            <a:avLst/>
          </a:prstGeom>
          <a:ln w="28575">
            <a:solidFill>
              <a:srgbClr val="68769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87D4FBF-79D8-6A3F-B771-226BC857B777}"/>
              </a:ext>
            </a:extLst>
          </p:cNvPr>
          <p:cNvCxnSpPr>
            <a:cxnSpLocks/>
          </p:cNvCxnSpPr>
          <p:nvPr/>
        </p:nvCxnSpPr>
        <p:spPr>
          <a:xfrm>
            <a:off x="1755876" y="3418611"/>
            <a:ext cx="1499201" cy="131658"/>
          </a:xfrm>
          <a:prstGeom prst="line">
            <a:avLst/>
          </a:prstGeom>
          <a:ln w="28575">
            <a:solidFill>
              <a:srgbClr val="BE4A1A"/>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B89B1B3-8642-EA58-8996-0FC100284C39}"/>
              </a:ext>
            </a:extLst>
          </p:cNvPr>
          <p:cNvCxnSpPr>
            <a:cxnSpLocks/>
          </p:cNvCxnSpPr>
          <p:nvPr/>
        </p:nvCxnSpPr>
        <p:spPr>
          <a:xfrm>
            <a:off x="3481675" y="2511228"/>
            <a:ext cx="193020" cy="87768"/>
          </a:xfrm>
          <a:prstGeom prst="line">
            <a:avLst/>
          </a:prstGeom>
          <a:ln w="28575">
            <a:solidFill>
              <a:srgbClr val="BE4A1A"/>
            </a:solidFill>
          </a:ln>
        </p:spPr>
        <p:style>
          <a:lnRef idx="1">
            <a:schemeClr val="accent1"/>
          </a:lnRef>
          <a:fillRef idx="0">
            <a:schemeClr val="accent1"/>
          </a:fillRef>
          <a:effectRef idx="0">
            <a:schemeClr val="accent1"/>
          </a:effectRef>
          <a:fontRef idx="minor">
            <a:schemeClr val="tx1"/>
          </a:fontRef>
        </p:style>
      </p:cxnSp>
      <p:pic>
        <p:nvPicPr>
          <p:cNvPr id="31" name="Picture 30" descr="Icon&#10;&#10;Description automatically generated">
            <a:extLst>
              <a:ext uri="{FF2B5EF4-FFF2-40B4-BE49-F238E27FC236}">
                <a16:creationId xmlns:a16="http://schemas.microsoft.com/office/drawing/2014/main" id="{DBDA3270-FD6F-52F8-ECC5-46EBB8F7E9C5}"/>
              </a:ext>
            </a:extLst>
          </p:cNvPr>
          <p:cNvPicPr>
            <a:picLocks noChangeAspect="1"/>
          </p:cNvPicPr>
          <p:nvPr/>
        </p:nvPicPr>
        <p:blipFill>
          <a:blip r:embed="rId5"/>
          <a:stretch>
            <a:fillRect/>
          </a:stretch>
        </p:blipFill>
        <p:spPr>
          <a:xfrm>
            <a:off x="2508256" y="1173488"/>
            <a:ext cx="324902" cy="324902"/>
          </a:xfrm>
          <a:prstGeom prst="rect">
            <a:avLst/>
          </a:prstGeom>
        </p:spPr>
      </p:pic>
      <p:pic>
        <p:nvPicPr>
          <p:cNvPr id="32" name="Picture 31" descr="Icon&#10;&#10;Description automatically generated">
            <a:extLst>
              <a:ext uri="{FF2B5EF4-FFF2-40B4-BE49-F238E27FC236}">
                <a16:creationId xmlns:a16="http://schemas.microsoft.com/office/drawing/2014/main" id="{5B8B1106-4A8F-6ECB-CF28-F8A46FD1D2DC}"/>
              </a:ext>
            </a:extLst>
          </p:cNvPr>
          <p:cNvPicPr>
            <a:picLocks noChangeAspect="1"/>
          </p:cNvPicPr>
          <p:nvPr/>
        </p:nvPicPr>
        <p:blipFill>
          <a:blip r:embed="rId5"/>
          <a:stretch>
            <a:fillRect/>
          </a:stretch>
        </p:blipFill>
        <p:spPr>
          <a:xfrm>
            <a:off x="935275" y="2526723"/>
            <a:ext cx="324902" cy="324902"/>
          </a:xfrm>
          <a:prstGeom prst="rect">
            <a:avLst/>
          </a:prstGeom>
        </p:spPr>
      </p:pic>
      <p:pic>
        <p:nvPicPr>
          <p:cNvPr id="33" name="Picture 32" descr="Icon&#10;&#10;Description automatically generated">
            <a:extLst>
              <a:ext uri="{FF2B5EF4-FFF2-40B4-BE49-F238E27FC236}">
                <a16:creationId xmlns:a16="http://schemas.microsoft.com/office/drawing/2014/main" id="{A85E5450-75B8-8005-B36F-8CC79C75B494}"/>
              </a:ext>
            </a:extLst>
          </p:cNvPr>
          <p:cNvPicPr>
            <a:picLocks noChangeAspect="1"/>
          </p:cNvPicPr>
          <p:nvPr/>
        </p:nvPicPr>
        <p:blipFill>
          <a:blip r:embed="rId5"/>
          <a:stretch>
            <a:fillRect/>
          </a:stretch>
        </p:blipFill>
        <p:spPr>
          <a:xfrm>
            <a:off x="2919270" y="4029030"/>
            <a:ext cx="324902" cy="324902"/>
          </a:xfrm>
          <a:prstGeom prst="rect">
            <a:avLst/>
          </a:prstGeom>
        </p:spPr>
      </p:pic>
      <p:pic>
        <p:nvPicPr>
          <p:cNvPr id="34" name="Picture 33" descr="Icon&#10;&#10;Description automatically generated">
            <a:extLst>
              <a:ext uri="{FF2B5EF4-FFF2-40B4-BE49-F238E27FC236}">
                <a16:creationId xmlns:a16="http://schemas.microsoft.com/office/drawing/2014/main" id="{6A1BC8EF-6318-02CD-2019-46245E640A03}"/>
              </a:ext>
            </a:extLst>
          </p:cNvPr>
          <p:cNvPicPr>
            <a:picLocks noChangeAspect="1"/>
          </p:cNvPicPr>
          <p:nvPr/>
        </p:nvPicPr>
        <p:blipFill>
          <a:blip r:embed="rId5"/>
          <a:stretch>
            <a:fillRect/>
          </a:stretch>
        </p:blipFill>
        <p:spPr>
          <a:xfrm>
            <a:off x="972391" y="4462851"/>
            <a:ext cx="324902" cy="324902"/>
          </a:xfrm>
          <a:prstGeom prst="rect">
            <a:avLst/>
          </a:prstGeom>
        </p:spPr>
      </p:pic>
      <p:pic>
        <p:nvPicPr>
          <p:cNvPr id="35" name="Picture 34" descr="Icon&#10;&#10;Description automatically generated">
            <a:extLst>
              <a:ext uri="{FF2B5EF4-FFF2-40B4-BE49-F238E27FC236}">
                <a16:creationId xmlns:a16="http://schemas.microsoft.com/office/drawing/2014/main" id="{31ABD489-802F-B787-012D-DE11E53398D9}"/>
              </a:ext>
            </a:extLst>
          </p:cNvPr>
          <p:cNvPicPr>
            <a:picLocks noChangeAspect="1"/>
          </p:cNvPicPr>
          <p:nvPr/>
        </p:nvPicPr>
        <p:blipFill>
          <a:blip r:embed="rId5"/>
          <a:stretch>
            <a:fillRect/>
          </a:stretch>
        </p:blipFill>
        <p:spPr>
          <a:xfrm>
            <a:off x="5968992" y="4354701"/>
            <a:ext cx="324902" cy="324902"/>
          </a:xfrm>
          <a:prstGeom prst="rect">
            <a:avLst/>
          </a:prstGeom>
        </p:spPr>
      </p:pic>
      <p:pic>
        <p:nvPicPr>
          <p:cNvPr id="36" name="Picture 35" descr="Icon&#10;&#10;Description automatically generated">
            <a:extLst>
              <a:ext uri="{FF2B5EF4-FFF2-40B4-BE49-F238E27FC236}">
                <a16:creationId xmlns:a16="http://schemas.microsoft.com/office/drawing/2014/main" id="{2D934587-FA54-EA29-2B27-AE7DEE307960}"/>
              </a:ext>
            </a:extLst>
          </p:cNvPr>
          <p:cNvPicPr>
            <a:picLocks noChangeAspect="1"/>
          </p:cNvPicPr>
          <p:nvPr/>
        </p:nvPicPr>
        <p:blipFill>
          <a:blip r:embed="rId5"/>
          <a:stretch>
            <a:fillRect/>
          </a:stretch>
        </p:blipFill>
        <p:spPr>
          <a:xfrm>
            <a:off x="7022524" y="2924855"/>
            <a:ext cx="324902" cy="324902"/>
          </a:xfrm>
          <a:prstGeom prst="rect">
            <a:avLst/>
          </a:prstGeom>
        </p:spPr>
      </p:pic>
      <p:pic>
        <p:nvPicPr>
          <p:cNvPr id="37" name="Picture 36" descr="Icon&#10;&#10;Description automatically generated">
            <a:extLst>
              <a:ext uri="{FF2B5EF4-FFF2-40B4-BE49-F238E27FC236}">
                <a16:creationId xmlns:a16="http://schemas.microsoft.com/office/drawing/2014/main" id="{EB69CCEE-1260-CD8F-EEB4-EDE9B41107E0}"/>
              </a:ext>
            </a:extLst>
          </p:cNvPr>
          <p:cNvPicPr>
            <a:picLocks noChangeAspect="1"/>
          </p:cNvPicPr>
          <p:nvPr/>
        </p:nvPicPr>
        <p:blipFill>
          <a:blip r:embed="rId5"/>
          <a:stretch>
            <a:fillRect/>
          </a:stretch>
        </p:blipFill>
        <p:spPr>
          <a:xfrm>
            <a:off x="6570250" y="1030492"/>
            <a:ext cx="324902" cy="324902"/>
          </a:xfrm>
          <a:prstGeom prst="rect">
            <a:avLst/>
          </a:prstGeom>
        </p:spPr>
      </p:pic>
      <p:pic>
        <p:nvPicPr>
          <p:cNvPr id="38" name="Picture 37" descr="Icon&#10;&#10;Description automatically generated">
            <a:extLst>
              <a:ext uri="{FF2B5EF4-FFF2-40B4-BE49-F238E27FC236}">
                <a16:creationId xmlns:a16="http://schemas.microsoft.com/office/drawing/2014/main" id="{150C2D0D-1845-E974-84DF-DF11C0F98DCE}"/>
              </a:ext>
            </a:extLst>
          </p:cNvPr>
          <p:cNvPicPr>
            <a:picLocks noChangeAspect="1"/>
          </p:cNvPicPr>
          <p:nvPr/>
        </p:nvPicPr>
        <p:blipFill>
          <a:blip r:embed="rId5"/>
          <a:stretch>
            <a:fillRect/>
          </a:stretch>
        </p:blipFill>
        <p:spPr>
          <a:xfrm>
            <a:off x="8605558" y="1964365"/>
            <a:ext cx="324902" cy="324902"/>
          </a:xfrm>
          <a:prstGeom prst="rect">
            <a:avLst/>
          </a:prstGeom>
        </p:spPr>
      </p:pic>
      <p:pic>
        <p:nvPicPr>
          <p:cNvPr id="39" name="Picture 38" descr="A picture containing text, envelope, businesscard&#10;&#10;Description automatically generated">
            <a:extLst>
              <a:ext uri="{FF2B5EF4-FFF2-40B4-BE49-F238E27FC236}">
                <a16:creationId xmlns:a16="http://schemas.microsoft.com/office/drawing/2014/main" id="{ECC675CC-E07A-0F57-13BB-F40BFC8165F7}"/>
              </a:ext>
            </a:extLst>
          </p:cNvPr>
          <p:cNvPicPr>
            <a:picLocks noChangeAspect="1"/>
          </p:cNvPicPr>
          <p:nvPr/>
        </p:nvPicPr>
        <p:blipFill>
          <a:blip r:embed="rId6">
            <a:duotone>
              <a:prstClr val="black"/>
              <a:schemeClr val="accent6">
                <a:tint val="45000"/>
                <a:satMod val="400000"/>
              </a:schemeClr>
            </a:duotone>
          </a:blip>
          <a:stretch>
            <a:fillRect/>
          </a:stretch>
        </p:blipFill>
        <p:spPr>
          <a:xfrm>
            <a:off x="8392182" y="2840777"/>
            <a:ext cx="399468" cy="399468"/>
          </a:xfrm>
          <a:prstGeom prst="rect">
            <a:avLst/>
          </a:prstGeom>
        </p:spPr>
      </p:pic>
      <p:pic>
        <p:nvPicPr>
          <p:cNvPr id="40" name="Picture 39" descr="Icon&#10;&#10;Description automatically generated">
            <a:extLst>
              <a:ext uri="{FF2B5EF4-FFF2-40B4-BE49-F238E27FC236}">
                <a16:creationId xmlns:a16="http://schemas.microsoft.com/office/drawing/2014/main" id="{1DB5376D-D981-F012-FBFF-79BF5E9D7A92}"/>
              </a:ext>
            </a:extLst>
          </p:cNvPr>
          <p:cNvPicPr>
            <a:picLocks noChangeAspect="1"/>
          </p:cNvPicPr>
          <p:nvPr/>
        </p:nvPicPr>
        <p:blipFill>
          <a:blip r:embed="rId7">
            <a:duotone>
              <a:schemeClr val="accent2">
                <a:shade val="45000"/>
                <a:satMod val="135000"/>
              </a:schemeClr>
              <a:prstClr val="white"/>
            </a:duotone>
          </a:blip>
          <a:stretch>
            <a:fillRect/>
          </a:stretch>
        </p:blipFill>
        <p:spPr>
          <a:xfrm>
            <a:off x="915559" y="1059598"/>
            <a:ext cx="526810" cy="526810"/>
          </a:xfrm>
          <a:prstGeom prst="rect">
            <a:avLst/>
          </a:prstGeom>
        </p:spPr>
      </p:pic>
      <p:pic>
        <p:nvPicPr>
          <p:cNvPr id="41" name="Picture 40" descr="Icon&#10;&#10;Description automatically generated">
            <a:extLst>
              <a:ext uri="{FF2B5EF4-FFF2-40B4-BE49-F238E27FC236}">
                <a16:creationId xmlns:a16="http://schemas.microsoft.com/office/drawing/2014/main" id="{C33DB806-D18F-587B-DF9A-573A3C096907}"/>
              </a:ext>
            </a:extLst>
          </p:cNvPr>
          <p:cNvPicPr>
            <a:picLocks noChangeAspect="1"/>
          </p:cNvPicPr>
          <p:nvPr/>
        </p:nvPicPr>
        <p:blipFill>
          <a:blip r:embed="rId8">
            <a:duotone>
              <a:prstClr val="black"/>
              <a:schemeClr val="accent5">
                <a:tint val="45000"/>
                <a:satMod val="400000"/>
              </a:schemeClr>
            </a:duotone>
          </a:blip>
          <a:stretch>
            <a:fillRect/>
          </a:stretch>
        </p:blipFill>
        <p:spPr>
          <a:xfrm>
            <a:off x="942913" y="5130305"/>
            <a:ext cx="516403" cy="516404"/>
          </a:xfrm>
          <a:prstGeom prst="rect">
            <a:avLst/>
          </a:prstGeom>
        </p:spPr>
      </p:pic>
      <p:pic>
        <p:nvPicPr>
          <p:cNvPr id="42" name="Picture 41" descr="Icon&#10;&#10;Description automatically generated">
            <a:extLst>
              <a:ext uri="{FF2B5EF4-FFF2-40B4-BE49-F238E27FC236}">
                <a16:creationId xmlns:a16="http://schemas.microsoft.com/office/drawing/2014/main" id="{55F85BE5-8A55-B0D9-C869-31303A705576}"/>
              </a:ext>
            </a:extLst>
          </p:cNvPr>
          <p:cNvPicPr>
            <a:picLocks noChangeAspect="1"/>
          </p:cNvPicPr>
          <p:nvPr/>
        </p:nvPicPr>
        <p:blipFill>
          <a:blip r:embed="rId9">
            <a:duotone>
              <a:prstClr val="black"/>
              <a:schemeClr val="accent5">
                <a:tint val="45000"/>
                <a:satMod val="400000"/>
              </a:schemeClr>
            </a:duotone>
          </a:blip>
          <a:stretch>
            <a:fillRect/>
          </a:stretch>
        </p:blipFill>
        <p:spPr>
          <a:xfrm>
            <a:off x="5889922" y="5066426"/>
            <a:ext cx="558130" cy="558130"/>
          </a:xfrm>
          <a:prstGeom prst="rect">
            <a:avLst/>
          </a:prstGeom>
        </p:spPr>
      </p:pic>
      <p:pic>
        <p:nvPicPr>
          <p:cNvPr id="43" name="Picture 42" descr="Shape, arrow&#10;&#10;Description automatically generated">
            <a:extLst>
              <a:ext uri="{FF2B5EF4-FFF2-40B4-BE49-F238E27FC236}">
                <a16:creationId xmlns:a16="http://schemas.microsoft.com/office/drawing/2014/main" id="{2A4DC5E7-C6F3-ED23-CCD4-9F51ABB9758D}"/>
              </a:ext>
            </a:extLst>
          </p:cNvPr>
          <p:cNvPicPr>
            <a:picLocks noChangeAspect="1"/>
          </p:cNvPicPr>
          <p:nvPr/>
        </p:nvPicPr>
        <p:blipFill>
          <a:blip r:embed="rId10">
            <a:duotone>
              <a:prstClr val="black"/>
              <a:schemeClr val="accent6">
                <a:tint val="45000"/>
                <a:satMod val="400000"/>
              </a:schemeClr>
            </a:duotone>
          </a:blip>
          <a:stretch>
            <a:fillRect/>
          </a:stretch>
        </p:blipFill>
        <p:spPr>
          <a:xfrm>
            <a:off x="7805253" y="783059"/>
            <a:ext cx="587980" cy="587980"/>
          </a:xfrm>
          <a:prstGeom prst="rect">
            <a:avLst/>
          </a:prstGeom>
        </p:spPr>
      </p:pic>
      <p:cxnSp>
        <p:nvCxnSpPr>
          <p:cNvPr id="44" name="Straight Connector 43">
            <a:extLst>
              <a:ext uri="{FF2B5EF4-FFF2-40B4-BE49-F238E27FC236}">
                <a16:creationId xmlns:a16="http://schemas.microsoft.com/office/drawing/2014/main" id="{4CA352C1-9686-E573-4C82-83E537265DA6}"/>
              </a:ext>
            </a:extLst>
          </p:cNvPr>
          <p:cNvCxnSpPr>
            <a:cxnSpLocks/>
          </p:cNvCxnSpPr>
          <p:nvPr/>
        </p:nvCxnSpPr>
        <p:spPr>
          <a:xfrm>
            <a:off x="1716175" y="1528707"/>
            <a:ext cx="377107" cy="188095"/>
          </a:xfrm>
          <a:prstGeom prst="line">
            <a:avLst/>
          </a:prstGeom>
          <a:ln w="28575">
            <a:solidFill>
              <a:srgbClr val="BE4A1A"/>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497761B-5742-E0DA-FDBD-9454D05EEF5D}"/>
              </a:ext>
            </a:extLst>
          </p:cNvPr>
          <p:cNvCxnSpPr>
            <a:cxnSpLocks/>
          </p:cNvCxnSpPr>
          <p:nvPr/>
        </p:nvCxnSpPr>
        <p:spPr>
          <a:xfrm flipH="1">
            <a:off x="3321465" y="1477110"/>
            <a:ext cx="424764" cy="145249"/>
          </a:xfrm>
          <a:prstGeom prst="line">
            <a:avLst/>
          </a:prstGeom>
          <a:ln w="28575">
            <a:solidFill>
              <a:srgbClr val="BE4A1A"/>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C0F75511-A6F5-A8A6-FAAB-D3B7C6561605}"/>
              </a:ext>
            </a:extLst>
          </p:cNvPr>
          <p:cNvGrpSpPr/>
          <p:nvPr/>
        </p:nvGrpSpPr>
        <p:grpSpPr>
          <a:xfrm>
            <a:off x="673846" y="804777"/>
            <a:ext cx="1000280" cy="1000586"/>
            <a:chOff x="961211" y="-926720"/>
            <a:chExt cx="1472532" cy="1472983"/>
          </a:xfrm>
        </p:grpSpPr>
        <p:sp>
          <p:nvSpPr>
            <p:cNvPr id="47" name="Arc 46">
              <a:extLst>
                <a:ext uri="{FF2B5EF4-FFF2-40B4-BE49-F238E27FC236}">
                  <a16:creationId xmlns:a16="http://schemas.microsoft.com/office/drawing/2014/main" id="{03AFD8C7-0FC7-2191-2E0D-B9D4AE0B3F61}"/>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48" name="Arc 47">
              <a:extLst>
                <a:ext uri="{FF2B5EF4-FFF2-40B4-BE49-F238E27FC236}">
                  <a16:creationId xmlns:a16="http://schemas.microsoft.com/office/drawing/2014/main" id="{1610AE7F-60FE-7A42-65E6-E958AD2C8883}"/>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49" name="Arc 48">
              <a:extLst>
                <a:ext uri="{FF2B5EF4-FFF2-40B4-BE49-F238E27FC236}">
                  <a16:creationId xmlns:a16="http://schemas.microsoft.com/office/drawing/2014/main" id="{8992EF77-9D41-59F9-A6C8-1A9C2C90372B}"/>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50" name="Arc 49">
              <a:extLst>
                <a:ext uri="{FF2B5EF4-FFF2-40B4-BE49-F238E27FC236}">
                  <a16:creationId xmlns:a16="http://schemas.microsoft.com/office/drawing/2014/main" id="{F0483F03-2359-AFBF-DE29-37FD2B8B9FED}"/>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51" name="Group 50">
            <a:extLst>
              <a:ext uri="{FF2B5EF4-FFF2-40B4-BE49-F238E27FC236}">
                <a16:creationId xmlns:a16="http://schemas.microsoft.com/office/drawing/2014/main" id="{EAD9321E-6CC0-0038-068A-2916AC1ECE77}"/>
              </a:ext>
            </a:extLst>
          </p:cNvPr>
          <p:cNvGrpSpPr/>
          <p:nvPr/>
        </p:nvGrpSpPr>
        <p:grpSpPr>
          <a:xfrm>
            <a:off x="602915" y="2897641"/>
            <a:ext cx="1000280" cy="1000586"/>
            <a:chOff x="961211" y="-926720"/>
            <a:chExt cx="1472532" cy="1472983"/>
          </a:xfrm>
        </p:grpSpPr>
        <p:sp>
          <p:nvSpPr>
            <p:cNvPr id="52" name="Arc 51">
              <a:extLst>
                <a:ext uri="{FF2B5EF4-FFF2-40B4-BE49-F238E27FC236}">
                  <a16:creationId xmlns:a16="http://schemas.microsoft.com/office/drawing/2014/main" id="{C0ADACC0-9BD9-EEF9-689D-0B9E4DB2BE16}"/>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53" name="Arc 52">
              <a:extLst>
                <a:ext uri="{FF2B5EF4-FFF2-40B4-BE49-F238E27FC236}">
                  <a16:creationId xmlns:a16="http://schemas.microsoft.com/office/drawing/2014/main" id="{CAAF7C69-B545-38F5-89D5-16149157DD5F}"/>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54" name="Arc 53">
              <a:extLst>
                <a:ext uri="{FF2B5EF4-FFF2-40B4-BE49-F238E27FC236}">
                  <a16:creationId xmlns:a16="http://schemas.microsoft.com/office/drawing/2014/main" id="{CB851CB4-4F8A-2FA1-D9FE-76895F6CB1E6}"/>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55" name="Arc 54">
              <a:extLst>
                <a:ext uri="{FF2B5EF4-FFF2-40B4-BE49-F238E27FC236}">
                  <a16:creationId xmlns:a16="http://schemas.microsoft.com/office/drawing/2014/main" id="{8F86B369-721C-698C-9359-02BAAE24B74A}"/>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56" name="Group 55">
            <a:extLst>
              <a:ext uri="{FF2B5EF4-FFF2-40B4-BE49-F238E27FC236}">
                <a16:creationId xmlns:a16="http://schemas.microsoft.com/office/drawing/2014/main" id="{D0BCFB38-4D4E-98CD-FBFD-A7600FD6DB72}"/>
              </a:ext>
            </a:extLst>
          </p:cNvPr>
          <p:cNvGrpSpPr/>
          <p:nvPr/>
        </p:nvGrpSpPr>
        <p:grpSpPr>
          <a:xfrm>
            <a:off x="2001306" y="1549735"/>
            <a:ext cx="1324625" cy="1325031"/>
            <a:chOff x="961211" y="-926720"/>
            <a:chExt cx="1472532" cy="1472983"/>
          </a:xfrm>
        </p:grpSpPr>
        <p:sp>
          <p:nvSpPr>
            <p:cNvPr id="57" name="Arc 56">
              <a:extLst>
                <a:ext uri="{FF2B5EF4-FFF2-40B4-BE49-F238E27FC236}">
                  <a16:creationId xmlns:a16="http://schemas.microsoft.com/office/drawing/2014/main" id="{9B0DA62D-3D72-6C0B-C5AB-1482B5EC164F}"/>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58" name="Arc 57">
              <a:extLst>
                <a:ext uri="{FF2B5EF4-FFF2-40B4-BE49-F238E27FC236}">
                  <a16:creationId xmlns:a16="http://schemas.microsoft.com/office/drawing/2014/main" id="{138935EB-A738-77A0-4D2C-C1C584713A55}"/>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59" name="Arc 58">
              <a:extLst>
                <a:ext uri="{FF2B5EF4-FFF2-40B4-BE49-F238E27FC236}">
                  <a16:creationId xmlns:a16="http://schemas.microsoft.com/office/drawing/2014/main" id="{1B8C1B15-F999-4617-9055-C1B73B6AC1CF}"/>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60" name="Arc 59">
              <a:extLst>
                <a:ext uri="{FF2B5EF4-FFF2-40B4-BE49-F238E27FC236}">
                  <a16:creationId xmlns:a16="http://schemas.microsoft.com/office/drawing/2014/main" id="{7854D026-FEBB-AAC2-BFC8-80D864832474}"/>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61" name="Group 60">
            <a:extLst>
              <a:ext uri="{FF2B5EF4-FFF2-40B4-BE49-F238E27FC236}">
                <a16:creationId xmlns:a16="http://schemas.microsoft.com/office/drawing/2014/main" id="{7EB34C21-7003-958B-8E49-7F5144F3965C}"/>
              </a:ext>
            </a:extLst>
          </p:cNvPr>
          <p:cNvGrpSpPr/>
          <p:nvPr/>
        </p:nvGrpSpPr>
        <p:grpSpPr>
          <a:xfrm>
            <a:off x="4028866" y="704084"/>
            <a:ext cx="998400" cy="998705"/>
            <a:chOff x="961211" y="-926720"/>
            <a:chExt cx="1472532" cy="1472983"/>
          </a:xfrm>
        </p:grpSpPr>
        <p:sp>
          <p:nvSpPr>
            <p:cNvPr id="62" name="Arc 61">
              <a:extLst>
                <a:ext uri="{FF2B5EF4-FFF2-40B4-BE49-F238E27FC236}">
                  <a16:creationId xmlns:a16="http://schemas.microsoft.com/office/drawing/2014/main" id="{069FD629-C1AF-BFB5-B3CD-B441A5D448B2}"/>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63" name="Arc 62">
              <a:extLst>
                <a:ext uri="{FF2B5EF4-FFF2-40B4-BE49-F238E27FC236}">
                  <a16:creationId xmlns:a16="http://schemas.microsoft.com/office/drawing/2014/main" id="{3E30DE3C-C9AD-49C5-7E49-9BC446642D15}"/>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64" name="Arc 63">
              <a:extLst>
                <a:ext uri="{FF2B5EF4-FFF2-40B4-BE49-F238E27FC236}">
                  <a16:creationId xmlns:a16="http://schemas.microsoft.com/office/drawing/2014/main" id="{2AB99E18-3BD3-2AA8-03A7-0C54AED1EA3D}"/>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65" name="Arc 64">
              <a:extLst>
                <a:ext uri="{FF2B5EF4-FFF2-40B4-BE49-F238E27FC236}">
                  <a16:creationId xmlns:a16="http://schemas.microsoft.com/office/drawing/2014/main" id="{4040E185-BC26-336E-7FA7-45163948044A}"/>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66" name="Group 65">
            <a:extLst>
              <a:ext uri="{FF2B5EF4-FFF2-40B4-BE49-F238E27FC236}">
                <a16:creationId xmlns:a16="http://schemas.microsoft.com/office/drawing/2014/main" id="{3F1253F0-C27E-253D-A44F-560FD49EBB1A}"/>
              </a:ext>
            </a:extLst>
          </p:cNvPr>
          <p:cNvGrpSpPr/>
          <p:nvPr/>
        </p:nvGrpSpPr>
        <p:grpSpPr>
          <a:xfrm>
            <a:off x="6205023" y="1403180"/>
            <a:ext cx="998400" cy="998705"/>
            <a:chOff x="961211" y="-926720"/>
            <a:chExt cx="1472532" cy="1472983"/>
          </a:xfrm>
        </p:grpSpPr>
        <p:sp>
          <p:nvSpPr>
            <p:cNvPr id="67" name="Arc 66">
              <a:extLst>
                <a:ext uri="{FF2B5EF4-FFF2-40B4-BE49-F238E27FC236}">
                  <a16:creationId xmlns:a16="http://schemas.microsoft.com/office/drawing/2014/main" id="{1FC05076-E03C-12C3-219C-BD99CE7A8ADC}"/>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68" name="Arc 67">
              <a:extLst>
                <a:ext uri="{FF2B5EF4-FFF2-40B4-BE49-F238E27FC236}">
                  <a16:creationId xmlns:a16="http://schemas.microsoft.com/office/drawing/2014/main" id="{96120D4C-1E30-BB71-CF65-A0FC12AAC255}"/>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69" name="Arc 68">
              <a:extLst>
                <a:ext uri="{FF2B5EF4-FFF2-40B4-BE49-F238E27FC236}">
                  <a16:creationId xmlns:a16="http://schemas.microsoft.com/office/drawing/2014/main" id="{CCAAB119-BE87-80DB-40DA-A00FA1D51214}"/>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70" name="Arc 69">
              <a:extLst>
                <a:ext uri="{FF2B5EF4-FFF2-40B4-BE49-F238E27FC236}">
                  <a16:creationId xmlns:a16="http://schemas.microsoft.com/office/drawing/2014/main" id="{1A58A308-4DE5-6405-16D6-96DDC1FE41AF}"/>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71" name="Group 70">
            <a:extLst>
              <a:ext uri="{FF2B5EF4-FFF2-40B4-BE49-F238E27FC236}">
                <a16:creationId xmlns:a16="http://schemas.microsoft.com/office/drawing/2014/main" id="{C56D7E07-578D-111A-6018-8BA981D7A932}"/>
              </a:ext>
            </a:extLst>
          </p:cNvPr>
          <p:cNvGrpSpPr/>
          <p:nvPr/>
        </p:nvGrpSpPr>
        <p:grpSpPr>
          <a:xfrm>
            <a:off x="6376583" y="3320590"/>
            <a:ext cx="1552010" cy="1587445"/>
            <a:chOff x="961211" y="-926720"/>
            <a:chExt cx="1472532" cy="1472983"/>
          </a:xfrm>
        </p:grpSpPr>
        <p:sp>
          <p:nvSpPr>
            <p:cNvPr id="72" name="Arc 71">
              <a:extLst>
                <a:ext uri="{FF2B5EF4-FFF2-40B4-BE49-F238E27FC236}">
                  <a16:creationId xmlns:a16="http://schemas.microsoft.com/office/drawing/2014/main" id="{846DDEA6-CF87-F789-857D-726EE282D340}"/>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73" name="Arc 72">
              <a:extLst>
                <a:ext uri="{FF2B5EF4-FFF2-40B4-BE49-F238E27FC236}">
                  <a16:creationId xmlns:a16="http://schemas.microsoft.com/office/drawing/2014/main" id="{8335032D-4092-F039-33B0-BA1C27D65859}"/>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74" name="Arc 73">
              <a:extLst>
                <a:ext uri="{FF2B5EF4-FFF2-40B4-BE49-F238E27FC236}">
                  <a16:creationId xmlns:a16="http://schemas.microsoft.com/office/drawing/2014/main" id="{32E1FC70-FC15-3459-C22F-2829E787AAD8}"/>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75" name="Arc 74">
              <a:extLst>
                <a:ext uri="{FF2B5EF4-FFF2-40B4-BE49-F238E27FC236}">
                  <a16:creationId xmlns:a16="http://schemas.microsoft.com/office/drawing/2014/main" id="{04C91F2D-DB71-6C99-77B1-922508C4A8AF}"/>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76" name="Group 75">
            <a:extLst>
              <a:ext uri="{FF2B5EF4-FFF2-40B4-BE49-F238E27FC236}">
                <a16:creationId xmlns:a16="http://schemas.microsoft.com/office/drawing/2014/main" id="{AC42B056-2DDC-4FD3-EE28-D68AB8A493E1}"/>
              </a:ext>
            </a:extLst>
          </p:cNvPr>
          <p:cNvGrpSpPr/>
          <p:nvPr/>
        </p:nvGrpSpPr>
        <p:grpSpPr>
          <a:xfrm>
            <a:off x="5412482" y="4741498"/>
            <a:ext cx="1552010" cy="1587445"/>
            <a:chOff x="961211" y="-926720"/>
            <a:chExt cx="1472532" cy="1472983"/>
          </a:xfrm>
        </p:grpSpPr>
        <p:sp>
          <p:nvSpPr>
            <p:cNvPr id="77" name="Arc 76">
              <a:extLst>
                <a:ext uri="{FF2B5EF4-FFF2-40B4-BE49-F238E27FC236}">
                  <a16:creationId xmlns:a16="http://schemas.microsoft.com/office/drawing/2014/main" id="{5DB6AB84-6E83-060D-7E89-C9FAEB440979}"/>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78" name="Arc 77">
              <a:extLst>
                <a:ext uri="{FF2B5EF4-FFF2-40B4-BE49-F238E27FC236}">
                  <a16:creationId xmlns:a16="http://schemas.microsoft.com/office/drawing/2014/main" id="{0A03DE5A-6030-2F90-2139-2F03D9FD730F}"/>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79" name="Arc 78">
              <a:extLst>
                <a:ext uri="{FF2B5EF4-FFF2-40B4-BE49-F238E27FC236}">
                  <a16:creationId xmlns:a16="http://schemas.microsoft.com/office/drawing/2014/main" id="{B4F15F67-CCC2-BDA0-E704-8BF1053D8727}"/>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80" name="Arc 79">
              <a:extLst>
                <a:ext uri="{FF2B5EF4-FFF2-40B4-BE49-F238E27FC236}">
                  <a16:creationId xmlns:a16="http://schemas.microsoft.com/office/drawing/2014/main" id="{DBFEC8CC-BFC7-90FE-E6BD-5018E6935404}"/>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81" name="Group 80">
            <a:extLst>
              <a:ext uri="{FF2B5EF4-FFF2-40B4-BE49-F238E27FC236}">
                <a16:creationId xmlns:a16="http://schemas.microsoft.com/office/drawing/2014/main" id="{A23FD973-B785-6061-9F66-AEBC9D332EBC}"/>
              </a:ext>
            </a:extLst>
          </p:cNvPr>
          <p:cNvGrpSpPr/>
          <p:nvPr/>
        </p:nvGrpSpPr>
        <p:grpSpPr>
          <a:xfrm>
            <a:off x="2460876" y="4437108"/>
            <a:ext cx="1230968" cy="1259074"/>
            <a:chOff x="961211" y="-926720"/>
            <a:chExt cx="1472532" cy="1472983"/>
          </a:xfrm>
        </p:grpSpPr>
        <p:sp>
          <p:nvSpPr>
            <p:cNvPr id="82" name="Arc 81">
              <a:extLst>
                <a:ext uri="{FF2B5EF4-FFF2-40B4-BE49-F238E27FC236}">
                  <a16:creationId xmlns:a16="http://schemas.microsoft.com/office/drawing/2014/main" id="{346D43BB-5FDF-AF5C-D18E-179E87853047}"/>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83" name="Arc 82">
              <a:extLst>
                <a:ext uri="{FF2B5EF4-FFF2-40B4-BE49-F238E27FC236}">
                  <a16:creationId xmlns:a16="http://schemas.microsoft.com/office/drawing/2014/main" id="{90C63D5C-F616-A98C-774D-310D7189C38E}"/>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84" name="Arc 83">
              <a:extLst>
                <a:ext uri="{FF2B5EF4-FFF2-40B4-BE49-F238E27FC236}">
                  <a16:creationId xmlns:a16="http://schemas.microsoft.com/office/drawing/2014/main" id="{BC122916-F895-A8FE-23C9-A6054C211E85}"/>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85" name="Arc 84">
              <a:extLst>
                <a:ext uri="{FF2B5EF4-FFF2-40B4-BE49-F238E27FC236}">
                  <a16:creationId xmlns:a16="http://schemas.microsoft.com/office/drawing/2014/main" id="{49E2625F-734F-C2A7-9E0D-0B9B6FB15318}"/>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86" name="Group 85">
            <a:extLst>
              <a:ext uri="{FF2B5EF4-FFF2-40B4-BE49-F238E27FC236}">
                <a16:creationId xmlns:a16="http://schemas.microsoft.com/office/drawing/2014/main" id="{E8BA6AFD-7F4E-DD81-AD85-EC0F8C39C4EF}"/>
              </a:ext>
            </a:extLst>
          </p:cNvPr>
          <p:cNvGrpSpPr/>
          <p:nvPr/>
        </p:nvGrpSpPr>
        <p:grpSpPr>
          <a:xfrm>
            <a:off x="657884" y="4833769"/>
            <a:ext cx="1000280" cy="1000586"/>
            <a:chOff x="961211" y="-926720"/>
            <a:chExt cx="1472532" cy="1472983"/>
          </a:xfrm>
        </p:grpSpPr>
        <p:sp>
          <p:nvSpPr>
            <p:cNvPr id="87" name="Arc 86">
              <a:extLst>
                <a:ext uri="{FF2B5EF4-FFF2-40B4-BE49-F238E27FC236}">
                  <a16:creationId xmlns:a16="http://schemas.microsoft.com/office/drawing/2014/main" id="{3C351EC8-7A82-4119-0B8B-1517AB3A6EDB}"/>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88" name="Arc 87">
              <a:extLst>
                <a:ext uri="{FF2B5EF4-FFF2-40B4-BE49-F238E27FC236}">
                  <a16:creationId xmlns:a16="http://schemas.microsoft.com/office/drawing/2014/main" id="{FAED19C0-778A-ED8E-A2DB-3EEC7B3A49DF}"/>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89" name="Arc 88">
              <a:extLst>
                <a:ext uri="{FF2B5EF4-FFF2-40B4-BE49-F238E27FC236}">
                  <a16:creationId xmlns:a16="http://schemas.microsoft.com/office/drawing/2014/main" id="{BBD68E2E-A2BD-B4F0-6438-D3667CCA4AC1}"/>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90" name="Arc 89">
              <a:extLst>
                <a:ext uri="{FF2B5EF4-FFF2-40B4-BE49-F238E27FC236}">
                  <a16:creationId xmlns:a16="http://schemas.microsoft.com/office/drawing/2014/main" id="{F8A4ABC0-25B8-AAD8-5A3E-B02CAA4AB9A0}"/>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91" name="Group 90">
            <a:extLst>
              <a:ext uri="{FF2B5EF4-FFF2-40B4-BE49-F238E27FC236}">
                <a16:creationId xmlns:a16="http://schemas.microsoft.com/office/drawing/2014/main" id="{793A7CAE-9E2B-A96C-5374-07CBD974904E}"/>
              </a:ext>
            </a:extLst>
          </p:cNvPr>
          <p:cNvGrpSpPr/>
          <p:nvPr/>
        </p:nvGrpSpPr>
        <p:grpSpPr>
          <a:xfrm>
            <a:off x="7927046" y="2310551"/>
            <a:ext cx="1384694" cy="1385118"/>
            <a:chOff x="961211" y="-926720"/>
            <a:chExt cx="1472532" cy="1472983"/>
          </a:xfrm>
        </p:grpSpPr>
        <p:sp>
          <p:nvSpPr>
            <p:cNvPr id="92" name="Arc 91">
              <a:extLst>
                <a:ext uri="{FF2B5EF4-FFF2-40B4-BE49-F238E27FC236}">
                  <a16:creationId xmlns:a16="http://schemas.microsoft.com/office/drawing/2014/main" id="{0BDE6134-A684-91CC-4EDD-202918C59878}"/>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93" name="Arc 92">
              <a:extLst>
                <a:ext uri="{FF2B5EF4-FFF2-40B4-BE49-F238E27FC236}">
                  <a16:creationId xmlns:a16="http://schemas.microsoft.com/office/drawing/2014/main" id="{D5BA3CE8-38A3-C15D-6544-F601E384865A}"/>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94" name="Arc 93">
              <a:extLst>
                <a:ext uri="{FF2B5EF4-FFF2-40B4-BE49-F238E27FC236}">
                  <a16:creationId xmlns:a16="http://schemas.microsoft.com/office/drawing/2014/main" id="{74952261-85A2-7023-BE53-1D5A1A788B40}"/>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95" name="Arc 94">
              <a:extLst>
                <a:ext uri="{FF2B5EF4-FFF2-40B4-BE49-F238E27FC236}">
                  <a16:creationId xmlns:a16="http://schemas.microsoft.com/office/drawing/2014/main" id="{D94B6BC3-10B9-D43A-72BE-259162E1B52E}"/>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96" name="Group 95">
            <a:extLst>
              <a:ext uri="{FF2B5EF4-FFF2-40B4-BE49-F238E27FC236}">
                <a16:creationId xmlns:a16="http://schemas.microsoft.com/office/drawing/2014/main" id="{99087A2B-8D03-2A17-A27B-28299D9F0A6E}"/>
              </a:ext>
            </a:extLst>
          </p:cNvPr>
          <p:cNvGrpSpPr/>
          <p:nvPr/>
        </p:nvGrpSpPr>
        <p:grpSpPr>
          <a:xfrm>
            <a:off x="7426437" y="321660"/>
            <a:ext cx="1384694" cy="1385118"/>
            <a:chOff x="961211" y="-926720"/>
            <a:chExt cx="1472532" cy="1472983"/>
          </a:xfrm>
        </p:grpSpPr>
        <p:sp>
          <p:nvSpPr>
            <p:cNvPr id="97" name="Arc 96">
              <a:extLst>
                <a:ext uri="{FF2B5EF4-FFF2-40B4-BE49-F238E27FC236}">
                  <a16:creationId xmlns:a16="http://schemas.microsoft.com/office/drawing/2014/main" id="{AEC62969-39BC-DF37-C0D7-25AB6A558166}"/>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98" name="Arc 97">
              <a:extLst>
                <a:ext uri="{FF2B5EF4-FFF2-40B4-BE49-F238E27FC236}">
                  <a16:creationId xmlns:a16="http://schemas.microsoft.com/office/drawing/2014/main" id="{4A525B4E-3ED6-577C-99D4-A82809C1DCC5}"/>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99" name="Arc 98">
              <a:extLst>
                <a:ext uri="{FF2B5EF4-FFF2-40B4-BE49-F238E27FC236}">
                  <a16:creationId xmlns:a16="http://schemas.microsoft.com/office/drawing/2014/main" id="{C5024676-D7E1-8D75-99B6-51BF18BF4158}"/>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100" name="Arc 99">
              <a:extLst>
                <a:ext uri="{FF2B5EF4-FFF2-40B4-BE49-F238E27FC236}">
                  <a16:creationId xmlns:a16="http://schemas.microsoft.com/office/drawing/2014/main" id="{0F056D5B-6E56-4C5B-0A90-F1570F318848}"/>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cxnSp>
        <p:nvCxnSpPr>
          <p:cNvPr id="101" name="Straight Connector 100">
            <a:extLst>
              <a:ext uri="{FF2B5EF4-FFF2-40B4-BE49-F238E27FC236}">
                <a16:creationId xmlns:a16="http://schemas.microsoft.com/office/drawing/2014/main" id="{572B3845-082C-069B-2F90-1A85C3CFF3F6}"/>
              </a:ext>
            </a:extLst>
          </p:cNvPr>
          <p:cNvCxnSpPr>
            <a:cxnSpLocks/>
          </p:cNvCxnSpPr>
          <p:nvPr/>
        </p:nvCxnSpPr>
        <p:spPr>
          <a:xfrm flipH="1">
            <a:off x="1755876" y="5065462"/>
            <a:ext cx="496925" cy="64843"/>
          </a:xfrm>
          <a:prstGeom prst="line">
            <a:avLst/>
          </a:prstGeom>
          <a:ln w="28575">
            <a:solidFill>
              <a:srgbClr val="68769F"/>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59A384E-49C8-A7B4-C97B-601CCB56050D}"/>
              </a:ext>
            </a:extLst>
          </p:cNvPr>
          <p:cNvSpPr txBox="1"/>
          <p:nvPr/>
        </p:nvSpPr>
        <p:spPr>
          <a:xfrm>
            <a:off x="9496559" y="292816"/>
            <a:ext cx="2399050" cy="2860832"/>
          </a:xfrm>
          <a:prstGeom prst="rect">
            <a:avLst/>
          </a:prstGeom>
          <a:noFill/>
        </p:spPr>
        <p:txBody>
          <a:bodyPr wrap="square" rtlCol="0">
            <a:spAutoFit/>
          </a:bodyPr>
          <a:lstStyle/>
          <a:p>
            <a:r>
              <a:rPr lang="en-US" sz="1999" dirty="0"/>
              <a:t>LCA is about systematically accounting for environmental impacts associated with a service, considering supply chain relations between processes.</a:t>
            </a:r>
          </a:p>
        </p:txBody>
      </p:sp>
      <p:sp>
        <p:nvSpPr>
          <p:cNvPr id="103" name="TextBox 102">
            <a:extLst>
              <a:ext uri="{FF2B5EF4-FFF2-40B4-BE49-F238E27FC236}">
                <a16:creationId xmlns:a16="http://schemas.microsoft.com/office/drawing/2014/main" id="{42313273-5764-CC7B-E994-29D3813747BD}"/>
              </a:ext>
            </a:extLst>
          </p:cNvPr>
          <p:cNvSpPr txBox="1"/>
          <p:nvPr/>
        </p:nvSpPr>
        <p:spPr>
          <a:xfrm>
            <a:off x="9496559" y="3194527"/>
            <a:ext cx="2399050" cy="3168449"/>
          </a:xfrm>
          <a:prstGeom prst="rect">
            <a:avLst/>
          </a:prstGeom>
          <a:noFill/>
        </p:spPr>
        <p:txBody>
          <a:bodyPr wrap="square" rtlCol="0">
            <a:spAutoFit/>
          </a:bodyPr>
          <a:lstStyle/>
          <a:p>
            <a:r>
              <a:rPr lang="en-US" sz="1999" err="1"/>
              <a:t>pLCA</a:t>
            </a:r>
            <a:r>
              <a:rPr lang="en-US" sz="1999"/>
              <a:t> is about projecting changes in process efficiency and supply chain relations, both in foreground and background, following on a coherent storyline.</a:t>
            </a:r>
          </a:p>
        </p:txBody>
      </p:sp>
      <p:grpSp>
        <p:nvGrpSpPr>
          <p:cNvPr id="104" name="Group 103">
            <a:extLst>
              <a:ext uri="{FF2B5EF4-FFF2-40B4-BE49-F238E27FC236}">
                <a16:creationId xmlns:a16="http://schemas.microsoft.com/office/drawing/2014/main" id="{E327E8AA-E5DB-9B14-36D5-BF9E2CD7A6D2}"/>
              </a:ext>
            </a:extLst>
          </p:cNvPr>
          <p:cNvGrpSpPr/>
          <p:nvPr/>
        </p:nvGrpSpPr>
        <p:grpSpPr>
          <a:xfrm>
            <a:off x="3330067" y="1757600"/>
            <a:ext cx="2876240" cy="2983896"/>
            <a:chOff x="3328625" y="1756730"/>
            <a:chExt cx="2877738" cy="2985450"/>
          </a:xfrm>
        </p:grpSpPr>
        <p:sp>
          <p:nvSpPr>
            <p:cNvPr id="105" name="Rectangle 104">
              <a:extLst>
                <a:ext uri="{FF2B5EF4-FFF2-40B4-BE49-F238E27FC236}">
                  <a16:creationId xmlns:a16="http://schemas.microsoft.com/office/drawing/2014/main" id="{F8526E82-8E0E-8C31-4427-61F46904610C}"/>
                </a:ext>
              </a:extLst>
            </p:cNvPr>
            <p:cNvSpPr/>
            <p:nvPr/>
          </p:nvSpPr>
          <p:spPr>
            <a:xfrm>
              <a:off x="3328625" y="2106819"/>
              <a:ext cx="2698795" cy="263536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6" name="TextBox 105">
              <a:extLst>
                <a:ext uri="{FF2B5EF4-FFF2-40B4-BE49-F238E27FC236}">
                  <a16:creationId xmlns:a16="http://schemas.microsoft.com/office/drawing/2014/main" id="{CE4FD955-579D-7AAD-675C-BC48A31F68C8}"/>
                </a:ext>
              </a:extLst>
            </p:cNvPr>
            <p:cNvSpPr txBox="1"/>
            <p:nvPr/>
          </p:nvSpPr>
          <p:spPr>
            <a:xfrm>
              <a:off x="4640453" y="1756730"/>
              <a:ext cx="1565910" cy="400110"/>
            </a:xfrm>
            <a:prstGeom prst="rect">
              <a:avLst/>
            </a:prstGeom>
            <a:noFill/>
          </p:spPr>
          <p:txBody>
            <a:bodyPr wrap="square" rtlCol="0">
              <a:spAutoFit/>
            </a:bodyPr>
            <a:lstStyle/>
            <a:p>
              <a:r>
                <a:rPr lang="en-US" sz="1999">
                  <a:solidFill>
                    <a:srgbClr val="C00000"/>
                  </a:solidFill>
                </a:rPr>
                <a:t>Foreground</a:t>
              </a:r>
            </a:p>
          </p:txBody>
        </p:sp>
      </p:grpSp>
      <p:grpSp>
        <p:nvGrpSpPr>
          <p:cNvPr id="107" name="Group 106">
            <a:extLst>
              <a:ext uri="{FF2B5EF4-FFF2-40B4-BE49-F238E27FC236}">
                <a16:creationId xmlns:a16="http://schemas.microsoft.com/office/drawing/2014/main" id="{ECB120DF-848A-0614-1D8C-B3B24D00A4D3}"/>
              </a:ext>
            </a:extLst>
          </p:cNvPr>
          <p:cNvGrpSpPr/>
          <p:nvPr/>
        </p:nvGrpSpPr>
        <p:grpSpPr>
          <a:xfrm>
            <a:off x="296391" y="148858"/>
            <a:ext cx="9108929" cy="6225275"/>
            <a:chOff x="322535" y="5317"/>
            <a:chExt cx="9554863" cy="6530038"/>
          </a:xfrm>
        </p:grpSpPr>
        <p:sp>
          <p:nvSpPr>
            <p:cNvPr id="108" name="Rectangle 107">
              <a:extLst>
                <a:ext uri="{FF2B5EF4-FFF2-40B4-BE49-F238E27FC236}">
                  <a16:creationId xmlns:a16="http://schemas.microsoft.com/office/drawing/2014/main" id="{9A8B7807-A541-9093-91C5-886B9406598E}"/>
                </a:ext>
              </a:extLst>
            </p:cNvPr>
            <p:cNvSpPr/>
            <p:nvPr/>
          </p:nvSpPr>
          <p:spPr>
            <a:xfrm>
              <a:off x="322535" y="8800"/>
              <a:ext cx="9554863" cy="6526555"/>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accent2"/>
                </a:solidFill>
              </a:endParaRPr>
            </a:p>
          </p:txBody>
        </p:sp>
        <p:sp>
          <p:nvSpPr>
            <p:cNvPr id="109" name="TextBox 108">
              <a:extLst>
                <a:ext uri="{FF2B5EF4-FFF2-40B4-BE49-F238E27FC236}">
                  <a16:creationId xmlns:a16="http://schemas.microsoft.com/office/drawing/2014/main" id="{2EDD8B5B-3571-90A4-E8BE-750F35815F97}"/>
                </a:ext>
              </a:extLst>
            </p:cNvPr>
            <p:cNvSpPr txBox="1"/>
            <p:nvPr/>
          </p:nvSpPr>
          <p:spPr>
            <a:xfrm>
              <a:off x="332357" y="5317"/>
              <a:ext cx="3912585" cy="419479"/>
            </a:xfrm>
            <a:prstGeom prst="rect">
              <a:avLst/>
            </a:prstGeom>
            <a:noFill/>
          </p:spPr>
          <p:txBody>
            <a:bodyPr wrap="square" rtlCol="0">
              <a:spAutoFit/>
            </a:bodyPr>
            <a:lstStyle/>
            <a:p>
              <a:r>
                <a:rPr lang="en-US" sz="1999">
                  <a:solidFill>
                    <a:schemeClr val="accent2"/>
                  </a:solidFill>
                </a:rPr>
                <a:t>Background (LCA database)</a:t>
              </a:r>
            </a:p>
          </p:txBody>
        </p:sp>
      </p:grpSp>
      <p:grpSp>
        <p:nvGrpSpPr>
          <p:cNvPr id="110" name="Group 109">
            <a:extLst>
              <a:ext uri="{FF2B5EF4-FFF2-40B4-BE49-F238E27FC236}">
                <a16:creationId xmlns:a16="http://schemas.microsoft.com/office/drawing/2014/main" id="{18C29E22-9831-A5C2-2F84-B9FBBD8557F7}"/>
              </a:ext>
            </a:extLst>
          </p:cNvPr>
          <p:cNvGrpSpPr/>
          <p:nvPr/>
        </p:nvGrpSpPr>
        <p:grpSpPr>
          <a:xfrm>
            <a:off x="932836" y="245215"/>
            <a:ext cx="8034832" cy="5974942"/>
            <a:chOff x="930145" y="243557"/>
            <a:chExt cx="8039017" cy="5978054"/>
          </a:xfrm>
        </p:grpSpPr>
        <p:pic>
          <p:nvPicPr>
            <p:cNvPr id="111" name="Picture 110" descr="Icon&#10;&#10;Description automatically generated">
              <a:extLst>
                <a:ext uri="{FF2B5EF4-FFF2-40B4-BE49-F238E27FC236}">
                  <a16:creationId xmlns:a16="http://schemas.microsoft.com/office/drawing/2014/main" id="{A1FFBA6A-6358-423B-30AE-13AEFE2130DF}"/>
                </a:ext>
              </a:extLst>
            </p:cNvPr>
            <p:cNvPicPr>
              <a:picLocks noChangeAspect="1"/>
            </p:cNvPicPr>
            <p:nvPr/>
          </p:nvPicPr>
          <p:blipFill>
            <a:blip r:embed="rId5">
              <a:duotone>
                <a:schemeClr val="accent3">
                  <a:shade val="45000"/>
                  <a:satMod val="135000"/>
                </a:schemeClr>
                <a:prstClr val="white"/>
              </a:duotone>
            </a:blip>
            <a:stretch>
              <a:fillRect/>
            </a:stretch>
          </p:blipFill>
          <p:spPr>
            <a:xfrm>
              <a:off x="6637268" y="821234"/>
              <a:ext cx="248583" cy="248583"/>
            </a:xfrm>
            <a:prstGeom prst="rect">
              <a:avLst/>
            </a:prstGeom>
          </p:spPr>
        </p:pic>
        <p:pic>
          <p:nvPicPr>
            <p:cNvPr id="112" name="Picture 111" descr="Icon&#10;&#10;Description automatically generated">
              <a:extLst>
                <a:ext uri="{FF2B5EF4-FFF2-40B4-BE49-F238E27FC236}">
                  <a16:creationId xmlns:a16="http://schemas.microsoft.com/office/drawing/2014/main" id="{79352C3C-2A14-53DF-8550-ED1A315D5102}"/>
                </a:ext>
              </a:extLst>
            </p:cNvPr>
            <p:cNvPicPr>
              <a:picLocks noChangeAspect="1"/>
            </p:cNvPicPr>
            <p:nvPr/>
          </p:nvPicPr>
          <p:blipFill>
            <a:blip r:embed="rId5">
              <a:duotone>
                <a:schemeClr val="accent3">
                  <a:shade val="45000"/>
                  <a:satMod val="135000"/>
                </a:schemeClr>
                <a:prstClr val="white"/>
              </a:duotone>
            </a:blip>
            <a:stretch>
              <a:fillRect/>
            </a:stretch>
          </p:blipFill>
          <p:spPr>
            <a:xfrm>
              <a:off x="7014298" y="2614569"/>
              <a:ext cx="376259" cy="376259"/>
            </a:xfrm>
            <a:prstGeom prst="rect">
              <a:avLst/>
            </a:prstGeom>
          </p:spPr>
        </p:pic>
        <p:pic>
          <p:nvPicPr>
            <p:cNvPr id="113" name="Picture 112" descr="Icon&#10;&#10;Description automatically generated">
              <a:extLst>
                <a:ext uri="{FF2B5EF4-FFF2-40B4-BE49-F238E27FC236}">
                  <a16:creationId xmlns:a16="http://schemas.microsoft.com/office/drawing/2014/main" id="{D834C76B-E7C5-E8E0-6238-52F583F99F8E}"/>
                </a:ext>
              </a:extLst>
            </p:cNvPr>
            <p:cNvPicPr>
              <a:picLocks noChangeAspect="1"/>
            </p:cNvPicPr>
            <p:nvPr/>
          </p:nvPicPr>
          <p:blipFill>
            <a:blip r:embed="rId5">
              <a:duotone>
                <a:schemeClr val="accent3">
                  <a:shade val="45000"/>
                  <a:satMod val="135000"/>
                </a:schemeClr>
                <a:prstClr val="white"/>
              </a:duotone>
            </a:blip>
            <a:stretch>
              <a:fillRect/>
            </a:stretch>
          </p:blipFill>
          <p:spPr>
            <a:xfrm>
              <a:off x="8633966" y="1722405"/>
              <a:ext cx="284214" cy="284214"/>
            </a:xfrm>
            <a:prstGeom prst="rect">
              <a:avLst/>
            </a:prstGeom>
          </p:spPr>
        </p:pic>
        <p:pic>
          <p:nvPicPr>
            <p:cNvPr id="114" name="Picture 113" descr="Icon&#10;&#10;Description automatically generated">
              <a:extLst>
                <a:ext uri="{FF2B5EF4-FFF2-40B4-BE49-F238E27FC236}">
                  <a16:creationId xmlns:a16="http://schemas.microsoft.com/office/drawing/2014/main" id="{62A58C52-5309-6499-9AFB-E011D77F23AA}"/>
                </a:ext>
              </a:extLst>
            </p:cNvPr>
            <p:cNvPicPr>
              <a:picLocks noChangeAspect="1"/>
            </p:cNvPicPr>
            <p:nvPr/>
          </p:nvPicPr>
          <p:blipFill>
            <a:blip r:embed="rId5">
              <a:duotone>
                <a:schemeClr val="accent3">
                  <a:shade val="45000"/>
                  <a:satMod val="135000"/>
                </a:schemeClr>
                <a:prstClr val="white"/>
              </a:duotone>
            </a:blip>
            <a:stretch>
              <a:fillRect/>
            </a:stretch>
          </p:blipFill>
          <p:spPr>
            <a:xfrm>
              <a:off x="2564636" y="1008905"/>
              <a:ext cx="209044" cy="209044"/>
            </a:xfrm>
            <a:prstGeom prst="rect">
              <a:avLst/>
            </a:prstGeom>
          </p:spPr>
        </p:pic>
        <p:pic>
          <p:nvPicPr>
            <p:cNvPr id="115" name="Picture 114" descr="Icon&#10;&#10;Description automatically generated">
              <a:extLst>
                <a:ext uri="{FF2B5EF4-FFF2-40B4-BE49-F238E27FC236}">
                  <a16:creationId xmlns:a16="http://schemas.microsoft.com/office/drawing/2014/main" id="{6A4C574C-7EB7-9D66-41AB-00760D3309CD}"/>
                </a:ext>
              </a:extLst>
            </p:cNvPr>
            <p:cNvPicPr>
              <a:picLocks noChangeAspect="1"/>
            </p:cNvPicPr>
            <p:nvPr/>
          </p:nvPicPr>
          <p:blipFill>
            <a:blip r:embed="rId5">
              <a:duotone>
                <a:schemeClr val="accent3">
                  <a:shade val="45000"/>
                  <a:satMod val="135000"/>
                </a:schemeClr>
                <a:prstClr val="white"/>
              </a:duotone>
            </a:blip>
            <a:stretch>
              <a:fillRect/>
            </a:stretch>
          </p:blipFill>
          <p:spPr>
            <a:xfrm>
              <a:off x="953005" y="2225398"/>
              <a:ext cx="318431" cy="318431"/>
            </a:xfrm>
            <a:prstGeom prst="rect">
              <a:avLst/>
            </a:prstGeom>
          </p:spPr>
        </p:pic>
        <p:pic>
          <p:nvPicPr>
            <p:cNvPr id="116" name="Picture 115" descr="Icon&#10;&#10;Description automatically generated">
              <a:extLst>
                <a:ext uri="{FF2B5EF4-FFF2-40B4-BE49-F238E27FC236}">
                  <a16:creationId xmlns:a16="http://schemas.microsoft.com/office/drawing/2014/main" id="{AA642C9A-E14D-996A-B9B4-D2D0F88EA6C2}"/>
                </a:ext>
              </a:extLst>
            </p:cNvPr>
            <p:cNvPicPr>
              <a:picLocks noChangeAspect="1"/>
            </p:cNvPicPr>
            <p:nvPr/>
          </p:nvPicPr>
          <p:blipFill>
            <a:blip r:embed="rId5">
              <a:duotone>
                <a:schemeClr val="accent3">
                  <a:shade val="45000"/>
                  <a:satMod val="135000"/>
                </a:schemeClr>
                <a:prstClr val="white"/>
              </a:duotone>
            </a:blip>
            <a:stretch>
              <a:fillRect/>
            </a:stretch>
          </p:blipFill>
          <p:spPr>
            <a:xfrm>
              <a:off x="930145" y="4062952"/>
              <a:ext cx="435408" cy="435408"/>
            </a:xfrm>
            <a:prstGeom prst="rect">
              <a:avLst/>
            </a:prstGeom>
          </p:spPr>
        </p:pic>
        <p:pic>
          <p:nvPicPr>
            <p:cNvPr id="117" name="Picture 116" descr="Icon&#10;&#10;Description automatically generated">
              <a:extLst>
                <a:ext uri="{FF2B5EF4-FFF2-40B4-BE49-F238E27FC236}">
                  <a16:creationId xmlns:a16="http://schemas.microsoft.com/office/drawing/2014/main" id="{87043CE9-CA8D-B6EA-CBD6-2951D6D407E2}"/>
                </a:ext>
              </a:extLst>
            </p:cNvPr>
            <p:cNvPicPr>
              <a:picLocks noChangeAspect="1"/>
            </p:cNvPicPr>
            <p:nvPr/>
          </p:nvPicPr>
          <p:blipFill>
            <a:blip r:embed="rId5">
              <a:duotone>
                <a:schemeClr val="accent3">
                  <a:shade val="45000"/>
                  <a:satMod val="135000"/>
                </a:schemeClr>
                <a:prstClr val="white"/>
              </a:duotone>
            </a:blip>
            <a:stretch>
              <a:fillRect/>
            </a:stretch>
          </p:blipFill>
          <p:spPr>
            <a:xfrm>
              <a:off x="2972671" y="3835647"/>
              <a:ext cx="220945" cy="220945"/>
            </a:xfrm>
            <a:prstGeom prst="rect">
              <a:avLst/>
            </a:prstGeom>
          </p:spPr>
        </p:pic>
        <p:cxnSp>
          <p:nvCxnSpPr>
            <p:cNvPr id="118" name="Straight Connector 117">
              <a:extLst>
                <a:ext uri="{FF2B5EF4-FFF2-40B4-BE49-F238E27FC236}">
                  <a16:creationId xmlns:a16="http://schemas.microsoft.com/office/drawing/2014/main" id="{DEB0F05A-6741-C86D-2765-1CA787F04667}"/>
                </a:ext>
              </a:extLst>
            </p:cNvPr>
            <p:cNvCxnSpPr/>
            <p:nvPr/>
          </p:nvCxnSpPr>
          <p:spPr>
            <a:xfrm>
              <a:off x="4182668" y="1357707"/>
              <a:ext cx="717414" cy="0"/>
            </a:xfrm>
            <a:prstGeom prst="line">
              <a:avLst/>
            </a:prstGeom>
          </p:spPr>
          <p:style>
            <a:lnRef idx="2">
              <a:schemeClr val="dk1"/>
            </a:lnRef>
            <a:fillRef idx="0">
              <a:schemeClr val="dk1"/>
            </a:fillRef>
            <a:effectRef idx="1">
              <a:schemeClr val="dk1"/>
            </a:effectRef>
            <a:fontRef idx="minor">
              <a:schemeClr val="tx1"/>
            </a:fontRef>
          </p:style>
        </p:cxnSp>
        <p:pic>
          <p:nvPicPr>
            <p:cNvPr id="119" name="Picture 118" descr="A black background with a black square&#10;&#10;Description automatically generated with medium confidence">
              <a:extLst>
                <a:ext uri="{FF2B5EF4-FFF2-40B4-BE49-F238E27FC236}">
                  <a16:creationId xmlns:a16="http://schemas.microsoft.com/office/drawing/2014/main" id="{5A66CF00-5A20-CBCA-9633-585A4A2F5741}"/>
                </a:ext>
              </a:extLst>
            </p:cNvPr>
            <p:cNvPicPr>
              <a:picLocks noChangeAspect="1"/>
            </p:cNvPicPr>
            <p:nvPr/>
          </p:nvPicPr>
          <p:blipFill>
            <a:blip r:embed="rId11">
              <a:duotone>
                <a:schemeClr val="accent3">
                  <a:shade val="45000"/>
                  <a:satMod val="135000"/>
                </a:schemeClr>
                <a:prstClr val="white"/>
              </a:duotone>
            </a:blip>
            <a:stretch>
              <a:fillRect/>
            </a:stretch>
          </p:blipFill>
          <p:spPr>
            <a:xfrm>
              <a:off x="4381001" y="1343244"/>
              <a:ext cx="322645" cy="322645"/>
            </a:xfrm>
            <a:prstGeom prst="rect">
              <a:avLst/>
            </a:prstGeom>
          </p:spPr>
        </p:pic>
        <p:cxnSp>
          <p:nvCxnSpPr>
            <p:cNvPr id="120" name="Straight Connector 119">
              <a:extLst>
                <a:ext uri="{FF2B5EF4-FFF2-40B4-BE49-F238E27FC236}">
                  <a16:creationId xmlns:a16="http://schemas.microsoft.com/office/drawing/2014/main" id="{C01862F8-25E1-0234-4A4B-665D602D42E5}"/>
                </a:ext>
              </a:extLst>
            </p:cNvPr>
            <p:cNvCxnSpPr>
              <a:cxnSpLocks/>
            </p:cNvCxnSpPr>
            <p:nvPr/>
          </p:nvCxnSpPr>
          <p:spPr>
            <a:xfrm>
              <a:off x="5810316" y="5694995"/>
              <a:ext cx="717414" cy="0"/>
            </a:xfrm>
            <a:prstGeom prst="line">
              <a:avLst/>
            </a:prstGeom>
          </p:spPr>
          <p:style>
            <a:lnRef idx="2">
              <a:schemeClr val="dk1"/>
            </a:lnRef>
            <a:fillRef idx="0">
              <a:schemeClr val="dk1"/>
            </a:fillRef>
            <a:effectRef idx="1">
              <a:schemeClr val="dk1"/>
            </a:effectRef>
            <a:fontRef idx="minor">
              <a:schemeClr val="tx1"/>
            </a:fontRef>
          </p:style>
        </p:cxnSp>
        <p:pic>
          <p:nvPicPr>
            <p:cNvPr id="121" name="Picture 120" descr="A black background with a black square&#10;&#10;Description automatically generated with medium confidence">
              <a:extLst>
                <a:ext uri="{FF2B5EF4-FFF2-40B4-BE49-F238E27FC236}">
                  <a16:creationId xmlns:a16="http://schemas.microsoft.com/office/drawing/2014/main" id="{F1AC21B5-D270-ED41-696C-5B123B477A12}"/>
                </a:ext>
              </a:extLst>
            </p:cNvPr>
            <p:cNvPicPr>
              <a:picLocks noChangeAspect="1"/>
            </p:cNvPicPr>
            <p:nvPr/>
          </p:nvPicPr>
          <p:blipFill>
            <a:blip r:embed="rId12">
              <a:duotone>
                <a:schemeClr val="accent3">
                  <a:shade val="45000"/>
                  <a:satMod val="135000"/>
                </a:schemeClr>
                <a:prstClr val="white"/>
              </a:duotone>
            </a:blip>
            <a:stretch>
              <a:fillRect/>
            </a:stretch>
          </p:blipFill>
          <p:spPr>
            <a:xfrm>
              <a:off x="5940413" y="5694995"/>
              <a:ext cx="526616" cy="526616"/>
            </a:xfrm>
            <a:prstGeom prst="rect">
              <a:avLst/>
            </a:prstGeom>
          </p:spPr>
        </p:pic>
        <p:cxnSp>
          <p:nvCxnSpPr>
            <p:cNvPr id="122" name="Straight Connector 121">
              <a:extLst>
                <a:ext uri="{FF2B5EF4-FFF2-40B4-BE49-F238E27FC236}">
                  <a16:creationId xmlns:a16="http://schemas.microsoft.com/office/drawing/2014/main" id="{1827957C-7F90-2341-2C07-00262BECA1A6}"/>
                </a:ext>
              </a:extLst>
            </p:cNvPr>
            <p:cNvCxnSpPr/>
            <p:nvPr/>
          </p:nvCxnSpPr>
          <p:spPr>
            <a:xfrm>
              <a:off x="8251748" y="3277947"/>
              <a:ext cx="717414" cy="0"/>
            </a:xfrm>
            <a:prstGeom prst="line">
              <a:avLst/>
            </a:prstGeom>
          </p:spPr>
          <p:style>
            <a:lnRef idx="2">
              <a:schemeClr val="dk1"/>
            </a:lnRef>
            <a:fillRef idx="0">
              <a:schemeClr val="dk1"/>
            </a:fillRef>
            <a:effectRef idx="1">
              <a:schemeClr val="dk1"/>
            </a:effectRef>
            <a:fontRef idx="minor">
              <a:schemeClr val="tx1"/>
            </a:fontRef>
          </p:style>
        </p:cxnSp>
        <p:pic>
          <p:nvPicPr>
            <p:cNvPr id="123" name="Picture 122" descr="A black background with a black square&#10;&#10;Description automatically generated with medium confidence">
              <a:extLst>
                <a:ext uri="{FF2B5EF4-FFF2-40B4-BE49-F238E27FC236}">
                  <a16:creationId xmlns:a16="http://schemas.microsoft.com/office/drawing/2014/main" id="{08834C64-553F-2D13-1FEB-217BC2671E1C}"/>
                </a:ext>
              </a:extLst>
            </p:cNvPr>
            <p:cNvPicPr>
              <a:picLocks noChangeAspect="1"/>
            </p:cNvPicPr>
            <p:nvPr/>
          </p:nvPicPr>
          <p:blipFill>
            <a:blip r:embed="rId13">
              <a:duotone>
                <a:schemeClr val="accent3">
                  <a:shade val="45000"/>
                  <a:satMod val="135000"/>
                </a:schemeClr>
                <a:prstClr val="white"/>
              </a:duotone>
            </a:blip>
            <a:stretch>
              <a:fillRect/>
            </a:stretch>
          </p:blipFill>
          <p:spPr>
            <a:xfrm>
              <a:off x="8439442" y="3316290"/>
              <a:ext cx="305671" cy="305671"/>
            </a:xfrm>
            <a:prstGeom prst="rect">
              <a:avLst/>
            </a:prstGeom>
          </p:spPr>
        </p:pic>
        <p:pic>
          <p:nvPicPr>
            <p:cNvPr id="124" name="Picture 123" descr="A black background with a black square&#10;&#10;Description automatically generated with medium confidence">
              <a:extLst>
                <a:ext uri="{FF2B5EF4-FFF2-40B4-BE49-F238E27FC236}">
                  <a16:creationId xmlns:a16="http://schemas.microsoft.com/office/drawing/2014/main" id="{85212D50-4390-BF40-4322-F761E10A7E32}"/>
                </a:ext>
              </a:extLst>
            </p:cNvPr>
            <p:cNvPicPr>
              <a:picLocks noChangeAspect="1"/>
            </p:cNvPicPr>
            <p:nvPr/>
          </p:nvPicPr>
          <p:blipFill>
            <a:blip r:embed="rId11">
              <a:duotone>
                <a:schemeClr val="accent3">
                  <a:shade val="45000"/>
                  <a:satMod val="135000"/>
                </a:schemeClr>
                <a:prstClr val="white"/>
              </a:duotone>
            </a:blip>
            <a:stretch>
              <a:fillRect/>
            </a:stretch>
          </p:blipFill>
          <p:spPr>
            <a:xfrm>
              <a:off x="5718311" y="566004"/>
              <a:ext cx="460001" cy="460001"/>
            </a:xfrm>
            <a:prstGeom prst="rect">
              <a:avLst/>
            </a:prstGeom>
          </p:spPr>
        </p:pic>
        <p:pic>
          <p:nvPicPr>
            <p:cNvPr id="125" name="Picture 124" descr="Icon&#10;&#10;Description automatically generated">
              <a:extLst>
                <a:ext uri="{FF2B5EF4-FFF2-40B4-BE49-F238E27FC236}">
                  <a16:creationId xmlns:a16="http://schemas.microsoft.com/office/drawing/2014/main" id="{04A291E8-9ED3-F968-00F7-D18860EAE34B}"/>
                </a:ext>
              </a:extLst>
            </p:cNvPr>
            <p:cNvPicPr>
              <a:picLocks noChangeAspect="1"/>
            </p:cNvPicPr>
            <p:nvPr/>
          </p:nvPicPr>
          <p:blipFill>
            <a:blip r:embed="rId5">
              <a:duotone>
                <a:schemeClr val="accent3">
                  <a:shade val="45000"/>
                  <a:satMod val="135000"/>
                </a:schemeClr>
                <a:prstClr val="white"/>
              </a:duotone>
            </a:blip>
            <a:stretch>
              <a:fillRect/>
            </a:stretch>
          </p:blipFill>
          <p:spPr>
            <a:xfrm>
              <a:off x="5042801" y="243557"/>
              <a:ext cx="371769" cy="371769"/>
            </a:xfrm>
            <a:prstGeom prst="rect">
              <a:avLst/>
            </a:prstGeom>
          </p:spPr>
        </p:pic>
        <p:grpSp>
          <p:nvGrpSpPr>
            <p:cNvPr id="126" name="Group 125">
              <a:extLst>
                <a:ext uri="{FF2B5EF4-FFF2-40B4-BE49-F238E27FC236}">
                  <a16:creationId xmlns:a16="http://schemas.microsoft.com/office/drawing/2014/main" id="{4FB654F6-659E-FE94-F9AA-B2D517C47D55}"/>
                </a:ext>
              </a:extLst>
            </p:cNvPr>
            <p:cNvGrpSpPr/>
            <p:nvPr/>
          </p:nvGrpSpPr>
          <p:grpSpPr>
            <a:xfrm>
              <a:off x="5422249" y="245463"/>
              <a:ext cx="998920" cy="999225"/>
              <a:chOff x="961211" y="-926720"/>
              <a:chExt cx="1472532" cy="1472983"/>
            </a:xfrm>
          </p:grpSpPr>
          <p:sp>
            <p:nvSpPr>
              <p:cNvPr id="128" name="Arc 127">
                <a:extLst>
                  <a:ext uri="{FF2B5EF4-FFF2-40B4-BE49-F238E27FC236}">
                    <a16:creationId xmlns:a16="http://schemas.microsoft.com/office/drawing/2014/main" id="{2F788C98-0E11-A030-2481-3CAF0B7F4BA9}"/>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129" name="Arc 128">
                <a:extLst>
                  <a:ext uri="{FF2B5EF4-FFF2-40B4-BE49-F238E27FC236}">
                    <a16:creationId xmlns:a16="http://schemas.microsoft.com/office/drawing/2014/main" id="{8513186D-8016-3294-159A-5B761C02B5DE}"/>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130" name="Arc 129">
                <a:extLst>
                  <a:ext uri="{FF2B5EF4-FFF2-40B4-BE49-F238E27FC236}">
                    <a16:creationId xmlns:a16="http://schemas.microsoft.com/office/drawing/2014/main" id="{116E06DA-26CC-3D5D-A2FC-6266A30B5F9C}"/>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131" name="Arc 130">
                <a:extLst>
                  <a:ext uri="{FF2B5EF4-FFF2-40B4-BE49-F238E27FC236}">
                    <a16:creationId xmlns:a16="http://schemas.microsoft.com/office/drawing/2014/main" id="{912BC5A0-6BA9-6D29-4DF0-DBC8986FDDAD}"/>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cxnSp>
          <p:nvCxnSpPr>
            <p:cNvPr id="127" name="Straight Connector 126">
              <a:extLst>
                <a:ext uri="{FF2B5EF4-FFF2-40B4-BE49-F238E27FC236}">
                  <a16:creationId xmlns:a16="http://schemas.microsoft.com/office/drawing/2014/main" id="{4DDE8F57-5286-98A6-85E0-ADA4F61EDD00}"/>
                </a:ext>
              </a:extLst>
            </p:cNvPr>
            <p:cNvCxnSpPr>
              <a:cxnSpLocks/>
            </p:cNvCxnSpPr>
            <p:nvPr/>
          </p:nvCxnSpPr>
          <p:spPr>
            <a:xfrm flipV="1">
              <a:off x="5065101" y="838200"/>
              <a:ext cx="238044" cy="92983"/>
            </a:xfrm>
            <a:prstGeom prst="line">
              <a:avLst/>
            </a:prstGeom>
            <a:ln w="28575">
              <a:solidFill>
                <a:srgbClr val="4E813F"/>
              </a:solidFill>
            </a:ln>
          </p:spPr>
          <p:style>
            <a:lnRef idx="1">
              <a:schemeClr val="accent1"/>
            </a:lnRef>
            <a:fillRef idx="0">
              <a:schemeClr val="accent1"/>
            </a:fillRef>
            <a:effectRef idx="0">
              <a:schemeClr val="accent1"/>
            </a:effectRef>
            <a:fontRef idx="minor">
              <a:schemeClr val="tx1"/>
            </a:fontRef>
          </p:style>
        </p:cxnSp>
      </p:grpSp>
      <p:sp>
        <p:nvSpPr>
          <p:cNvPr id="132" name="Up Arrow 131">
            <a:extLst>
              <a:ext uri="{FF2B5EF4-FFF2-40B4-BE49-F238E27FC236}">
                <a16:creationId xmlns:a16="http://schemas.microsoft.com/office/drawing/2014/main" id="{F6A7E1BE-A846-2653-48D5-1533B5DE7646}"/>
              </a:ext>
            </a:extLst>
          </p:cNvPr>
          <p:cNvSpPr/>
          <p:nvPr/>
        </p:nvSpPr>
        <p:spPr>
          <a:xfrm flipV="1">
            <a:off x="5422601" y="3614960"/>
            <a:ext cx="155656" cy="220475"/>
          </a:xfrm>
          <a:prstGeom prst="up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3" name="Up Arrow 132">
            <a:extLst>
              <a:ext uri="{FF2B5EF4-FFF2-40B4-BE49-F238E27FC236}">
                <a16:creationId xmlns:a16="http://schemas.microsoft.com/office/drawing/2014/main" id="{F6393DAF-AA72-3B71-C422-45478EDCACC2}"/>
              </a:ext>
            </a:extLst>
          </p:cNvPr>
          <p:cNvSpPr/>
          <p:nvPr/>
        </p:nvSpPr>
        <p:spPr>
          <a:xfrm>
            <a:off x="4634342" y="2563948"/>
            <a:ext cx="155656" cy="220475"/>
          </a:xfrm>
          <a:prstGeom prst="up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4" name="Up Arrow 133">
            <a:extLst>
              <a:ext uri="{FF2B5EF4-FFF2-40B4-BE49-F238E27FC236}">
                <a16:creationId xmlns:a16="http://schemas.microsoft.com/office/drawing/2014/main" id="{B30329FA-DFC6-ACAE-5595-0022B692F229}"/>
              </a:ext>
            </a:extLst>
          </p:cNvPr>
          <p:cNvSpPr/>
          <p:nvPr/>
        </p:nvSpPr>
        <p:spPr>
          <a:xfrm>
            <a:off x="4097411" y="2678188"/>
            <a:ext cx="155656" cy="220475"/>
          </a:xfrm>
          <a:prstGeom prst="up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5" name="Up Arrow 134">
            <a:extLst>
              <a:ext uri="{FF2B5EF4-FFF2-40B4-BE49-F238E27FC236}">
                <a16:creationId xmlns:a16="http://schemas.microsoft.com/office/drawing/2014/main" id="{41F09850-57AB-6CB6-0915-E0A449E469BA}"/>
              </a:ext>
            </a:extLst>
          </p:cNvPr>
          <p:cNvSpPr/>
          <p:nvPr/>
        </p:nvSpPr>
        <p:spPr>
          <a:xfrm flipV="1">
            <a:off x="4108835" y="3934834"/>
            <a:ext cx="155656" cy="220475"/>
          </a:xfrm>
          <a:prstGeom prst="up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5" name="Slide Number Placeholder 3">
            <a:extLst>
              <a:ext uri="{FF2B5EF4-FFF2-40B4-BE49-F238E27FC236}">
                <a16:creationId xmlns:a16="http://schemas.microsoft.com/office/drawing/2014/main" id="{9D56F7C0-3637-0A9E-2A2E-7898346D7E7F}"/>
              </a:ext>
            </a:extLst>
          </p:cNvPr>
          <p:cNvSpPr>
            <a:spLocks noGrp="1"/>
          </p:cNvSpPr>
          <p:nvPr>
            <p:ph type="sldNum" sz="quarter" idx="12"/>
          </p:nvPr>
        </p:nvSpPr>
        <p:spPr>
          <a:xfrm>
            <a:off x="9201147" y="6419542"/>
            <a:ext cx="2743200" cy="365125"/>
          </a:xfrm>
        </p:spPr>
        <p:txBody>
          <a:bodyPr/>
          <a:lstStyle/>
          <a:p>
            <a:fld id="{AC5AAF23-B1E3-4AE5-95B0-7F034DD1AB5C}" type="slidenum">
              <a:rPr lang="en-US" smtClean="0"/>
              <a:t>5</a:t>
            </a:fld>
            <a:endParaRPr lang="en-US"/>
          </a:p>
        </p:txBody>
      </p:sp>
    </p:spTree>
    <p:extLst>
      <p:ext uri="{BB962C8B-B14F-4D97-AF65-F5344CB8AC3E}">
        <p14:creationId xmlns:p14="http://schemas.microsoft.com/office/powerpoint/2010/main" val="377344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P spid="132" grpId="0" animBg="1"/>
      <p:bldP spid="133" grpId="0" animBg="1"/>
      <p:bldP spid="134" grpId="0" animBg="1"/>
      <p:bldP spid="1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80C5A6-9E89-DBB2-1F6F-1B2573688ABB}"/>
              </a:ext>
            </a:extLst>
          </p:cNvPr>
          <p:cNvSpPr>
            <a:spLocks noGrp="1"/>
          </p:cNvSpPr>
          <p:nvPr>
            <p:ph type="sldNum" sz="quarter" idx="12"/>
          </p:nvPr>
        </p:nvSpPr>
        <p:spPr/>
        <p:txBody>
          <a:bodyPr/>
          <a:lstStyle/>
          <a:p>
            <a:fld id="{AC5AAF23-B1E3-4AE5-95B0-7F034DD1AB5C}" type="slidenum">
              <a:rPr lang="en-US" smtClean="0"/>
              <a:t>6</a:t>
            </a:fld>
            <a:endParaRPr lang="en-US"/>
          </a:p>
        </p:txBody>
      </p:sp>
      <p:grpSp>
        <p:nvGrpSpPr>
          <p:cNvPr id="68" name="object 2">
            <a:extLst>
              <a:ext uri="{FF2B5EF4-FFF2-40B4-BE49-F238E27FC236}">
                <a16:creationId xmlns:a16="http://schemas.microsoft.com/office/drawing/2014/main" id="{6C95D767-D277-9239-C86B-95A38D89B3E5}"/>
              </a:ext>
            </a:extLst>
          </p:cNvPr>
          <p:cNvGrpSpPr/>
          <p:nvPr/>
        </p:nvGrpSpPr>
        <p:grpSpPr>
          <a:xfrm>
            <a:off x="452885" y="1477234"/>
            <a:ext cx="5631451" cy="4033210"/>
            <a:chOff x="332231" y="1030307"/>
            <a:chExt cx="4231005" cy="3030220"/>
          </a:xfrm>
        </p:grpSpPr>
        <p:sp>
          <p:nvSpPr>
            <p:cNvPr id="69" name="object 3">
              <a:extLst>
                <a:ext uri="{FF2B5EF4-FFF2-40B4-BE49-F238E27FC236}">
                  <a16:creationId xmlns:a16="http://schemas.microsoft.com/office/drawing/2014/main" id="{A01633E2-AEB8-AE52-1A6D-D90E7AD2A87A}"/>
                </a:ext>
              </a:extLst>
            </p:cNvPr>
            <p:cNvSpPr/>
            <p:nvPr/>
          </p:nvSpPr>
          <p:spPr>
            <a:xfrm>
              <a:off x="3480851" y="3230897"/>
              <a:ext cx="775628" cy="778720"/>
            </a:xfrm>
            <a:prstGeom prst="rect">
              <a:avLst/>
            </a:prstGeom>
            <a:blipFill>
              <a:blip r:embed="rId2" cstate="print"/>
              <a:stretch>
                <a:fillRect/>
              </a:stretch>
            </a:blipFill>
          </p:spPr>
          <p:txBody>
            <a:bodyPr wrap="square" lIns="0" tIns="0" rIns="0" bIns="0" rtlCol="0"/>
            <a:lstStyle/>
            <a:p>
              <a:endParaRPr sz="2396"/>
            </a:p>
          </p:txBody>
        </p:sp>
        <p:sp>
          <p:nvSpPr>
            <p:cNvPr id="70" name="object 4">
              <a:extLst>
                <a:ext uri="{FF2B5EF4-FFF2-40B4-BE49-F238E27FC236}">
                  <a16:creationId xmlns:a16="http://schemas.microsoft.com/office/drawing/2014/main" id="{DC4384DB-35C4-E47A-7E34-EFAFEF6044DB}"/>
                </a:ext>
              </a:extLst>
            </p:cNvPr>
            <p:cNvSpPr/>
            <p:nvPr/>
          </p:nvSpPr>
          <p:spPr>
            <a:xfrm>
              <a:off x="2505455" y="2785872"/>
              <a:ext cx="1246632" cy="1249680"/>
            </a:xfrm>
            <a:prstGeom prst="rect">
              <a:avLst/>
            </a:prstGeom>
            <a:blipFill>
              <a:blip r:embed="rId3" cstate="print"/>
              <a:stretch>
                <a:fillRect/>
              </a:stretch>
            </a:blipFill>
          </p:spPr>
          <p:txBody>
            <a:bodyPr wrap="square" lIns="0" tIns="0" rIns="0" bIns="0" rtlCol="0"/>
            <a:lstStyle/>
            <a:p>
              <a:endParaRPr sz="2396"/>
            </a:p>
          </p:txBody>
        </p:sp>
        <p:sp>
          <p:nvSpPr>
            <p:cNvPr id="71" name="object 5">
              <a:extLst>
                <a:ext uri="{FF2B5EF4-FFF2-40B4-BE49-F238E27FC236}">
                  <a16:creationId xmlns:a16="http://schemas.microsoft.com/office/drawing/2014/main" id="{CB71F64A-9DAF-83D9-7135-595FF49D0491}"/>
                </a:ext>
              </a:extLst>
            </p:cNvPr>
            <p:cNvSpPr/>
            <p:nvPr/>
          </p:nvSpPr>
          <p:spPr>
            <a:xfrm>
              <a:off x="801623" y="1539239"/>
              <a:ext cx="2520695" cy="2520695"/>
            </a:xfrm>
            <a:prstGeom prst="rect">
              <a:avLst/>
            </a:prstGeom>
            <a:blipFill>
              <a:blip r:embed="rId4" cstate="print"/>
              <a:stretch>
                <a:fillRect/>
              </a:stretch>
            </a:blipFill>
          </p:spPr>
          <p:txBody>
            <a:bodyPr wrap="square" lIns="0" tIns="0" rIns="0" bIns="0" rtlCol="0"/>
            <a:lstStyle/>
            <a:p>
              <a:endParaRPr sz="2396"/>
            </a:p>
          </p:txBody>
        </p:sp>
        <p:sp>
          <p:nvSpPr>
            <p:cNvPr id="72" name="object 6">
              <a:extLst>
                <a:ext uri="{FF2B5EF4-FFF2-40B4-BE49-F238E27FC236}">
                  <a16:creationId xmlns:a16="http://schemas.microsoft.com/office/drawing/2014/main" id="{DEAFD669-0D15-683B-78DE-DB6A22AEDAA0}"/>
                </a:ext>
              </a:extLst>
            </p:cNvPr>
            <p:cNvSpPr/>
            <p:nvPr/>
          </p:nvSpPr>
          <p:spPr>
            <a:xfrm>
              <a:off x="1461515" y="2766079"/>
              <a:ext cx="1475740" cy="797560"/>
            </a:xfrm>
            <a:custGeom>
              <a:avLst/>
              <a:gdLst/>
              <a:ahLst/>
              <a:cxnLst/>
              <a:rect l="l" t="t" r="r" b="b"/>
              <a:pathLst>
                <a:path w="1475739" h="797560">
                  <a:moveTo>
                    <a:pt x="1014984" y="192004"/>
                  </a:moveTo>
                  <a:lnTo>
                    <a:pt x="1026441" y="142990"/>
                  </a:lnTo>
                  <a:lnTo>
                    <a:pt x="1043781" y="97167"/>
                  </a:lnTo>
                  <a:lnTo>
                    <a:pt x="1072884" y="57773"/>
                  </a:lnTo>
                  <a:lnTo>
                    <a:pt x="1119632" y="28047"/>
                  </a:lnTo>
                  <a:lnTo>
                    <a:pt x="1156165" y="16439"/>
                  </a:lnTo>
                  <a:lnTo>
                    <a:pt x="1199282" y="8430"/>
                  </a:lnTo>
                  <a:lnTo>
                    <a:pt x="1247887" y="3421"/>
                  </a:lnTo>
                  <a:lnTo>
                    <a:pt x="1300882" y="810"/>
                  </a:lnTo>
                  <a:lnTo>
                    <a:pt x="1357170" y="0"/>
                  </a:lnTo>
                  <a:lnTo>
                    <a:pt x="1415652" y="388"/>
                  </a:lnTo>
                  <a:lnTo>
                    <a:pt x="1475232" y="1377"/>
                  </a:lnTo>
                </a:path>
                <a:path w="1475739" h="797560">
                  <a:moveTo>
                    <a:pt x="1164336" y="784840"/>
                  </a:moveTo>
                  <a:lnTo>
                    <a:pt x="1181352" y="771654"/>
                  </a:lnTo>
                  <a:lnTo>
                    <a:pt x="1199784" y="759932"/>
                  </a:lnTo>
                  <a:lnTo>
                    <a:pt x="1221003" y="751139"/>
                  </a:lnTo>
                  <a:lnTo>
                    <a:pt x="1246378" y="746740"/>
                  </a:lnTo>
                  <a:lnTo>
                    <a:pt x="1277363" y="755570"/>
                  </a:lnTo>
                  <a:lnTo>
                    <a:pt x="1318274" y="775775"/>
                  </a:lnTo>
                  <a:lnTo>
                    <a:pt x="1357788" y="794042"/>
                  </a:lnTo>
                  <a:lnTo>
                    <a:pt x="1384586" y="797056"/>
                  </a:lnTo>
                  <a:lnTo>
                    <a:pt x="1387348" y="771505"/>
                  </a:lnTo>
                </a:path>
                <a:path w="1475739" h="797560">
                  <a:moveTo>
                    <a:pt x="313944" y="304780"/>
                  </a:moveTo>
                  <a:lnTo>
                    <a:pt x="273675" y="318252"/>
                  </a:lnTo>
                  <a:lnTo>
                    <a:pt x="233537" y="334165"/>
                  </a:lnTo>
                  <a:lnTo>
                    <a:pt x="193661" y="354911"/>
                  </a:lnTo>
                  <a:lnTo>
                    <a:pt x="154178" y="382885"/>
                  </a:lnTo>
                  <a:lnTo>
                    <a:pt x="122940" y="411667"/>
                  </a:lnTo>
                  <a:lnTo>
                    <a:pt x="91970" y="445381"/>
                  </a:lnTo>
                  <a:lnTo>
                    <a:pt x="61201" y="482801"/>
                  </a:lnTo>
                  <a:lnTo>
                    <a:pt x="30567" y="522703"/>
                  </a:lnTo>
                  <a:lnTo>
                    <a:pt x="0" y="563860"/>
                  </a:lnTo>
                </a:path>
              </a:pathLst>
            </a:custGeom>
            <a:ln w="9144">
              <a:solidFill>
                <a:srgbClr val="FFFFFF"/>
              </a:solidFill>
            </a:ln>
          </p:spPr>
          <p:txBody>
            <a:bodyPr wrap="square" lIns="0" tIns="0" rIns="0" bIns="0" rtlCol="0"/>
            <a:lstStyle/>
            <a:p>
              <a:endParaRPr sz="2396"/>
            </a:p>
          </p:txBody>
        </p:sp>
        <p:sp>
          <p:nvSpPr>
            <p:cNvPr id="73" name="object 7">
              <a:extLst>
                <a:ext uri="{FF2B5EF4-FFF2-40B4-BE49-F238E27FC236}">
                  <a16:creationId xmlns:a16="http://schemas.microsoft.com/office/drawing/2014/main" id="{A5594EC6-0944-6FA7-659D-F5B7FF0448AD}"/>
                </a:ext>
              </a:extLst>
            </p:cNvPr>
            <p:cNvSpPr/>
            <p:nvPr/>
          </p:nvSpPr>
          <p:spPr>
            <a:xfrm>
              <a:off x="893063" y="2514600"/>
              <a:ext cx="249935" cy="115824"/>
            </a:xfrm>
            <a:prstGeom prst="rect">
              <a:avLst/>
            </a:prstGeom>
            <a:blipFill>
              <a:blip r:embed="rId5" cstate="print"/>
              <a:stretch>
                <a:fillRect/>
              </a:stretch>
            </a:blipFill>
          </p:spPr>
          <p:txBody>
            <a:bodyPr wrap="square" lIns="0" tIns="0" rIns="0" bIns="0" rtlCol="0"/>
            <a:lstStyle/>
            <a:p>
              <a:endParaRPr sz="2396"/>
            </a:p>
          </p:txBody>
        </p:sp>
        <p:sp>
          <p:nvSpPr>
            <p:cNvPr id="74" name="object 8">
              <a:extLst>
                <a:ext uri="{FF2B5EF4-FFF2-40B4-BE49-F238E27FC236}">
                  <a16:creationId xmlns:a16="http://schemas.microsoft.com/office/drawing/2014/main" id="{F370C95B-A132-6B7B-0D28-0898F8137776}"/>
                </a:ext>
              </a:extLst>
            </p:cNvPr>
            <p:cNvSpPr/>
            <p:nvPr/>
          </p:nvSpPr>
          <p:spPr>
            <a:xfrm>
              <a:off x="982980" y="2272315"/>
              <a:ext cx="607060" cy="73660"/>
            </a:xfrm>
            <a:custGeom>
              <a:avLst/>
              <a:gdLst/>
              <a:ahLst/>
              <a:cxnLst/>
              <a:rect l="l" t="t" r="r" b="b"/>
              <a:pathLst>
                <a:path w="607060" h="73660">
                  <a:moveTo>
                    <a:pt x="606551" y="55467"/>
                  </a:moveTo>
                  <a:lnTo>
                    <a:pt x="579874" y="63809"/>
                  </a:lnTo>
                  <a:lnTo>
                    <a:pt x="553624" y="70294"/>
                  </a:lnTo>
                  <a:lnTo>
                    <a:pt x="528185" y="73112"/>
                  </a:lnTo>
                  <a:lnTo>
                    <a:pt x="503935" y="70453"/>
                  </a:lnTo>
                  <a:lnTo>
                    <a:pt x="489078" y="58598"/>
                  </a:lnTo>
                  <a:lnTo>
                    <a:pt x="480806" y="39624"/>
                  </a:lnTo>
                  <a:lnTo>
                    <a:pt x="462698" y="20125"/>
                  </a:lnTo>
                  <a:lnTo>
                    <a:pt x="418338" y="6699"/>
                  </a:lnTo>
                  <a:lnTo>
                    <a:pt x="341065" y="1170"/>
                  </a:lnTo>
                  <a:lnTo>
                    <a:pt x="293160" y="131"/>
                  </a:lnTo>
                  <a:lnTo>
                    <a:pt x="240377" y="0"/>
                  </a:lnTo>
                  <a:lnTo>
                    <a:pt x="183693" y="594"/>
                  </a:lnTo>
                  <a:lnTo>
                    <a:pt x="124085" y="1734"/>
                  </a:lnTo>
                  <a:lnTo>
                    <a:pt x="62528" y="3237"/>
                  </a:lnTo>
                  <a:lnTo>
                    <a:pt x="0" y="4921"/>
                  </a:lnTo>
                </a:path>
              </a:pathLst>
            </a:custGeom>
            <a:ln w="9144">
              <a:solidFill>
                <a:srgbClr val="FFFFFF"/>
              </a:solidFill>
            </a:ln>
          </p:spPr>
          <p:txBody>
            <a:bodyPr wrap="square" lIns="0" tIns="0" rIns="0" bIns="0" rtlCol="0"/>
            <a:lstStyle/>
            <a:p>
              <a:endParaRPr sz="2396"/>
            </a:p>
          </p:txBody>
        </p:sp>
        <p:sp>
          <p:nvSpPr>
            <p:cNvPr id="75" name="object 9">
              <a:extLst>
                <a:ext uri="{FF2B5EF4-FFF2-40B4-BE49-F238E27FC236}">
                  <a16:creationId xmlns:a16="http://schemas.microsoft.com/office/drawing/2014/main" id="{7044ED9A-3B4C-64D0-7A1D-FFF74509D21F}"/>
                </a:ext>
              </a:extLst>
            </p:cNvPr>
            <p:cNvSpPr/>
            <p:nvPr/>
          </p:nvSpPr>
          <p:spPr>
            <a:xfrm>
              <a:off x="2459736" y="2173223"/>
              <a:ext cx="85344" cy="137160"/>
            </a:xfrm>
            <a:prstGeom prst="rect">
              <a:avLst/>
            </a:prstGeom>
            <a:blipFill>
              <a:blip r:embed="rId6" cstate="print"/>
              <a:stretch>
                <a:fillRect/>
              </a:stretch>
            </a:blipFill>
          </p:spPr>
          <p:txBody>
            <a:bodyPr wrap="square" lIns="0" tIns="0" rIns="0" bIns="0" rtlCol="0"/>
            <a:lstStyle/>
            <a:p>
              <a:endParaRPr sz="2396"/>
            </a:p>
          </p:txBody>
        </p:sp>
        <p:sp>
          <p:nvSpPr>
            <p:cNvPr id="76" name="object 10">
              <a:extLst>
                <a:ext uri="{FF2B5EF4-FFF2-40B4-BE49-F238E27FC236}">
                  <a16:creationId xmlns:a16="http://schemas.microsoft.com/office/drawing/2014/main" id="{1162F446-29F5-0521-9A88-9169DEFEE0B7}"/>
                </a:ext>
              </a:extLst>
            </p:cNvPr>
            <p:cNvSpPr/>
            <p:nvPr/>
          </p:nvSpPr>
          <p:spPr>
            <a:xfrm>
              <a:off x="2497836" y="1991867"/>
              <a:ext cx="707390" cy="594360"/>
            </a:xfrm>
            <a:custGeom>
              <a:avLst/>
              <a:gdLst/>
              <a:ahLst/>
              <a:cxnLst/>
              <a:rect l="l" t="t" r="r" b="b"/>
              <a:pathLst>
                <a:path w="707389" h="594360">
                  <a:moveTo>
                    <a:pt x="320928" y="0"/>
                  </a:moveTo>
                  <a:lnTo>
                    <a:pt x="339522" y="40862"/>
                  </a:lnTo>
                  <a:lnTo>
                    <a:pt x="352996" y="80010"/>
                  </a:lnTo>
                  <a:lnTo>
                    <a:pt x="356183" y="115728"/>
                  </a:lnTo>
                  <a:lnTo>
                    <a:pt x="343915" y="146304"/>
                  </a:lnTo>
                  <a:lnTo>
                    <a:pt x="308961" y="172985"/>
                  </a:lnTo>
                  <a:lnTo>
                    <a:pt x="256111" y="196119"/>
                  </a:lnTo>
                  <a:lnTo>
                    <a:pt x="197951" y="212633"/>
                  </a:lnTo>
                  <a:lnTo>
                    <a:pt x="147065" y="219456"/>
                  </a:lnTo>
                  <a:lnTo>
                    <a:pt x="106227" y="214449"/>
                  </a:lnTo>
                  <a:lnTo>
                    <a:pt x="68865" y="199691"/>
                  </a:lnTo>
                  <a:lnTo>
                    <a:pt x="33837" y="178433"/>
                  </a:lnTo>
                  <a:lnTo>
                    <a:pt x="0" y="153924"/>
                  </a:lnTo>
                </a:path>
                <a:path w="707389" h="594360">
                  <a:moveTo>
                    <a:pt x="381888" y="594360"/>
                  </a:moveTo>
                  <a:lnTo>
                    <a:pt x="378186" y="568896"/>
                  </a:lnTo>
                  <a:lnTo>
                    <a:pt x="380174" y="544861"/>
                  </a:lnTo>
                  <a:lnTo>
                    <a:pt x="393497" y="523636"/>
                  </a:lnTo>
                  <a:lnTo>
                    <a:pt x="455617" y="498121"/>
                  </a:lnTo>
                  <a:lnTo>
                    <a:pt x="495845" y="491706"/>
                  </a:lnTo>
                  <a:lnTo>
                    <a:pt x="542798" y="486949"/>
                  </a:lnTo>
                  <a:lnTo>
                    <a:pt x="594788" y="483441"/>
                  </a:lnTo>
                  <a:lnTo>
                    <a:pt x="650129" y="480773"/>
                  </a:lnTo>
                  <a:lnTo>
                    <a:pt x="707136" y="478536"/>
                  </a:lnTo>
                </a:path>
                <a:path w="707389" h="594360">
                  <a:moveTo>
                    <a:pt x="325627" y="176783"/>
                  </a:moveTo>
                  <a:lnTo>
                    <a:pt x="319543" y="211199"/>
                  </a:lnTo>
                  <a:lnTo>
                    <a:pt x="315150" y="246840"/>
                  </a:lnTo>
                  <a:lnTo>
                    <a:pt x="314090" y="284886"/>
                  </a:lnTo>
                  <a:lnTo>
                    <a:pt x="318007" y="326517"/>
                  </a:lnTo>
                  <a:lnTo>
                    <a:pt x="327921" y="372516"/>
                  </a:lnTo>
                  <a:lnTo>
                    <a:pt x="342836" y="422100"/>
                  </a:lnTo>
                  <a:lnTo>
                    <a:pt x="361084" y="474089"/>
                  </a:lnTo>
                  <a:lnTo>
                    <a:pt x="381000" y="527304"/>
                  </a:lnTo>
                </a:path>
              </a:pathLst>
            </a:custGeom>
            <a:ln w="9144">
              <a:solidFill>
                <a:srgbClr val="FFFFFF"/>
              </a:solidFill>
            </a:ln>
          </p:spPr>
          <p:txBody>
            <a:bodyPr wrap="square" lIns="0" tIns="0" rIns="0" bIns="0" rtlCol="0"/>
            <a:lstStyle/>
            <a:p>
              <a:endParaRPr sz="2396"/>
            </a:p>
          </p:txBody>
        </p:sp>
        <p:sp>
          <p:nvSpPr>
            <p:cNvPr id="77" name="object 11">
              <a:extLst>
                <a:ext uri="{FF2B5EF4-FFF2-40B4-BE49-F238E27FC236}">
                  <a16:creationId xmlns:a16="http://schemas.microsoft.com/office/drawing/2014/main" id="{A8192212-1073-6878-47FA-CE77974DBA33}"/>
                </a:ext>
              </a:extLst>
            </p:cNvPr>
            <p:cNvSpPr/>
            <p:nvPr/>
          </p:nvSpPr>
          <p:spPr>
            <a:xfrm>
              <a:off x="969264" y="2066543"/>
              <a:ext cx="332740" cy="615950"/>
            </a:xfrm>
            <a:custGeom>
              <a:avLst/>
              <a:gdLst/>
              <a:ahLst/>
              <a:cxnLst/>
              <a:rect l="l" t="t" r="r" b="b"/>
              <a:pathLst>
                <a:path w="332740" h="615950">
                  <a:moveTo>
                    <a:pt x="112776" y="565404"/>
                  </a:moveTo>
                  <a:lnTo>
                    <a:pt x="108343" y="545820"/>
                  </a:lnTo>
                  <a:lnTo>
                    <a:pt x="96253" y="529831"/>
                  </a:lnTo>
                  <a:lnTo>
                    <a:pt x="78333" y="519061"/>
                  </a:lnTo>
                  <a:lnTo>
                    <a:pt x="56388" y="515112"/>
                  </a:lnTo>
                  <a:lnTo>
                    <a:pt x="34429" y="519061"/>
                  </a:lnTo>
                  <a:lnTo>
                    <a:pt x="16510" y="529831"/>
                  </a:lnTo>
                  <a:lnTo>
                    <a:pt x="4419" y="545820"/>
                  </a:lnTo>
                  <a:lnTo>
                    <a:pt x="0" y="565404"/>
                  </a:lnTo>
                  <a:lnTo>
                    <a:pt x="4419" y="585000"/>
                  </a:lnTo>
                  <a:lnTo>
                    <a:pt x="16510" y="600989"/>
                  </a:lnTo>
                  <a:lnTo>
                    <a:pt x="34429" y="611759"/>
                  </a:lnTo>
                  <a:lnTo>
                    <a:pt x="56388" y="615696"/>
                  </a:lnTo>
                  <a:lnTo>
                    <a:pt x="78333" y="611759"/>
                  </a:lnTo>
                  <a:lnTo>
                    <a:pt x="96253" y="600989"/>
                  </a:lnTo>
                  <a:lnTo>
                    <a:pt x="108343" y="585000"/>
                  </a:lnTo>
                  <a:lnTo>
                    <a:pt x="112776" y="565404"/>
                  </a:lnTo>
                  <a:close/>
                </a:path>
                <a:path w="332740" h="615950">
                  <a:moveTo>
                    <a:pt x="280416" y="50292"/>
                  </a:moveTo>
                  <a:lnTo>
                    <a:pt x="275983" y="30708"/>
                  </a:lnTo>
                  <a:lnTo>
                    <a:pt x="263893" y="14719"/>
                  </a:lnTo>
                  <a:lnTo>
                    <a:pt x="245973" y="3949"/>
                  </a:lnTo>
                  <a:lnTo>
                    <a:pt x="224028" y="0"/>
                  </a:lnTo>
                  <a:lnTo>
                    <a:pt x="202069" y="3949"/>
                  </a:lnTo>
                  <a:lnTo>
                    <a:pt x="184150" y="14719"/>
                  </a:lnTo>
                  <a:lnTo>
                    <a:pt x="172059" y="30708"/>
                  </a:lnTo>
                  <a:lnTo>
                    <a:pt x="167640" y="50292"/>
                  </a:lnTo>
                  <a:lnTo>
                    <a:pt x="172059" y="69888"/>
                  </a:lnTo>
                  <a:lnTo>
                    <a:pt x="184150" y="85877"/>
                  </a:lnTo>
                  <a:lnTo>
                    <a:pt x="202069" y="96647"/>
                  </a:lnTo>
                  <a:lnTo>
                    <a:pt x="224028" y="100584"/>
                  </a:lnTo>
                  <a:lnTo>
                    <a:pt x="245973" y="96647"/>
                  </a:lnTo>
                  <a:lnTo>
                    <a:pt x="263893" y="85877"/>
                  </a:lnTo>
                  <a:lnTo>
                    <a:pt x="275983" y="69888"/>
                  </a:lnTo>
                  <a:lnTo>
                    <a:pt x="280416" y="50292"/>
                  </a:lnTo>
                  <a:close/>
                </a:path>
                <a:path w="332740" h="615950">
                  <a:moveTo>
                    <a:pt x="332232" y="327660"/>
                  </a:moveTo>
                  <a:lnTo>
                    <a:pt x="327787" y="308076"/>
                  </a:lnTo>
                  <a:lnTo>
                    <a:pt x="315696" y="292087"/>
                  </a:lnTo>
                  <a:lnTo>
                    <a:pt x="297776" y="281317"/>
                  </a:lnTo>
                  <a:lnTo>
                    <a:pt x="275844" y="277368"/>
                  </a:lnTo>
                  <a:lnTo>
                    <a:pt x="253885" y="281317"/>
                  </a:lnTo>
                  <a:lnTo>
                    <a:pt x="235966" y="292087"/>
                  </a:lnTo>
                  <a:lnTo>
                    <a:pt x="223875" y="308076"/>
                  </a:lnTo>
                  <a:lnTo>
                    <a:pt x="219456" y="327660"/>
                  </a:lnTo>
                  <a:lnTo>
                    <a:pt x="223875" y="347256"/>
                  </a:lnTo>
                  <a:lnTo>
                    <a:pt x="235966" y="363245"/>
                  </a:lnTo>
                  <a:lnTo>
                    <a:pt x="253885" y="374015"/>
                  </a:lnTo>
                  <a:lnTo>
                    <a:pt x="275844" y="377952"/>
                  </a:lnTo>
                  <a:lnTo>
                    <a:pt x="297776" y="374015"/>
                  </a:lnTo>
                  <a:lnTo>
                    <a:pt x="315696" y="363245"/>
                  </a:lnTo>
                  <a:lnTo>
                    <a:pt x="327787" y="347256"/>
                  </a:lnTo>
                  <a:lnTo>
                    <a:pt x="332232" y="327660"/>
                  </a:lnTo>
                  <a:close/>
                </a:path>
              </a:pathLst>
            </a:custGeom>
            <a:solidFill>
              <a:srgbClr val="EB5B00"/>
            </a:solidFill>
          </p:spPr>
          <p:txBody>
            <a:bodyPr wrap="square" lIns="0" tIns="0" rIns="0" bIns="0" rtlCol="0"/>
            <a:lstStyle/>
            <a:p>
              <a:endParaRPr sz="2396"/>
            </a:p>
          </p:txBody>
        </p:sp>
        <p:sp>
          <p:nvSpPr>
            <p:cNvPr id="78" name="object 12">
              <a:extLst>
                <a:ext uri="{FF2B5EF4-FFF2-40B4-BE49-F238E27FC236}">
                  <a16:creationId xmlns:a16="http://schemas.microsoft.com/office/drawing/2014/main" id="{6F8C250A-F1F7-3939-21F1-2EA2E6AB551E}"/>
                </a:ext>
              </a:extLst>
            </p:cNvPr>
            <p:cNvSpPr/>
            <p:nvPr/>
          </p:nvSpPr>
          <p:spPr>
            <a:xfrm>
              <a:off x="1405128" y="3020567"/>
              <a:ext cx="109728" cy="97536"/>
            </a:xfrm>
            <a:prstGeom prst="rect">
              <a:avLst/>
            </a:prstGeom>
            <a:blipFill>
              <a:blip r:embed="rId7" cstate="print"/>
              <a:stretch>
                <a:fillRect/>
              </a:stretch>
            </a:blipFill>
          </p:spPr>
          <p:txBody>
            <a:bodyPr wrap="square" lIns="0" tIns="0" rIns="0" bIns="0" rtlCol="0"/>
            <a:lstStyle/>
            <a:p>
              <a:endParaRPr sz="2396"/>
            </a:p>
          </p:txBody>
        </p:sp>
        <p:sp>
          <p:nvSpPr>
            <p:cNvPr id="79" name="object 13">
              <a:extLst>
                <a:ext uri="{FF2B5EF4-FFF2-40B4-BE49-F238E27FC236}">
                  <a16:creationId xmlns:a16="http://schemas.microsoft.com/office/drawing/2014/main" id="{189AC860-F10A-381F-9683-9F79937A9CE5}"/>
                </a:ext>
              </a:extLst>
            </p:cNvPr>
            <p:cNvSpPr/>
            <p:nvPr/>
          </p:nvSpPr>
          <p:spPr>
            <a:xfrm>
              <a:off x="1591056" y="3279647"/>
              <a:ext cx="112775" cy="97536"/>
            </a:xfrm>
            <a:prstGeom prst="rect">
              <a:avLst/>
            </a:prstGeom>
            <a:blipFill>
              <a:blip r:embed="rId8" cstate="print"/>
              <a:stretch>
                <a:fillRect/>
              </a:stretch>
            </a:blipFill>
          </p:spPr>
          <p:txBody>
            <a:bodyPr wrap="square" lIns="0" tIns="0" rIns="0" bIns="0" rtlCol="0"/>
            <a:lstStyle/>
            <a:p>
              <a:endParaRPr sz="2396"/>
            </a:p>
          </p:txBody>
        </p:sp>
        <p:sp>
          <p:nvSpPr>
            <p:cNvPr id="80" name="object 14">
              <a:extLst>
                <a:ext uri="{FF2B5EF4-FFF2-40B4-BE49-F238E27FC236}">
                  <a16:creationId xmlns:a16="http://schemas.microsoft.com/office/drawing/2014/main" id="{3BA2C818-F9A8-8124-3B51-8C114AE6D68B}"/>
                </a:ext>
              </a:extLst>
            </p:cNvPr>
            <p:cNvSpPr/>
            <p:nvPr/>
          </p:nvSpPr>
          <p:spPr>
            <a:xfrm>
              <a:off x="1719071" y="3148583"/>
              <a:ext cx="112775" cy="100583"/>
            </a:xfrm>
            <a:prstGeom prst="rect">
              <a:avLst/>
            </a:prstGeom>
            <a:blipFill>
              <a:blip r:embed="rId9" cstate="print"/>
              <a:stretch>
                <a:fillRect/>
              </a:stretch>
            </a:blipFill>
          </p:spPr>
          <p:txBody>
            <a:bodyPr wrap="square" lIns="0" tIns="0" rIns="0" bIns="0" rtlCol="0"/>
            <a:lstStyle/>
            <a:p>
              <a:endParaRPr sz="2396"/>
            </a:p>
          </p:txBody>
        </p:sp>
        <p:sp>
          <p:nvSpPr>
            <p:cNvPr id="81" name="object 15">
              <a:extLst>
                <a:ext uri="{FF2B5EF4-FFF2-40B4-BE49-F238E27FC236}">
                  <a16:creationId xmlns:a16="http://schemas.microsoft.com/office/drawing/2014/main" id="{3BA8F9C3-F63A-3F33-7246-7F7FED9FA112}"/>
                </a:ext>
              </a:extLst>
            </p:cNvPr>
            <p:cNvSpPr/>
            <p:nvPr/>
          </p:nvSpPr>
          <p:spPr>
            <a:xfrm>
              <a:off x="2761487" y="3112007"/>
              <a:ext cx="112775" cy="100584"/>
            </a:xfrm>
            <a:prstGeom prst="rect">
              <a:avLst/>
            </a:prstGeom>
            <a:blipFill>
              <a:blip r:embed="rId9" cstate="print"/>
              <a:stretch>
                <a:fillRect/>
              </a:stretch>
            </a:blipFill>
          </p:spPr>
          <p:txBody>
            <a:bodyPr wrap="square" lIns="0" tIns="0" rIns="0" bIns="0" rtlCol="0"/>
            <a:lstStyle/>
            <a:p>
              <a:endParaRPr sz="2396"/>
            </a:p>
          </p:txBody>
        </p:sp>
        <p:sp>
          <p:nvSpPr>
            <p:cNvPr id="82" name="object 16">
              <a:extLst>
                <a:ext uri="{FF2B5EF4-FFF2-40B4-BE49-F238E27FC236}">
                  <a16:creationId xmlns:a16="http://schemas.microsoft.com/office/drawing/2014/main" id="{3E6E953D-5616-E54A-F424-F9F404F70734}"/>
                </a:ext>
              </a:extLst>
            </p:cNvPr>
            <p:cNvSpPr/>
            <p:nvPr/>
          </p:nvSpPr>
          <p:spPr>
            <a:xfrm>
              <a:off x="2593848" y="2898647"/>
              <a:ext cx="112775" cy="100583"/>
            </a:xfrm>
            <a:prstGeom prst="rect">
              <a:avLst/>
            </a:prstGeom>
            <a:blipFill>
              <a:blip r:embed="rId10" cstate="print"/>
              <a:stretch>
                <a:fillRect/>
              </a:stretch>
            </a:blipFill>
          </p:spPr>
          <p:txBody>
            <a:bodyPr wrap="square" lIns="0" tIns="0" rIns="0" bIns="0" rtlCol="0"/>
            <a:lstStyle/>
            <a:p>
              <a:endParaRPr sz="2396"/>
            </a:p>
          </p:txBody>
        </p:sp>
        <p:sp>
          <p:nvSpPr>
            <p:cNvPr id="83" name="object 17">
              <a:extLst>
                <a:ext uri="{FF2B5EF4-FFF2-40B4-BE49-F238E27FC236}">
                  <a16:creationId xmlns:a16="http://schemas.microsoft.com/office/drawing/2014/main" id="{9854B1B6-E5D0-1E63-229E-1C245035347F}"/>
                </a:ext>
              </a:extLst>
            </p:cNvPr>
            <p:cNvSpPr/>
            <p:nvPr/>
          </p:nvSpPr>
          <p:spPr>
            <a:xfrm>
              <a:off x="2670048" y="3538727"/>
              <a:ext cx="109727" cy="97536"/>
            </a:xfrm>
            <a:prstGeom prst="rect">
              <a:avLst/>
            </a:prstGeom>
            <a:blipFill>
              <a:blip r:embed="rId7" cstate="print"/>
              <a:stretch>
                <a:fillRect/>
              </a:stretch>
            </a:blipFill>
          </p:spPr>
          <p:txBody>
            <a:bodyPr wrap="square" lIns="0" tIns="0" rIns="0" bIns="0" rtlCol="0"/>
            <a:lstStyle/>
            <a:p>
              <a:endParaRPr sz="2396"/>
            </a:p>
          </p:txBody>
        </p:sp>
        <p:sp>
          <p:nvSpPr>
            <p:cNvPr id="84" name="object 18">
              <a:extLst>
                <a:ext uri="{FF2B5EF4-FFF2-40B4-BE49-F238E27FC236}">
                  <a16:creationId xmlns:a16="http://schemas.microsoft.com/office/drawing/2014/main" id="{0C0A3BA3-4020-7300-1F54-829F23866EB3}"/>
                </a:ext>
              </a:extLst>
            </p:cNvPr>
            <p:cNvSpPr/>
            <p:nvPr/>
          </p:nvSpPr>
          <p:spPr>
            <a:xfrm>
              <a:off x="2350008" y="2590800"/>
              <a:ext cx="112775" cy="100584"/>
            </a:xfrm>
            <a:prstGeom prst="rect">
              <a:avLst/>
            </a:prstGeom>
            <a:blipFill>
              <a:blip r:embed="rId9" cstate="print"/>
              <a:stretch>
                <a:fillRect/>
              </a:stretch>
            </a:blipFill>
          </p:spPr>
          <p:txBody>
            <a:bodyPr wrap="square" lIns="0" tIns="0" rIns="0" bIns="0" rtlCol="0"/>
            <a:lstStyle/>
            <a:p>
              <a:endParaRPr sz="2396"/>
            </a:p>
          </p:txBody>
        </p:sp>
        <p:sp>
          <p:nvSpPr>
            <p:cNvPr id="85" name="object 19">
              <a:extLst>
                <a:ext uri="{FF2B5EF4-FFF2-40B4-BE49-F238E27FC236}">
                  <a16:creationId xmlns:a16="http://schemas.microsoft.com/office/drawing/2014/main" id="{DCCEC318-D148-AE89-4903-86605A200983}"/>
                </a:ext>
              </a:extLst>
            </p:cNvPr>
            <p:cNvSpPr/>
            <p:nvPr/>
          </p:nvSpPr>
          <p:spPr>
            <a:xfrm>
              <a:off x="2731008" y="2590800"/>
              <a:ext cx="112775" cy="100584"/>
            </a:xfrm>
            <a:prstGeom prst="rect">
              <a:avLst/>
            </a:prstGeom>
            <a:blipFill>
              <a:blip r:embed="rId9" cstate="print"/>
              <a:stretch>
                <a:fillRect/>
              </a:stretch>
            </a:blipFill>
          </p:spPr>
          <p:txBody>
            <a:bodyPr wrap="square" lIns="0" tIns="0" rIns="0" bIns="0" rtlCol="0"/>
            <a:lstStyle/>
            <a:p>
              <a:endParaRPr sz="2396"/>
            </a:p>
          </p:txBody>
        </p:sp>
        <p:sp>
          <p:nvSpPr>
            <p:cNvPr id="86" name="object 20">
              <a:extLst>
                <a:ext uri="{FF2B5EF4-FFF2-40B4-BE49-F238E27FC236}">
                  <a16:creationId xmlns:a16="http://schemas.microsoft.com/office/drawing/2014/main" id="{48D547C9-9E5F-47CC-15A1-B8262C80C6E9}"/>
                </a:ext>
              </a:extLst>
            </p:cNvPr>
            <p:cNvSpPr/>
            <p:nvPr/>
          </p:nvSpPr>
          <p:spPr>
            <a:xfrm>
              <a:off x="3026664" y="2624327"/>
              <a:ext cx="112775" cy="100583"/>
            </a:xfrm>
            <a:prstGeom prst="rect">
              <a:avLst/>
            </a:prstGeom>
            <a:blipFill>
              <a:blip r:embed="rId10" cstate="print"/>
              <a:stretch>
                <a:fillRect/>
              </a:stretch>
            </a:blipFill>
          </p:spPr>
          <p:txBody>
            <a:bodyPr wrap="square" lIns="0" tIns="0" rIns="0" bIns="0" rtlCol="0"/>
            <a:lstStyle/>
            <a:p>
              <a:endParaRPr sz="2396"/>
            </a:p>
          </p:txBody>
        </p:sp>
        <p:sp>
          <p:nvSpPr>
            <p:cNvPr id="87" name="object 21">
              <a:extLst>
                <a:ext uri="{FF2B5EF4-FFF2-40B4-BE49-F238E27FC236}">
                  <a16:creationId xmlns:a16="http://schemas.microsoft.com/office/drawing/2014/main" id="{2D8B2154-B70F-1E2F-FE25-4BC0F8DC3196}"/>
                </a:ext>
              </a:extLst>
            </p:cNvPr>
            <p:cNvSpPr/>
            <p:nvPr/>
          </p:nvSpPr>
          <p:spPr>
            <a:xfrm>
              <a:off x="2923031" y="2136647"/>
              <a:ext cx="109728" cy="100583"/>
            </a:xfrm>
            <a:prstGeom prst="rect">
              <a:avLst/>
            </a:prstGeom>
            <a:blipFill>
              <a:blip r:embed="rId11" cstate="print"/>
              <a:stretch>
                <a:fillRect/>
              </a:stretch>
            </a:blipFill>
          </p:spPr>
          <p:txBody>
            <a:bodyPr wrap="square" lIns="0" tIns="0" rIns="0" bIns="0" rtlCol="0"/>
            <a:lstStyle/>
            <a:p>
              <a:endParaRPr sz="2396"/>
            </a:p>
          </p:txBody>
        </p:sp>
        <p:sp>
          <p:nvSpPr>
            <p:cNvPr id="88" name="object 22">
              <a:extLst>
                <a:ext uri="{FF2B5EF4-FFF2-40B4-BE49-F238E27FC236}">
                  <a16:creationId xmlns:a16="http://schemas.microsoft.com/office/drawing/2014/main" id="{07C43BAB-597D-C401-6670-3136FBA55987}"/>
                </a:ext>
              </a:extLst>
            </p:cNvPr>
            <p:cNvSpPr/>
            <p:nvPr/>
          </p:nvSpPr>
          <p:spPr>
            <a:xfrm>
              <a:off x="2612136" y="2218943"/>
              <a:ext cx="112775" cy="100584"/>
            </a:xfrm>
            <a:prstGeom prst="rect">
              <a:avLst/>
            </a:prstGeom>
            <a:blipFill>
              <a:blip r:embed="rId9" cstate="print"/>
              <a:stretch>
                <a:fillRect/>
              </a:stretch>
            </a:blipFill>
          </p:spPr>
          <p:txBody>
            <a:bodyPr wrap="square" lIns="0" tIns="0" rIns="0" bIns="0" rtlCol="0"/>
            <a:lstStyle/>
            <a:p>
              <a:endParaRPr sz="2396"/>
            </a:p>
          </p:txBody>
        </p:sp>
        <p:sp>
          <p:nvSpPr>
            <p:cNvPr id="89" name="object 23">
              <a:extLst>
                <a:ext uri="{FF2B5EF4-FFF2-40B4-BE49-F238E27FC236}">
                  <a16:creationId xmlns:a16="http://schemas.microsoft.com/office/drawing/2014/main" id="{74C172CC-311A-92E6-189D-712720AE1911}"/>
                </a:ext>
              </a:extLst>
            </p:cNvPr>
            <p:cNvSpPr/>
            <p:nvPr/>
          </p:nvSpPr>
          <p:spPr>
            <a:xfrm>
              <a:off x="2676143" y="2005583"/>
              <a:ext cx="112775" cy="100583"/>
            </a:xfrm>
            <a:prstGeom prst="rect">
              <a:avLst/>
            </a:prstGeom>
            <a:blipFill>
              <a:blip r:embed="rId9" cstate="print"/>
              <a:stretch>
                <a:fillRect/>
              </a:stretch>
            </a:blipFill>
          </p:spPr>
          <p:txBody>
            <a:bodyPr wrap="square" lIns="0" tIns="0" rIns="0" bIns="0" rtlCol="0"/>
            <a:lstStyle/>
            <a:p>
              <a:endParaRPr sz="2396"/>
            </a:p>
          </p:txBody>
        </p:sp>
        <p:sp>
          <p:nvSpPr>
            <p:cNvPr id="90" name="object 24">
              <a:extLst>
                <a:ext uri="{FF2B5EF4-FFF2-40B4-BE49-F238E27FC236}">
                  <a16:creationId xmlns:a16="http://schemas.microsoft.com/office/drawing/2014/main" id="{6E74D4F5-4B44-777C-FA86-3820D4E23F83}"/>
                </a:ext>
              </a:extLst>
            </p:cNvPr>
            <p:cNvSpPr/>
            <p:nvPr/>
          </p:nvSpPr>
          <p:spPr>
            <a:xfrm>
              <a:off x="2310383" y="2313431"/>
              <a:ext cx="112776" cy="100584"/>
            </a:xfrm>
            <a:prstGeom prst="rect">
              <a:avLst/>
            </a:prstGeom>
            <a:blipFill>
              <a:blip r:embed="rId12" cstate="print"/>
              <a:stretch>
                <a:fillRect/>
              </a:stretch>
            </a:blipFill>
          </p:spPr>
          <p:txBody>
            <a:bodyPr wrap="square" lIns="0" tIns="0" rIns="0" bIns="0" rtlCol="0"/>
            <a:lstStyle/>
            <a:p>
              <a:endParaRPr sz="2396"/>
            </a:p>
          </p:txBody>
        </p:sp>
        <p:sp>
          <p:nvSpPr>
            <p:cNvPr id="91" name="object 25">
              <a:extLst>
                <a:ext uri="{FF2B5EF4-FFF2-40B4-BE49-F238E27FC236}">
                  <a16:creationId xmlns:a16="http://schemas.microsoft.com/office/drawing/2014/main" id="{9F3089E8-6FA0-541E-9F55-73E0D024152A}"/>
                </a:ext>
              </a:extLst>
            </p:cNvPr>
            <p:cNvSpPr/>
            <p:nvPr/>
          </p:nvSpPr>
          <p:spPr>
            <a:xfrm>
              <a:off x="1040891" y="2168651"/>
              <a:ext cx="1628775" cy="1420495"/>
            </a:xfrm>
            <a:custGeom>
              <a:avLst/>
              <a:gdLst/>
              <a:ahLst/>
              <a:cxnLst/>
              <a:rect l="l" t="t" r="r" b="b"/>
              <a:pathLst>
                <a:path w="1628775" h="1420495">
                  <a:moveTo>
                    <a:pt x="155448" y="0"/>
                  </a:moveTo>
                  <a:lnTo>
                    <a:pt x="180949" y="176149"/>
                  </a:lnTo>
                </a:path>
                <a:path w="1628775" h="1420495">
                  <a:moveTo>
                    <a:pt x="166801" y="262128"/>
                  </a:moveTo>
                  <a:lnTo>
                    <a:pt x="0" y="439547"/>
                  </a:lnTo>
                </a:path>
                <a:path w="1628775" h="1420495">
                  <a:moveTo>
                    <a:pt x="204216" y="277368"/>
                  </a:moveTo>
                  <a:lnTo>
                    <a:pt x="392303" y="852678"/>
                  </a:lnTo>
                </a:path>
                <a:path w="1628775" h="1420495">
                  <a:moveTo>
                    <a:pt x="457200" y="944880"/>
                  </a:moveTo>
                  <a:lnTo>
                    <a:pt x="604266" y="1139571"/>
                  </a:lnTo>
                </a:path>
                <a:path w="1628775" h="1420495">
                  <a:moveTo>
                    <a:pt x="1628266" y="1420114"/>
                  </a:moveTo>
                  <a:lnTo>
                    <a:pt x="710184" y="999744"/>
                  </a:lnTo>
                </a:path>
                <a:path w="1628775" h="1420495">
                  <a:moveTo>
                    <a:pt x="1286129" y="231648"/>
                  </a:moveTo>
                  <a:lnTo>
                    <a:pt x="774191" y="995426"/>
                  </a:lnTo>
                </a:path>
              </a:pathLst>
            </a:custGeom>
            <a:ln w="27432">
              <a:solidFill>
                <a:srgbClr val="EE5B00"/>
              </a:solidFill>
            </a:ln>
          </p:spPr>
          <p:txBody>
            <a:bodyPr wrap="square" lIns="0" tIns="0" rIns="0" bIns="0" rtlCol="0"/>
            <a:lstStyle/>
            <a:p>
              <a:endParaRPr sz="2396"/>
            </a:p>
          </p:txBody>
        </p:sp>
        <p:sp>
          <p:nvSpPr>
            <p:cNvPr id="92" name="object 26">
              <a:extLst>
                <a:ext uri="{FF2B5EF4-FFF2-40B4-BE49-F238E27FC236}">
                  <a16:creationId xmlns:a16="http://schemas.microsoft.com/office/drawing/2014/main" id="{9C6787FD-8C0B-C85B-7735-4FA015CD3F4D}"/>
                </a:ext>
              </a:extLst>
            </p:cNvPr>
            <p:cNvSpPr/>
            <p:nvPr/>
          </p:nvSpPr>
          <p:spPr>
            <a:xfrm>
              <a:off x="2787396" y="2692907"/>
              <a:ext cx="31115" cy="422275"/>
            </a:xfrm>
            <a:custGeom>
              <a:avLst/>
              <a:gdLst/>
              <a:ahLst/>
              <a:cxnLst/>
              <a:rect l="l" t="t" r="r" b="b"/>
              <a:pathLst>
                <a:path w="31114" h="422275">
                  <a:moveTo>
                    <a:pt x="15303" y="-13716"/>
                  </a:moveTo>
                  <a:lnTo>
                    <a:pt x="15303" y="435482"/>
                  </a:lnTo>
                </a:path>
              </a:pathLst>
            </a:custGeom>
            <a:ln w="58039">
              <a:solidFill>
                <a:srgbClr val="EE5B00"/>
              </a:solidFill>
            </a:ln>
          </p:spPr>
          <p:txBody>
            <a:bodyPr wrap="square" lIns="0" tIns="0" rIns="0" bIns="0" rtlCol="0"/>
            <a:lstStyle/>
            <a:p>
              <a:endParaRPr sz="2396"/>
            </a:p>
          </p:txBody>
        </p:sp>
        <p:sp>
          <p:nvSpPr>
            <p:cNvPr id="93" name="object 27">
              <a:extLst>
                <a:ext uri="{FF2B5EF4-FFF2-40B4-BE49-F238E27FC236}">
                  <a16:creationId xmlns:a16="http://schemas.microsoft.com/office/drawing/2014/main" id="{6856CE52-EF3A-0657-DFE1-AE58482D449A}"/>
                </a:ext>
              </a:extLst>
            </p:cNvPr>
            <p:cNvSpPr/>
            <p:nvPr/>
          </p:nvSpPr>
          <p:spPr>
            <a:xfrm>
              <a:off x="2644139" y="2677667"/>
              <a:ext cx="106045" cy="245745"/>
            </a:xfrm>
            <a:custGeom>
              <a:avLst/>
              <a:gdLst/>
              <a:ahLst/>
              <a:cxnLst/>
              <a:rect l="l" t="t" r="r" b="b"/>
              <a:pathLst>
                <a:path w="106044" h="245744">
                  <a:moveTo>
                    <a:pt x="105664" y="0"/>
                  </a:moveTo>
                  <a:lnTo>
                    <a:pt x="0" y="245237"/>
                  </a:lnTo>
                </a:path>
              </a:pathLst>
            </a:custGeom>
            <a:ln w="27432">
              <a:solidFill>
                <a:srgbClr val="EE5B00"/>
              </a:solidFill>
            </a:ln>
          </p:spPr>
          <p:txBody>
            <a:bodyPr wrap="square" lIns="0" tIns="0" rIns="0" bIns="0" rtlCol="0"/>
            <a:lstStyle/>
            <a:p>
              <a:endParaRPr sz="2396"/>
            </a:p>
          </p:txBody>
        </p:sp>
        <p:sp>
          <p:nvSpPr>
            <p:cNvPr id="94" name="object 28">
              <a:extLst>
                <a:ext uri="{FF2B5EF4-FFF2-40B4-BE49-F238E27FC236}">
                  <a16:creationId xmlns:a16="http://schemas.microsoft.com/office/drawing/2014/main" id="{26D79423-BCBD-FC33-AB27-D529A2112F80}"/>
                </a:ext>
              </a:extLst>
            </p:cNvPr>
            <p:cNvSpPr/>
            <p:nvPr/>
          </p:nvSpPr>
          <p:spPr>
            <a:xfrm>
              <a:off x="2436876" y="2625851"/>
              <a:ext cx="295275" cy="17145"/>
            </a:xfrm>
            <a:custGeom>
              <a:avLst/>
              <a:gdLst/>
              <a:ahLst/>
              <a:cxnLst/>
              <a:rect l="l" t="t" r="r" b="b"/>
              <a:pathLst>
                <a:path w="295275" h="17144">
                  <a:moveTo>
                    <a:pt x="-13715" y="8318"/>
                  </a:moveTo>
                  <a:lnTo>
                    <a:pt x="308610" y="8318"/>
                  </a:lnTo>
                </a:path>
              </a:pathLst>
            </a:custGeom>
            <a:ln w="44069">
              <a:solidFill>
                <a:srgbClr val="EE5B00"/>
              </a:solidFill>
            </a:ln>
          </p:spPr>
          <p:txBody>
            <a:bodyPr wrap="square" lIns="0" tIns="0" rIns="0" bIns="0" rtlCol="0"/>
            <a:lstStyle/>
            <a:p>
              <a:endParaRPr sz="2396"/>
            </a:p>
          </p:txBody>
        </p:sp>
        <p:sp>
          <p:nvSpPr>
            <p:cNvPr id="95" name="object 29">
              <a:extLst>
                <a:ext uri="{FF2B5EF4-FFF2-40B4-BE49-F238E27FC236}">
                  <a16:creationId xmlns:a16="http://schemas.microsoft.com/office/drawing/2014/main" id="{9A2A8B7B-E2E7-41D9-FC01-CA77FFBCC7F7}"/>
                </a:ext>
              </a:extLst>
            </p:cNvPr>
            <p:cNvSpPr/>
            <p:nvPr/>
          </p:nvSpPr>
          <p:spPr>
            <a:xfrm>
              <a:off x="2406396" y="2055875"/>
              <a:ext cx="638175" cy="584835"/>
            </a:xfrm>
            <a:custGeom>
              <a:avLst/>
              <a:gdLst/>
              <a:ahLst/>
              <a:cxnLst/>
              <a:rect l="l" t="t" r="r" b="b"/>
              <a:pathLst>
                <a:path w="638175" h="584835">
                  <a:moveTo>
                    <a:pt x="270002" y="0"/>
                  </a:moveTo>
                  <a:lnTo>
                    <a:pt x="0" y="273939"/>
                  </a:lnTo>
                </a:path>
                <a:path w="638175" h="584835">
                  <a:moveTo>
                    <a:pt x="517017" y="134112"/>
                  </a:moveTo>
                  <a:lnTo>
                    <a:pt x="320040" y="217424"/>
                  </a:lnTo>
                </a:path>
                <a:path w="638175" h="584835">
                  <a:moveTo>
                    <a:pt x="638048" y="584708"/>
                  </a:moveTo>
                  <a:lnTo>
                    <a:pt x="320040" y="216408"/>
                  </a:lnTo>
                </a:path>
                <a:path w="638175" h="584835">
                  <a:moveTo>
                    <a:pt x="637667" y="584327"/>
                  </a:moveTo>
                  <a:lnTo>
                    <a:pt x="365760" y="36575"/>
                  </a:lnTo>
                </a:path>
              </a:pathLst>
            </a:custGeom>
            <a:ln w="27432">
              <a:solidFill>
                <a:srgbClr val="EE5B00"/>
              </a:solidFill>
            </a:ln>
          </p:spPr>
          <p:txBody>
            <a:bodyPr wrap="square" lIns="0" tIns="0" rIns="0" bIns="0" rtlCol="0"/>
            <a:lstStyle/>
            <a:p>
              <a:endParaRPr sz="2396"/>
            </a:p>
          </p:txBody>
        </p:sp>
        <p:sp>
          <p:nvSpPr>
            <p:cNvPr id="96" name="object 30">
              <a:extLst>
                <a:ext uri="{FF2B5EF4-FFF2-40B4-BE49-F238E27FC236}">
                  <a16:creationId xmlns:a16="http://schemas.microsoft.com/office/drawing/2014/main" id="{EC756FE7-944E-C23F-D7E9-A865F5AB1283}"/>
                </a:ext>
              </a:extLst>
            </p:cNvPr>
            <p:cNvSpPr/>
            <p:nvPr/>
          </p:nvSpPr>
          <p:spPr>
            <a:xfrm>
              <a:off x="4078223" y="3538727"/>
              <a:ext cx="484631" cy="484631"/>
            </a:xfrm>
            <a:prstGeom prst="rect">
              <a:avLst/>
            </a:prstGeom>
            <a:blipFill>
              <a:blip r:embed="rId13" cstate="print"/>
              <a:stretch>
                <a:fillRect/>
              </a:stretch>
            </a:blipFill>
          </p:spPr>
          <p:txBody>
            <a:bodyPr wrap="square" lIns="0" tIns="0" rIns="0" bIns="0" rtlCol="0"/>
            <a:lstStyle/>
            <a:p>
              <a:endParaRPr sz="2396"/>
            </a:p>
          </p:txBody>
        </p:sp>
        <p:sp>
          <p:nvSpPr>
            <p:cNvPr id="97" name="object 31">
              <a:extLst>
                <a:ext uri="{FF2B5EF4-FFF2-40B4-BE49-F238E27FC236}">
                  <a16:creationId xmlns:a16="http://schemas.microsoft.com/office/drawing/2014/main" id="{AEB4AB23-75B8-9AD6-0529-509367295E4C}"/>
                </a:ext>
              </a:extLst>
            </p:cNvPr>
            <p:cNvSpPr/>
            <p:nvPr/>
          </p:nvSpPr>
          <p:spPr>
            <a:xfrm>
              <a:off x="850391" y="1164335"/>
              <a:ext cx="548640" cy="536448"/>
            </a:xfrm>
            <a:prstGeom prst="rect">
              <a:avLst/>
            </a:prstGeom>
            <a:blipFill>
              <a:blip r:embed="rId14" cstate="print"/>
              <a:stretch>
                <a:fillRect/>
              </a:stretch>
            </a:blipFill>
          </p:spPr>
          <p:txBody>
            <a:bodyPr wrap="square" lIns="0" tIns="0" rIns="0" bIns="0" rtlCol="0"/>
            <a:lstStyle/>
            <a:p>
              <a:endParaRPr sz="2396"/>
            </a:p>
          </p:txBody>
        </p:sp>
        <p:sp>
          <p:nvSpPr>
            <p:cNvPr id="98" name="object 32">
              <a:extLst>
                <a:ext uri="{FF2B5EF4-FFF2-40B4-BE49-F238E27FC236}">
                  <a16:creationId xmlns:a16="http://schemas.microsoft.com/office/drawing/2014/main" id="{1B16F5D3-2CCD-0EBB-079C-19A7891B2FF8}"/>
                </a:ext>
              </a:extLst>
            </p:cNvPr>
            <p:cNvSpPr/>
            <p:nvPr/>
          </p:nvSpPr>
          <p:spPr>
            <a:xfrm>
              <a:off x="2468963" y="1030307"/>
              <a:ext cx="489078" cy="489078"/>
            </a:xfrm>
            <a:prstGeom prst="rect">
              <a:avLst/>
            </a:prstGeom>
            <a:blipFill>
              <a:blip r:embed="rId15" cstate="print"/>
              <a:stretch>
                <a:fillRect/>
              </a:stretch>
            </a:blipFill>
          </p:spPr>
          <p:txBody>
            <a:bodyPr wrap="square" lIns="0" tIns="0" rIns="0" bIns="0" rtlCol="0"/>
            <a:lstStyle/>
            <a:p>
              <a:endParaRPr sz="2396"/>
            </a:p>
          </p:txBody>
        </p:sp>
        <p:sp>
          <p:nvSpPr>
            <p:cNvPr id="99" name="object 33">
              <a:extLst>
                <a:ext uri="{FF2B5EF4-FFF2-40B4-BE49-F238E27FC236}">
                  <a16:creationId xmlns:a16="http://schemas.microsoft.com/office/drawing/2014/main" id="{ECE548FF-FC1A-2006-D985-CFB8277D7979}"/>
                </a:ext>
              </a:extLst>
            </p:cNvPr>
            <p:cNvSpPr/>
            <p:nvPr/>
          </p:nvSpPr>
          <p:spPr>
            <a:xfrm>
              <a:off x="332231" y="3249167"/>
              <a:ext cx="542544" cy="454152"/>
            </a:xfrm>
            <a:prstGeom prst="rect">
              <a:avLst/>
            </a:prstGeom>
            <a:blipFill>
              <a:blip r:embed="rId16" cstate="print"/>
              <a:stretch>
                <a:fillRect/>
              </a:stretch>
            </a:blipFill>
          </p:spPr>
          <p:txBody>
            <a:bodyPr wrap="square" lIns="0" tIns="0" rIns="0" bIns="0" rtlCol="0"/>
            <a:lstStyle/>
            <a:p>
              <a:endParaRPr sz="2396"/>
            </a:p>
          </p:txBody>
        </p:sp>
        <p:sp>
          <p:nvSpPr>
            <p:cNvPr id="100" name="object 34">
              <a:extLst>
                <a:ext uri="{FF2B5EF4-FFF2-40B4-BE49-F238E27FC236}">
                  <a16:creationId xmlns:a16="http://schemas.microsoft.com/office/drawing/2014/main" id="{E5D6AEC8-8F63-EA09-D414-2C94E5589221}"/>
                </a:ext>
              </a:extLst>
            </p:cNvPr>
            <p:cNvSpPr/>
            <p:nvPr/>
          </p:nvSpPr>
          <p:spPr>
            <a:xfrm>
              <a:off x="3454956" y="2016378"/>
              <a:ext cx="411191" cy="519506"/>
            </a:xfrm>
            <a:prstGeom prst="rect">
              <a:avLst/>
            </a:prstGeom>
            <a:blipFill>
              <a:blip r:embed="rId17" cstate="print"/>
              <a:stretch>
                <a:fillRect/>
              </a:stretch>
            </a:blipFill>
          </p:spPr>
          <p:txBody>
            <a:bodyPr wrap="square" lIns="0" tIns="0" rIns="0" bIns="0" rtlCol="0"/>
            <a:lstStyle/>
            <a:p>
              <a:endParaRPr sz="2396"/>
            </a:p>
          </p:txBody>
        </p:sp>
      </p:grpSp>
      <p:sp>
        <p:nvSpPr>
          <p:cNvPr id="102" name="object 36">
            <a:extLst>
              <a:ext uri="{FF2B5EF4-FFF2-40B4-BE49-F238E27FC236}">
                <a16:creationId xmlns:a16="http://schemas.microsoft.com/office/drawing/2014/main" id="{3ED77EA8-2402-D1E6-D1D2-E1A005E41ABC}"/>
              </a:ext>
            </a:extLst>
          </p:cNvPr>
          <p:cNvSpPr txBox="1"/>
          <p:nvPr/>
        </p:nvSpPr>
        <p:spPr>
          <a:xfrm>
            <a:off x="2396635" y="5598638"/>
            <a:ext cx="623745" cy="222808"/>
          </a:xfrm>
          <a:prstGeom prst="rect">
            <a:avLst/>
          </a:prstGeom>
        </p:spPr>
        <p:txBody>
          <a:bodyPr vert="horz" wrap="square" lIns="0" tIns="17749" rIns="0" bIns="0" rtlCol="0">
            <a:spAutoFit/>
          </a:bodyPr>
          <a:lstStyle/>
          <a:p>
            <a:pPr marL="16905">
              <a:spcBef>
                <a:spcPts val="140"/>
              </a:spcBef>
            </a:pPr>
            <a:r>
              <a:rPr sz="1331">
                <a:latin typeface="Georgia"/>
                <a:cs typeface="Georgia"/>
              </a:rPr>
              <a:t>C</a:t>
            </a:r>
            <a:r>
              <a:rPr sz="1331" spc="27">
                <a:latin typeface="Georgia"/>
                <a:cs typeface="Georgia"/>
              </a:rPr>
              <a:t>u</a:t>
            </a:r>
            <a:r>
              <a:rPr sz="1331" spc="-7">
                <a:latin typeface="Georgia"/>
                <a:cs typeface="Georgia"/>
              </a:rPr>
              <a:t>rr</a:t>
            </a:r>
            <a:r>
              <a:rPr sz="1331" spc="-13">
                <a:latin typeface="Georgia"/>
                <a:cs typeface="Georgia"/>
              </a:rPr>
              <a:t>e</a:t>
            </a:r>
            <a:r>
              <a:rPr sz="1331">
                <a:latin typeface="Georgia"/>
                <a:cs typeface="Georgia"/>
              </a:rPr>
              <a:t>nt</a:t>
            </a:r>
          </a:p>
        </p:txBody>
      </p:sp>
      <p:sp>
        <p:nvSpPr>
          <p:cNvPr id="103" name="object 37">
            <a:extLst>
              <a:ext uri="{FF2B5EF4-FFF2-40B4-BE49-F238E27FC236}">
                <a16:creationId xmlns:a16="http://schemas.microsoft.com/office/drawing/2014/main" id="{B9DB6A7C-1D4C-1194-2D6A-BD3F04C9ECF6}"/>
              </a:ext>
            </a:extLst>
          </p:cNvPr>
          <p:cNvSpPr txBox="1"/>
          <p:nvPr/>
        </p:nvSpPr>
        <p:spPr>
          <a:xfrm>
            <a:off x="3903764" y="5598638"/>
            <a:ext cx="431043" cy="222808"/>
          </a:xfrm>
          <a:prstGeom prst="rect">
            <a:avLst/>
          </a:prstGeom>
        </p:spPr>
        <p:txBody>
          <a:bodyPr vert="horz" wrap="square" lIns="0" tIns="17749" rIns="0" bIns="0" rtlCol="0">
            <a:spAutoFit/>
          </a:bodyPr>
          <a:lstStyle/>
          <a:p>
            <a:pPr marL="16905">
              <a:spcBef>
                <a:spcPts val="140"/>
              </a:spcBef>
            </a:pPr>
            <a:r>
              <a:rPr sz="1331" spc="-20">
                <a:latin typeface="Georgia"/>
                <a:cs typeface="Georgia"/>
              </a:rPr>
              <a:t>2</a:t>
            </a:r>
            <a:r>
              <a:rPr sz="1331">
                <a:latin typeface="Georgia"/>
                <a:cs typeface="Georgia"/>
              </a:rPr>
              <a:t>0</a:t>
            </a:r>
            <a:r>
              <a:rPr sz="1331" spc="-7">
                <a:latin typeface="Georgia"/>
                <a:cs typeface="Georgia"/>
              </a:rPr>
              <a:t>3</a:t>
            </a:r>
            <a:r>
              <a:rPr sz="1331">
                <a:latin typeface="Georgia"/>
                <a:cs typeface="Georgia"/>
              </a:rPr>
              <a:t>0</a:t>
            </a:r>
          </a:p>
        </p:txBody>
      </p:sp>
      <p:sp>
        <p:nvSpPr>
          <p:cNvPr id="104" name="object 38">
            <a:extLst>
              <a:ext uri="{FF2B5EF4-FFF2-40B4-BE49-F238E27FC236}">
                <a16:creationId xmlns:a16="http://schemas.microsoft.com/office/drawing/2014/main" id="{2368F8B8-4735-5ACE-1252-010D8CE1BCFC}"/>
              </a:ext>
            </a:extLst>
          </p:cNvPr>
          <p:cNvSpPr txBox="1"/>
          <p:nvPr/>
        </p:nvSpPr>
        <p:spPr>
          <a:xfrm>
            <a:off x="4951622" y="5598638"/>
            <a:ext cx="1041265" cy="222808"/>
          </a:xfrm>
          <a:prstGeom prst="rect">
            <a:avLst/>
          </a:prstGeom>
        </p:spPr>
        <p:txBody>
          <a:bodyPr vert="horz" wrap="square" lIns="0" tIns="17749" rIns="0" bIns="0" rtlCol="0">
            <a:spAutoFit/>
          </a:bodyPr>
          <a:lstStyle/>
          <a:p>
            <a:pPr marL="16905">
              <a:spcBef>
                <a:spcPts val="140"/>
              </a:spcBef>
              <a:tabLst>
                <a:tab pos="647427" algn="l"/>
              </a:tabLst>
            </a:pPr>
            <a:r>
              <a:rPr sz="1331" spc="-20">
                <a:latin typeface="Georgia"/>
                <a:cs typeface="Georgia"/>
              </a:rPr>
              <a:t>2</a:t>
            </a:r>
            <a:r>
              <a:rPr sz="1331">
                <a:latin typeface="Georgia"/>
                <a:cs typeface="Georgia"/>
              </a:rPr>
              <a:t>0</a:t>
            </a:r>
            <a:r>
              <a:rPr sz="1331" spc="-7">
                <a:latin typeface="Georgia"/>
                <a:cs typeface="Georgia"/>
              </a:rPr>
              <a:t>5</a:t>
            </a:r>
            <a:r>
              <a:rPr sz="1331">
                <a:latin typeface="Georgia"/>
                <a:cs typeface="Georgia"/>
              </a:rPr>
              <a:t>0	</a:t>
            </a:r>
            <a:r>
              <a:rPr sz="1331" spc="-20">
                <a:latin typeface="Georgia"/>
                <a:cs typeface="Georgia"/>
              </a:rPr>
              <a:t>2</a:t>
            </a:r>
            <a:r>
              <a:rPr sz="1331">
                <a:latin typeface="Georgia"/>
                <a:cs typeface="Georgia"/>
              </a:rPr>
              <a:t>100</a:t>
            </a:r>
          </a:p>
        </p:txBody>
      </p:sp>
      <p:sp>
        <p:nvSpPr>
          <p:cNvPr id="105" name="object 39">
            <a:extLst>
              <a:ext uri="{FF2B5EF4-FFF2-40B4-BE49-F238E27FC236}">
                <a16:creationId xmlns:a16="http://schemas.microsoft.com/office/drawing/2014/main" id="{4D7DC945-3CCB-74C2-7A86-672023590A6D}"/>
              </a:ext>
            </a:extLst>
          </p:cNvPr>
          <p:cNvSpPr/>
          <p:nvPr/>
        </p:nvSpPr>
        <p:spPr>
          <a:xfrm>
            <a:off x="375925" y="3010621"/>
            <a:ext cx="602265" cy="572019"/>
          </a:xfrm>
          <a:prstGeom prst="rect">
            <a:avLst/>
          </a:prstGeom>
          <a:blipFill>
            <a:blip r:embed="rId18" cstate="print"/>
            <a:stretch>
              <a:fillRect/>
            </a:stretch>
          </a:blipFill>
        </p:spPr>
        <p:txBody>
          <a:bodyPr wrap="square" lIns="0" tIns="0" rIns="0" bIns="0" rtlCol="0"/>
          <a:lstStyle/>
          <a:p>
            <a:endParaRPr sz="2396"/>
          </a:p>
        </p:txBody>
      </p:sp>
      <p:grpSp>
        <p:nvGrpSpPr>
          <p:cNvPr id="106" name="object 40">
            <a:extLst>
              <a:ext uri="{FF2B5EF4-FFF2-40B4-BE49-F238E27FC236}">
                <a16:creationId xmlns:a16="http://schemas.microsoft.com/office/drawing/2014/main" id="{4E891058-B6FA-F614-3B5A-658796EFC435}"/>
              </a:ext>
            </a:extLst>
          </p:cNvPr>
          <p:cNvGrpSpPr/>
          <p:nvPr/>
        </p:nvGrpSpPr>
        <p:grpSpPr>
          <a:xfrm>
            <a:off x="7102552" y="1653681"/>
            <a:ext cx="4519191" cy="3856567"/>
            <a:chOff x="5328239" y="1162874"/>
            <a:chExt cx="3395345" cy="2897505"/>
          </a:xfrm>
        </p:grpSpPr>
        <p:sp>
          <p:nvSpPr>
            <p:cNvPr id="107" name="object 41">
              <a:extLst>
                <a:ext uri="{FF2B5EF4-FFF2-40B4-BE49-F238E27FC236}">
                  <a16:creationId xmlns:a16="http://schemas.microsoft.com/office/drawing/2014/main" id="{696E0229-12E0-F7EF-3B0B-A8AA46326A52}"/>
                </a:ext>
              </a:extLst>
            </p:cNvPr>
            <p:cNvSpPr/>
            <p:nvPr/>
          </p:nvSpPr>
          <p:spPr>
            <a:xfrm>
              <a:off x="5833894" y="1575838"/>
              <a:ext cx="2433775" cy="2433775"/>
            </a:xfrm>
            <a:prstGeom prst="rect">
              <a:avLst/>
            </a:prstGeom>
            <a:blipFill>
              <a:blip r:embed="rId19" cstate="print"/>
              <a:stretch>
                <a:fillRect/>
              </a:stretch>
            </a:blipFill>
          </p:spPr>
          <p:txBody>
            <a:bodyPr wrap="square" lIns="0" tIns="0" rIns="0" bIns="0" rtlCol="0"/>
            <a:lstStyle/>
            <a:p>
              <a:endParaRPr sz="2396"/>
            </a:p>
          </p:txBody>
        </p:sp>
        <p:sp>
          <p:nvSpPr>
            <p:cNvPr id="108" name="object 42">
              <a:extLst>
                <a:ext uri="{FF2B5EF4-FFF2-40B4-BE49-F238E27FC236}">
                  <a16:creationId xmlns:a16="http://schemas.microsoft.com/office/drawing/2014/main" id="{0C5A11BF-4677-398A-A1C9-7E1F097672E4}"/>
                </a:ext>
              </a:extLst>
            </p:cNvPr>
            <p:cNvSpPr/>
            <p:nvPr/>
          </p:nvSpPr>
          <p:spPr>
            <a:xfrm>
              <a:off x="6461759" y="2087879"/>
              <a:ext cx="222504" cy="231647"/>
            </a:xfrm>
            <a:prstGeom prst="rect">
              <a:avLst/>
            </a:prstGeom>
            <a:blipFill>
              <a:blip r:embed="rId20" cstate="print"/>
              <a:stretch>
                <a:fillRect/>
              </a:stretch>
            </a:blipFill>
          </p:spPr>
          <p:txBody>
            <a:bodyPr wrap="square" lIns="0" tIns="0" rIns="0" bIns="0" rtlCol="0"/>
            <a:lstStyle/>
            <a:p>
              <a:endParaRPr sz="2396"/>
            </a:p>
          </p:txBody>
        </p:sp>
        <p:sp>
          <p:nvSpPr>
            <p:cNvPr id="109" name="object 43">
              <a:extLst>
                <a:ext uri="{FF2B5EF4-FFF2-40B4-BE49-F238E27FC236}">
                  <a16:creationId xmlns:a16="http://schemas.microsoft.com/office/drawing/2014/main" id="{A9399642-6409-84E1-B9C0-F54D0D3B97D4}"/>
                </a:ext>
              </a:extLst>
            </p:cNvPr>
            <p:cNvSpPr/>
            <p:nvPr/>
          </p:nvSpPr>
          <p:spPr>
            <a:xfrm>
              <a:off x="6193535" y="1981199"/>
              <a:ext cx="231648" cy="219456"/>
            </a:xfrm>
            <a:prstGeom prst="rect">
              <a:avLst/>
            </a:prstGeom>
            <a:blipFill>
              <a:blip r:embed="rId21" cstate="print"/>
              <a:stretch>
                <a:fillRect/>
              </a:stretch>
            </a:blipFill>
          </p:spPr>
          <p:txBody>
            <a:bodyPr wrap="square" lIns="0" tIns="0" rIns="0" bIns="0" rtlCol="0"/>
            <a:lstStyle/>
            <a:p>
              <a:endParaRPr sz="2396"/>
            </a:p>
          </p:txBody>
        </p:sp>
        <p:sp>
          <p:nvSpPr>
            <p:cNvPr id="110" name="object 44">
              <a:extLst>
                <a:ext uri="{FF2B5EF4-FFF2-40B4-BE49-F238E27FC236}">
                  <a16:creationId xmlns:a16="http://schemas.microsoft.com/office/drawing/2014/main" id="{CC7F8745-541A-294C-E61F-89293942070C}"/>
                </a:ext>
              </a:extLst>
            </p:cNvPr>
            <p:cNvSpPr/>
            <p:nvPr/>
          </p:nvSpPr>
          <p:spPr>
            <a:xfrm>
              <a:off x="7315200" y="2039111"/>
              <a:ext cx="344424" cy="323088"/>
            </a:xfrm>
            <a:prstGeom prst="rect">
              <a:avLst/>
            </a:prstGeom>
            <a:blipFill>
              <a:blip r:embed="rId22" cstate="print"/>
              <a:stretch>
                <a:fillRect/>
              </a:stretch>
            </a:blipFill>
          </p:spPr>
          <p:txBody>
            <a:bodyPr wrap="square" lIns="0" tIns="0" rIns="0" bIns="0" rtlCol="0"/>
            <a:lstStyle/>
            <a:p>
              <a:endParaRPr sz="2396"/>
            </a:p>
          </p:txBody>
        </p:sp>
        <p:sp>
          <p:nvSpPr>
            <p:cNvPr id="111" name="object 45">
              <a:extLst>
                <a:ext uri="{FF2B5EF4-FFF2-40B4-BE49-F238E27FC236}">
                  <a16:creationId xmlns:a16="http://schemas.microsoft.com/office/drawing/2014/main" id="{9BED3AF4-320A-526D-B100-47844ECF637A}"/>
                </a:ext>
              </a:extLst>
            </p:cNvPr>
            <p:cNvSpPr/>
            <p:nvPr/>
          </p:nvSpPr>
          <p:spPr>
            <a:xfrm>
              <a:off x="7488935" y="2194559"/>
              <a:ext cx="73152" cy="67056"/>
            </a:xfrm>
            <a:prstGeom prst="rect">
              <a:avLst/>
            </a:prstGeom>
            <a:blipFill>
              <a:blip r:embed="rId23" cstate="print"/>
              <a:stretch>
                <a:fillRect/>
              </a:stretch>
            </a:blipFill>
          </p:spPr>
          <p:txBody>
            <a:bodyPr wrap="square" lIns="0" tIns="0" rIns="0" bIns="0" rtlCol="0"/>
            <a:lstStyle/>
            <a:p>
              <a:endParaRPr sz="2396"/>
            </a:p>
          </p:txBody>
        </p:sp>
        <p:sp>
          <p:nvSpPr>
            <p:cNvPr id="112" name="object 46">
              <a:extLst>
                <a:ext uri="{FF2B5EF4-FFF2-40B4-BE49-F238E27FC236}">
                  <a16:creationId xmlns:a16="http://schemas.microsoft.com/office/drawing/2014/main" id="{107F50D5-63E3-A67C-6F31-C655C4B2A61A}"/>
                </a:ext>
              </a:extLst>
            </p:cNvPr>
            <p:cNvSpPr/>
            <p:nvPr/>
          </p:nvSpPr>
          <p:spPr>
            <a:xfrm>
              <a:off x="7562646" y="3336925"/>
              <a:ext cx="315925" cy="318135"/>
            </a:xfrm>
            <a:prstGeom prst="rect">
              <a:avLst/>
            </a:prstGeom>
            <a:blipFill>
              <a:blip r:embed="rId24" cstate="print"/>
              <a:stretch>
                <a:fillRect/>
              </a:stretch>
            </a:blipFill>
          </p:spPr>
          <p:txBody>
            <a:bodyPr wrap="square" lIns="0" tIns="0" rIns="0" bIns="0" rtlCol="0"/>
            <a:lstStyle/>
            <a:p>
              <a:endParaRPr sz="2396"/>
            </a:p>
          </p:txBody>
        </p:sp>
        <p:sp>
          <p:nvSpPr>
            <p:cNvPr id="113" name="object 47">
              <a:extLst>
                <a:ext uri="{FF2B5EF4-FFF2-40B4-BE49-F238E27FC236}">
                  <a16:creationId xmlns:a16="http://schemas.microsoft.com/office/drawing/2014/main" id="{007AA261-A9DF-67E3-04A6-9DF3069D3480}"/>
                </a:ext>
              </a:extLst>
            </p:cNvPr>
            <p:cNvSpPr/>
            <p:nvPr/>
          </p:nvSpPr>
          <p:spPr>
            <a:xfrm>
              <a:off x="6638924" y="3158744"/>
              <a:ext cx="291083" cy="297281"/>
            </a:xfrm>
            <a:prstGeom prst="rect">
              <a:avLst/>
            </a:prstGeom>
            <a:blipFill>
              <a:blip r:embed="rId25" cstate="print"/>
              <a:stretch>
                <a:fillRect/>
              </a:stretch>
            </a:blipFill>
          </p:spPr>
          <p:txBody>
            <a:bodyPr wrap="square" lIns="0" tIns="0" rIns="0" bIns="0" rtlCol="0"/>
            <a:lstStyle/>
            <a:p>
              <a:endParaRPr sz="2396"/>
            </a:p>
          </p:txBody>
        </p:sp>
        <p:sp>
          <p:nvSpPr>
            <p:cNvPr id="114" name="object 48">
              <a:extLst>
                <a:ext uri="{FF2B5EF4-FFF2-40B4-BE49-F238E27FC236}">
                  <a16:creationId xmlns:a16="http://schemas.microsoft.com/office/drawing/2014/main" id="{1A318255-5436-4138-53CC-0D07E1460C45}"/>
                </a:ext>
              </a:extLst>
            </p:cNvPr>
            <p:cNvSpPr/>
            <p:nvPr/>
          </p:nvSpPr>
          <p:spPr>
            <a:xfrm>
              <a:off x="7879079" y="3730751"/>
              <a:ext cx="259079" cy="326136"/>
            </a:xfrm>
            <a:prstGeom prst="rect">
              <a:avLst/>
            </a:prstGeom>
            <a:blipFill>
              <a:blip r:embed="rId26" cstate="print"/>
              <a:stretch>
                <a:fillRect/>
              </a:stretch>
            </a:blipFill>
          </p:spPr>
          <p:txBody>
            <a:bodyPr wrap="square" lIns="0" tIns="0" rIns="0" bIns="0" rtlCol="0"/>
            <a:lstStyle/>
            <a:p>
              <a:endParaRPr sz="2396"/>
            </a:p>
          </p:txBody>
        </p:sp>
        <p:sp>
          <p:nvSpPr>
            <p:cNvPr id="115" name="object 49">
              <a:extLst>
                <a:ext uri="{FF2B5EF4-FFF2-40B4-BE49-F238E27FC236}">
                  <a16:creationId xmlns:a16="http://schemas.microsoft.com/office/drawing/2014/main" id="{7BE0B8AA-60FD-462E-9857-7D4A459EE2F3}"/>
                </a:ext>
              </a:extLst>
            </p:cNvPr>
            <p:cNvSpPr/>
            <p:nvPr/>
          </p:nvSpPr>
          <p:spPr>
            <a:xfrm>
              <a:off x="8226551" y="3352800"/>
              <a:ext cx="286511" cy="286512"/>
            </a:xfrm>
            <a:prstGeom prst="rect">
              <a:avLst/>
            </a:prstGeom>
            <a:blipFill>
              <a:blip r:embed="rId27" cstate="print"/>
              <a:stretch>
                <a:fillRect/>
              </a:stretch>
            </a:blipFill>
          </p:spPr>
          <p:txBody>
            <a:bodyPr wrap="square" lIns="0" tIns="0" rIns="0" bIns="0" rtlCol="0"/>
            <a:lstStyle/>
            <a:p>
              <a:endParaRPr sz="2396"/>
            </a:p>
          </p:txBody>
        </p:sp>
        <p:sp>
          <p:nvSpPr>
            <p:cNvPr id="116" name="object 50">
              <a:extLst>
                <a:ext uri="{FF2B5EF4-FFF2-40B4-BE49-F238E27FC236}">
                  <a16:creationId xmlns:a16="http://schemas.microsoft.com/office/drawing/2014/main" id="{35054803-294F-9C63-15D3-3065A19DBCBA}"/>
                </a:ext>
              </a:extLst>
            </p:cNvPr>
            <p:cNvSpPr/>
            <p:nvPr/>
          </p:nvSpPr>
          <p:spPr>
            <a:xfrm>
              <a:off x="8392688" y="2811800"/>
              <a:ext cx="330647" cy="326094"/>
            </a:xfrm>
            <a:prstGeom prst="rect">
              <a:avLst/>
            </a:prstGeom>
            <a:blipFill>
              <a:blip r:embed="rId28" cstate="print"/>
              <a:stretch>
                <a:fillRect/>
              </a:stretch>
            </a:blipFill>
          </p:spPr>
          <p:txBody>
            <a:bodyPr wrap="square" lIns="0" tIns="0" rIns="0" bIns="0" rtlCol="0"/>
            <a:lstStyle/>
            <a:p>
              <a:endParaRPr sz="2396"/>
            </a:p>
          </p:txBody>
        </p:sp>
        <p:sp>
          <p:nvSpPr>
            <p:cNvPr id="117" name="object 51">
              <a:extLst>
                <a:ext uri="{FF2B5EF4-FFF2-40B4-BE49-F238E27FC236}">
                  <a16:creationId xmlns:a16="http://schemas.microsoft.com/office/drawing/2014/main" id="{2EAF87DB-2706-6799-CF2D-0CC982E3DB61}"/>
                </a:ext>
              </a:extLst>
            </p:cNvPr>
            <p:cNvSpPr/>
            <p:nvPr/>
          </p:nvSpPr>
          <p:spPr>
            <a:xfrm>
              <a:off x="8363756" y="2275402"/>
              <a:ext cx="303209" cy="292467"/>
            </a:xfrm>
            <a:prstGeom prst="rect">
              <a:avLst/>
            </a:prstGeom>
            <a:blipFill>
              <a:blip r:embed="rId29" cstate="print"/>
              <a:stretch>
                <a:fillRect/>
              </a:stretch>
            </a:blipFill>
          </p:spPr>
          <p:txBody>
            <a:bodyPr wrap="square" lIns="0" tIns="0" rIns="0" bIns="0" rtlCol="0"/>
            <a:lstStyle/>
            <a:p>
              <a:endParaRPr sz="2396"/>
            </a:p>
          </p:txBody>
        </p:sp>
        <p:sp>
          <p:nvSpPr>
            <p:cNvPr id="118" name="object 52">
              <a:extLst>
                <a:ext uri="{FF2B5EF4-FFF2-40B4-BE49-F238E27FC236}">
                  <a16:creationId xmlns:a16="http://schemas.microsoft.com/office/drawing/2014/main" id="{64952998-B484-059C-72F2-9EBA4561A625}"/>
                </a:ext>
              </a:extLst>
            </p:cNvPr>
            <p:cNvSpPr/>
            <p:nvPr/>
          </p:nvSpPr>
          <p:spPr>
            <a:xfrm>
              <a:off x="8138159" y="1749551"/>
              <a:ext cx="374903" cy="313944"/>
            </a:xfrm>
            <a:prstGeom prst="rect">
              <a:avLst/>
            </a:prstGeom>
            <a:blipFill>
              <a:blip r:embed="rId30" cstate="print"/>
              <a:stretch>
                <a:fillRect/>
              </a:stretch>
            </a:blipFill>
          </p:spPr>
          <p:txBody>
            <a:bodyPr wrap="square" lIns="0" tIns="0" rIns="0" bIns="0" rtlCol="0"/>
            <a:lstStyle/>
            <a:p>
              <a:endParaRPr sz="2396"/>
            </a:p>
          </p:txBody>
        </p:sp>
        <p:sp>
          <p:nvSpPr>
            <p:cNvPr id="119" name="object 53">
              <a:extLst>
                <a:ext uri="{FF2B5EF4-FFF2-40B4-BE49-F238E27FC236}">
                  <a16:creationId xmlns:a16="http://schemas.microsoft.com/office/drawing/2014/main" id="{F54C0D90-E13E-FD82-CBB8-E6DA727A2637}"/>
                </a:ext>
              </a:extLst>
            </p:cNvPr>
            <p:cNvSpPr/>
            <p:nvPr/>
          </p:nvSpPr>
          <p:spPr>
            <a:xfrm>
              <a:off x="7693151" y="1359407"/>
              <a:ext cx="304800" cy="365760"/>
            </a:xfrm>
            <a:prstGeom prst="rect">
              <a:avLst/>
            </a:prstGeom>
            <a:blipFill>
              <a:blip r:embed="rId31" cstate="print"/>
              <a:stretch>
                <a:fillRect/>
              </a:stretch>
            </a:blipFill>
          </p:spPr>
          <p:txBody>
            <a:bodyPr wrap="square" lIns="0" tIns="0" rIns="0" bIns="0" rtlCol="0"/>
            <a:lstStyle/>
            <a:p>
              <a:endParaRPr sz="2396"/>
            </a:p>
          </p:txBody>
        </p:sp>
        <p:sp>
          <p:nvSpPr>
            <p:cNvPr id="120" name="object 54">
              <a:extLst>
                <a:ext uri="{FF2B5EF4-FFF2-40B4-BE49-F238E27FC236}">
                  <a16:creationId xmlns:a16="http://schemas.microsoft.com/office/drawing/2014/main" id="{D25040B1-4E06-A446-78A8-6183D1C9C58F}"/>
                </a:ext>
              </a:extLst>
            </p:cNvPr>
            <p:cNvSpPr/>
            <p:nvPr/>
          </p:nvSpPr>
          <p:spPr>
            <a:xfrm>
              <a:off x="6830639" y="1162874"/>
              <a:ext cx="371784" cy="329058"/>
            </a:xfrm>
            <a:prstGeom prst="rect">
              <a:avLst/>
            </a:prstGeom>
            <a:blipFill>
              <a:blip r:embed="rId32" cstate="print"/>
              <a:stretch>
                <a:fillRect/>
              </a:stretch>
            </a:blipFill>
          </p:spPr>
          <p:txBody>
            <a:bodyPr wrap="square" lIns="0" tIns="0" rIns="0" bIns="0" rtlCol="0"/>
            <a:lstStyle/>
            <a:p>
              <a:endParaRPr sz="2396"/>
            </a:p>
          </p:txBody>
        </p:sp>
        <p:sp>
          <p:nvSpPr>
            <p:cNvPr id="121" name="object 55">
              <a:extLst>
                <a:ext uri="{FF2B5EF4-FFF2-40B4-BE49-F238E27FC236}">
                  <a16:creationId xmlns:a16="http://schemas.microsoft.com/office/drawing/2014/main" id="{DEDCA3A0-20C5-B776-AB33-83A4F102E78F}"/>
                </a:ext>
              </a:extLst>
            </p:cNvPr>
            <p:cNvSpPr/>
            <p:nvPr/>
          </p:nvSpPr>
          <p:spPr>
            <a:xfrm>
              <a:off x="6077711" y="1368551"/>
              <a:ext cx="338327" cy="335279"/>
            </a:xfrm>
            <a:prstGeom prst="rect">
              <a:avLst/>
            </a:prstGeom>
            <a:blipFill>
              <a:blip r:embed="rId33" cstate="print"/>
              <a:stretch>
                <a:fillRect/>
              </a:stretch>
            </a:blipFill>
          </p:spPr>
          <p:txBody>
            <a:bodyPr wrap="square" lIns="0" tIns="0" rIns="0" bIns="0" rtlCol="0"/>
            <a:lstStyle/>
            <a:p>
              <a:endParaRPr sz="2396"/>
            </a:p>
          </p:txBody>
        </p:sp>
        <p:sp>
          <p:nvSpPr>
            <p:cNvPr id="122" name="object 56">
              <a:extLst>
                <a:ext uri="{FF2B5EF4-FFF2-40B4-BE49-F238E27FC236}">
                  <a16:creationId xmlns:a16="http://schemas.microsoft.com/office/drawing/2014/main" id="{63C66B50-0B44-1D3E-4D9C-36D845A06AF4}"/>
                </a:ext>
              </a:extLst>
            </p:cNvPr>
            <p:cNvSpPr/>
            <p:nvPr/>
          </p:nvSpPr>
          <p:spPr>
            <a:xfrm>
              <a:off x="5458967" y="1703831"/>
              <a:ext cx="441960" cy="359663"/>
            </a:xfrm>
            <a:prstGeom prst="rect">
              <a:avLst/>
            </a:prstGeom>
            <a:blipFill>
              <a:blip r:embed="rId34" cstate="print"/>
              <a:stretch>
                <a:fillRect/>
              </a:stretch>
            </a:blipFill>
          </p:spPr>
          <p:txBody>
            <a:bodyPr wrap="square" lIns="0" tIns="0" rIns="0" bIns="0" rtlCol="0"/>
            <a:lstStyle/>
            <a:p>
              <a:endParaRPr sz="2396"/>
            </a:p>
          </p:txBody>
        </p:sp>
        <p:sp>
          <p:nvSpPr>
            <p:cNvPr id="123" name="object 57">
              <a:extLst>
                <a:ext uri="{FF2B5EF4-FFF2-40B4-BE49-F238E27FC236}">
                  <a16:creationId xmlns:a16="http://schemas.microsoft.com/office/drawing/2014/main" id="{E98FD404-A408-F4AE-725D-709CF3567CC8}"/>
                </a:ext>
              </a:extLst>
            </p:cNvPr>
            <p:cNvSpPr/>
            <p:nvPr/>
          </p:nvSpPr>
          <p:spPr>
            <a:xfrm>
              <a:off x="5334152" y="2211362"/>
              <a:ext cx="345757" cy="350441"/>
            </a:xfrm>
            <a:prstGeom prst="rect">
              <a:avLst/>
            </a:prstGeom>
            <a:blipFill>
              <a:blip r:embed="rId35" cstate="print"/>
              <a:stretch>
                <a:fillRect/>
              </a:stretch>
            </a:blipFill>
          </p:spPr>
          <p:txBody>
            <a:bodyPr wrap="square" lIns="0" tIns="0" rIns="0" bIns="0" rtlCol="0"/>
            <a:lstStyle/>
            <a:p>
              <a:endParaRPr sz="2396"/>
            </a:p>
          </p:txBody>
        </p:sp>
        <p:sp>
          <p:nvSpPr>
            <p:cNvPr id="124" name="object 58">
              <a:extLst>
                <a:ext uri="{FF2B5EF4-FFF2-40B4-BE49-F238E27FC236}">
                  <a16:creationId xmlns:a16="http://schemas.microsoft.com/office/drawing/2014/main" id="{BC04724A-C369-DD69-72C1-3A437B71D563}"/>
                </a:ext>
              </a:extLst>
            </p:cNvPr>
            <p:cNvSpPr/>
            <p:nvPr/>
          </p:nvSpPr>
          <p:spPr>
            <a:xfrm>
              <a:off x="5328239" y="2778290"/>
              <a:ext cx="461394" cy="359587"/>
            </a:xfrm>
            <a:prstGeom prst="rect">
              <a:avLst/>
            </a:prstGeom>
            <a:blipFill>
              <a:blip r:embed="rId36" cstate="print"/>
              <a:stretch>
                <a:fillRect/>
              </a:stretch>
            </a:blipFill>
          </p:spPr>
          <p:txBody>
            <a:bodyPr wrap="square" lIns="0" tIns="0" rIns="0" bIns="0" rtlCol="0"/>
            <a:lstStyle/>
            <a:p>
              <a:endParaRPr sz="2396"/>
            </a:p>
          </p:txBody>
        </p:sp>
        <p:sp>
          <p:nvSpPr>
            <p:cNvPr id="125" name="object 59">
              <a:extLst>
                <a:ext uri="{FF2B5EF4-FFF2-40B4-BE49-F238E27FC236}">
                  <a16:creationId xmlns:a16="http://schemas.microsoft.com/office/drawing/2014/main" id="{11C66A76-9FEA-75E5-C9D9-7776F637C702}"/>
                </a:ext>
              </a:extLst>
            </p:cNvPr>
            <p:cNvSpPr/>
            <p:nvPr/>
          </p:nvSpPr>
          <p:spPr>
            <a:xfrm>
              <a:off x="5541263" y="3304031"/>
              <a:ext cx="332232" cy="326136"/>
            </a:xfrm>
            <a:prstGeom prst="rect">
              <a:avLst/>
            </a:prstGeom>
            <a:blipFill>
              <a:blip r:embed="rId37" cstate="print"/>
              <a:stretch>
                <a:fillRect/>
              </a:stretch>
            </a:blipFill>
          </p:spPr>
          <p:txBody>
            <a:bodyPr wrap="square" lIns="0" tIns="0" rIns="0" bIns="0" rtlCol="0"/>
            <a:lstStyle/>
            <a:p>
              <a:endParaRPr sz="2396"/>
            </a:p>
          </p:txBody>
        </p:sp>
        <p:sp>
          <p:nvSpPr>
            <p:cNvPr id="126" name="object 60">
              <a:extLst>
                <a:ext uri="{FF2B5EF4-FFF2-40B4-BE49-F238E27FC236}">
                  <a16:creationId xmlns:a16="http://schemas.microsoft.com/office/drawing/2014/main" id="{182F885E-4948-9F2B-3EF4-D727DC42D5B3}"/>
                </a:ext>
              </a:extLst>
            </p:cNvPr>
            <p:cNvSpPr/>
            <p:nvPr/>
          </p:nvSpPr>
          <p:spPr>
            <a:xfrm>
              <a:off x="5949695" y="3718559"/>
              <a:ext cx="243839" cy="341375"/>
            </a:xfrm>
            <a:prstGeom prst="rect">
              <a:avLst/>
            </a:prstGeom>
            <a:blipFill>
              <a:blip r:embed="rId38" cstate="print"/>
              <a:stretch>
                <a:fillRect/>
              </a:stretch>
            </a:blipFill>
          </p:spPr>
          <p:txBody>
            <a:bodyPr wrap="square" lIns="0" tIns="0" rIns="0" bIns="0" rtlCol="0"/>
            <a:lstStyle/>
            <a:p>
              <a:endParaRPr sz="2396"/>
            </a:p>
          </p:txBody>
        </p:sp>
      </p:grpSp>
      <p:sp>
        <p:nvSpPr>
          <p:cNvPr id="127" name="object 61">
            <a:extLst>
              <a:ext uri="{FF2B5EF4-FFF2-40B4-BE49-F238E27FC236}">
                <a16:creationId xmlns:a16="http://schemas.microsoft.com/office/drawing/2014/main" id="{9E9AC574-E4EC-CAAE-3315-7AA8CA285964}"/>
              </a:ext>
            </a:extLst>
          </p:cNvPr>
          <p:cNvSpPr txBox="1"/>
          <p:nvPr/>
        </p:nvSpPr>
        <p:spPr>
          <a:xfrm>
            <a:off x="9091663" y="5598638"/>
            <a:ext cx="623745" cy="222808"/>
          </a:xfrm>
          <a:prstGeom prst="rect">
            <a:avLst/>
          </a:prstGeom>
        </p:spPr>
        <p:txBody>
          <a:bodyPr vert="horz" wrap="square" lIns="0" tIns="17749" rIns="0" bIns="0" rtlCol="0">
            <a:spAutoFit/>
          </a:bodyPr>
          <a:lstStyle/>
          <a:p>
            <a:pPr marL="16905">
              <a:spcBef>
                <a:spcPts val="140"/>
              </a:spcBef>
            </a:pPr>
            <a:r>
              <a:rPr sz="1331">
                <a:latin typeface="Georgia"/>
                <a:cs typeface="Georgia"/>
              </a:rPr>
              <a:t>C</a:t>
            </a:r>
            <a:r>
              <a:rPr sz="1331" spc="27">
                <a:latin typeface="Georgia"/>
                <a:cs typeface="Georgia"/>
              </a:rPr>
              <a:t>u</a:t>
            </a:r>
            <a:r>
              <a:rPr sz="1331" spc="-7">
                <a:latin typeface="Georgia"/>
                <a:cs typeface="Georgia"/>
              </a:rPr>
              <a:t>rr</a:t>
            </a:r>
            <a:r>
              <a:rPr sz="1331" spc="-13">
                <a:latin typeface="Georgia"/>
                <a:cs typeface="Georgia"/>
              </a:rPr>
              <a:t>e</a:t>
            </a:r>
            <a:r>
              <a:rPr sz="1331">
                <a:latin typeface="Georgia"/>
                <a:cs typeface="Georgia"/>
              </a:rPr>
              <a:t>nt</a:t>
            </a:r>
          </a:p>
        </p:txBody>
      </p:sp>
      <p:sp>
        <p:nvSpPr>
          <p:cNvPr id="128" name="object 62">
            <a:extLst>
              <a:ext uri="{FF2B5EF4-FFF2-40B4-BE49-F238E27FC236}">
                <a16:creationId xmlns:a16="http://schemas.microsoft.com/office/drawing/2014/main" id="{9BC6E0D1-B2DE-4E9C-E9BA-36DA5B66C36E}"/>
              </a:ext>
            </a:extLst>
          </p:cNvPr>
          <p:cNvSpPr txBox="1">
            <a:spLocks/>
          </p:cNvSpPr>
          <p:nvPr/>
        </p:nvSpPr>
        <p:spPr>
          <a:xfrm>
            <a:off x="8441993" y="5066899"/>
            <a:ext cx="378262"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694"/>
            <a:r>
              <a:rPr lang="en-US" sz="800" spc="-5"/>
              <a:t>Page</a:t>
            </a:r>
            <a:r>
              <a:rPr lang="en-US" sz="800" spc="-30"/>
              <a:t> </a:t>
            </a:r>
            <a:fld id="{81D60167-4931-47E6-BA6A-407CBD079E47}" type="slidenum">
              <a:rPr sz="800" spc="-5" smtClean="0"/>
              <a:pPr marL="12694"/>
              <a:t>6</a:t>
            </a:fld>
            <a:endParaRPr sz="800" spc="-7"/>
          </a:p>
        </p:txBody>
      </p:sp>
      <p:sp>
        <p:nvSpPr>
          <p:cNvPr id="130" name="Date Placeholder 4">
            <a:extLst>
              <a:ext uri="{FF2B5EF4-FFF2-40B4-BE49-F238E27FC236}">
                <a16:creationId xmlns:a16="http://schemas.microsoft.com/office/drawing/2014/main" id="{FA5C73A4-A540-591A-2783-A7D8D58C0280}"/>
              </a:ext>
            </a:extLst>
          </p:cNvPr>
          <p:cNvSpPr txBox="1">
            <a:spLocks/>
          </p:cNvSpPr>
          <p:nvPr/>
        </p:nvSpPr>
        <p:spPr>
          <a:xfrm>
            <a:off x="3290562" y="6469883"/>
            <a:ext cx="1452587" cy="364935"/>
          </a:xfrm>
          <a:prstGeom prst="rect">
            <a:avLst/>
          </a:prstGeom>
        </p:spPr>
        <p:txBody>
          <a:bodyPr vert="horz" lIns="91392" tIns="45696" rIns="91392" bIns="45696"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99"/>
              <a:t>October 2</a:t>
            </a:r>
            <a:r>
              <a:rPr lang="en-US" sz="1199" baseline="30000"/>
              <a:t>nd</a:t>
            </a:r>
            <a:r>
              <a:rPr lang="en-US" sz="1199"/>
              <a:t>,  2024</a:t>
            </a:r>
          </a:p>
        </p:txBody>
      </p:sp>
      <p:sp>
        <p:nvSpPr>
          <p:cNvPr id="3" name="object 35">
            <a:extLst>
              <a:ext uri="{FF2B5EF4-FFF2-40B4-BE49-F238E27FC236}">
                <a16:creationId xmlns:a16="http://schemas.microsoft.com/office/drawing/2014/main" id="{E395DD5B-899D-AE35-DF3C-0EAE8BE8F416}"/>
              </a:ext>
            </a:extLst>
          </p:cNvPr>
          <p:cNvSpPr txBox="1">
            <a:spLocks/>
          </p:cNvSpPr>
          <p:nvPr/>
        </p:nvSpPr>
        <p:spPr>
          <a:xfrm>
            <a:off x="301339" y="325398"/>
            <a:ext cx="11383095" cy="416970"/>
          </a:xfrm>
          <a:prstGeom prst="rect">
            <a:avLst/>
          </a:prstGeom>
        </p:spPr>
        <p:txBody>
          <a:bodyPr vert="horz" wrap="square" lIns="0" tIns="16903" rIns="0" bIns="0" rtlCol="0" anchor="ctr" anchorCtr="0">
            <a:spAutoFit/>
          </a:bodyPr>
          <a:lstStyle>
            <a:lvl1pPr marL="0" indent="0" algn="ctr" defTabSz="914400" rtl="0" eaLnBrk="1" latinLnBrk="0" hangingPunct="1">
              <a:lnSpc>
                <a:spcPct val="100000"/>
              </a:lnSpc>
              <a:spcBef>
                <a:spcPct val="20000"/>
              </a:spcBef>
              <a:spcAft>
                <a:spcPts val="0"/>
              </a:spcAft>
              <a:buNone/>
              <a:defRPr kumimoji="0" sz="5997" b="0" i="0" u="none" kern="1200" cap="all" baseline="0">
                <a:solidFill>
                  <a:schemeClr val="tx2"/>
                </a:solidFill>
                <a:latin typeface="Calibri Light" panose="020F0302020204030204" pitchFamily="34" charset="0"/>
                <a:ea typeface="+mj-ea"/>
                <a:cs typeface="Calibri Light" panose="020F0302020204030204" pitchFamily="34" charset="0"/>
              </a:defRPr>
            </a:lvl1pPr>
          </a:lstStyle>
          <a:p>
            <a:pPr marL="16510" algn="l">
              <a:spcBef>
                <a:spcPts val="133"/>
              </a:spcBef>
            </a:pPr>
            <a:r>
              <a:rPr lang="fr-CH" sz="2600" dirty="0">
                <a:latin typeface="Calibri Light"/>
                <a:ea typeface="Calibri Light"/>
                <a:cs typeface="Calibri Light"/>
              </a:rPr>
              <a:t>INTEGRATED ASSESSMENT MODELS (IAM) vs. LCA</a:t>
            </a:r>
            <a:endParaRPr lang="en-US" sz="2600" dirty="0"/>
          </a:p>
        </p:txBody>
      </p:sp>
    </p:spTree>
    <p:extLst>
      <p:ext uri="{BB962C8B-B14F-4D97-AF65-F5344CB8AC3E}">
        <p14:creationId xmlns:p14="http://schemas.microsoft.com/office/powerpoint/2010/main" val="1568565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00925-A9A5-43C1-AA0F-BCBDDF0BBD2B}"/>
              </a:ext>
            </a:extLst>
          </p:cNvPr>
          <p:cNvSpPr>
            <a:spLocks noGrp="1"/>
          </p:cNvSpPr>
          <p:nvPr>
            <p:ph type="title"/>
          </p:nvPr>
        </p:nvSpPr>
        <p:spPr>
          <a:xfrm>
            <a:off x="316456" y="360000"/>
            <a:ext cx="11510008" cy="492443"/>
          </a:xfrm>
        </p:spPr>
        <p:txBody>
          <a:bodyPr>
            <a:normAutofit/>
          </a:bodyPr>
          <a:lstStyle/>
          <a:p>
            <a:r>
              <a:rPr lang="en-US" sz="2600" dirty="0"/>
              <a:t>Foreground and background scenarios</a:t>
            </a:r>
            <a:endParaRPr lang="en-CH" sz="2600" dirty="0"/>
          </a:p>
        </p:txBody>
      </p:sp>
      <p:sp>
        <p:nvSpPr>
          <p:cNvPr id="8" name="Slide Number Placeholder 7">
            <a:extLst>
              <a:ext uri="{FF2B5EF4-FFF2-40B4-BE49-F238E27FC236}">
                <a16:creationId xmlns:a16="http://schemas.microsoft.com/office/drawing/2014/main" id="{B590A6E6-7FA7-E90C-4A8C-3DB3BA254A7C}"/>
              </a:ext>
            </a:extLst>
          </p:cNvPr>
          <p:cNvSpPr>
            <a:spLocks noGrp="1"/>
          </p:cNvSpPr>
          <p:nvPr>
            <p:ph type="sldNum" sz="quarter" idx="19"/>
          </p:nvPr>
        </p:nvSpPr>
        <p:spPr/>
        <p:txBody>
          <a:bodyPr/>
          <a:lstStyle/>
          <a:p>
            <a:fld id="{5EE7099E-8998-4851-915A-4F4831808297}" type="slidenum">
              <a:rPr lang="nl-NL" smtClean="0"/>
              <a:pPr/>
              <a:t>7</a:t>
            </a:fld>
            <a:endParaRPr lang="nl-NL"/>
          </a:p>
        </p:txBody>
      </p:sp>
      <p:sp>
        <p:nvSpPr>
          <p:cNvPr id="48" name="Rectangle 47">
            <a:extLst>
              <a:ext uri="{FF2B5EF4-FFF2-40B4-BE49-F238E27FC236}">
                <a16:creationId xmlns:a16="http://schemas.microsoft.com/office/drawing/2014/main" id="{E7AEBEAC-61BE-F347-926E-1E65AC2FF6AF}"/>
              </a:ext>
            </a:extLst>
          </p:cNvPr>
          <p:cNvSpPr/>
          <p:nvPr/>
        </p:nvSpPr>
        <p:spPr>
          <a:xfrm>
            <a:off x="4442991" y="3532543"/>
            <a:ext cx="1358848" cy="810576"/>
          </a:xfrm>
          <a:prstGeom prst="rect">
            <a:avLst/>
          </a:prstGeom>
          <a:solidFill>
            <a:srgbClr val="F46E3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ea typeface="+mn-ea"/>
              <a:cs typeface="+mn-cs"/>
            </a:endParaRPr>
          </a:p>
        </p:txBody>
      </p:sp>
      <p:sp>
        <p:nvSpPr>
          <p:cNvPr id="49" name="Rectangle 48">
            <a:extLst>
              <a:ext uri="{FF2B5EF4-FFF2-40B4-BE49-F238E27FC236}">
                <a16:creationId xmlns:a16="http://schemas.microsoft.com/office/drawing/2014/main" id="{CF99CF22-880F-8D58-BA19-9C71D9078207}"/>
              </a:ext>
            </a:extLst>
          </p:cNvPr>
          <p:cNvSpPr/>
          <p:nvPr/>
        </p:nvSpPr>
        <p:spPr>
          <a:xfrm>
            <a:off x="2354758" y="2601884"/>
            <a:ext cx="3447081" cy="943346"/>
          </a:xfrm>
          <a:prstGeom prst="rect">
            <a:avLst/>
          </a:prstGeom>
          <a:solidFill>
            <a:srgbClr val="F46E3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ea typeface="+mn-ea"/>
              <a:cs typeface="+mn-cs"/>
            </a:endParaRPr>
          </a:p>
        </p:txBody>
      </p:sp>
      <p:sp>
        <p:nvSpPr>
          <p:cNvPr id="51" name="Rectangle 50">
            <a:extLst>
              <a:ext uri="{FF2B5EF4-FFF2-40B4-BE49-F238E27FC236}">
                <a16:creationId xmlns:a16="http://schemas.microsoft.com/office/drawing/2014/main" id="{53C19892-38DF-7024-344A-91DE34D58E8A}"/>
              </a:ext>
            </a:extLst>
          </p:cNvPr>
          <p:cNvSpPr/>
          <p:nvPr/>
        </p:nvSpPr>
        <p:spPr>
          <a:xfrm>
            <a:off x="404661" y="2466780"/>
            <a:ext cx="5550497" cy="2828531"/>
          </a:xfrm>
          <a:prstGeom prst="rect">
            <a:avLst/>
          </a:prstGeom>
          <a:noFill/>
          <a:ln w="25400" cap="flat" cmpd="sng" algn="ctr">
            <a:solidFill>
              <a:srgbClr val="34A3A9">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000000"/>
              </a:solidFill>
              <a:effectLst/>
              <a:uLnTx/>
              <a:uFillTx/>
              <a:ea typeface="+mn-ea"/>
              <a:cs typeface="+mn-cs"/>
            </a:endParaRPr>
          </a:p>
        </p:txBody>
      </p:sp>
      <p:cxnSp>
        <p:nvCxnSpPr>
          <p:cNvPr id="52" name="Straight Connector 51">
            <a:extLst>
              <a:ext uri="{FF2B5EF4-FFF2-40B4-BE49-F238E27FC236}">
                <a16:creationId xmlns:a16="http://schemas.microsoft.com/office/drawing/2014/main" id="{23C43424-E1A3-56E0-8ECB-CBC62DBF8063}"/>
              </a:ext>
            </a:extLst>
          </p:cNvPr>
          <p:cNvCxnSpPr>
            <a:cxnSpLocks/>
          </p:cNvCxnSpPr>
          <p:nvPr/>
        </p:nvCxnSpPr>
        <p:spPr>
          <a:xfrm>
            <a:off x="5669897" y="2716942"/>
            <a:ext cx="635999" cy="0"/>
          </a:xfrm>
          <a:prstGeom prst="line">
            <a:avLst/>
          </a:prstGeom>
          <a:noFill/>
          <a:ln w="38100" cap="flat" cmpd="sng" algn="ctr">
            <a:solidFill>
              <a:srgbClr val="F46E32"/>
            </a:solidFill>
            <a:prstDash val="solid"/>
          </a:ln>
          <a:effectLst/>
        </p:spPr>
      </p:cxnSp>
      <p:cxnSp>
        <p:nvCxnSpPr>
          <p:cNvPr id="53" name="Straight Connector 52">
            <a:extLst>
              <a:ext uri="{FF2B5EF4-FFF2-40B4-BE49-F238E27FC236}">
                <a16:creationId xmlns:a16="http://schemas.microsoft.com/office/drawing/2014/main" id="{D17307D3-FAF2-2CA8-DEF6-1AD2B6A5E433}"/>
              </a:ext>
            </a:extLst>
          </p:cNvPr>
          <p:cNvCxnSpPr>
            <a:cxnSpLocks/>
          </p:cNvCxnSpPr>
          <p:nvPr/>
        </p:nvCxnSpPr>
        <p:spPr>
          <a:xfrm>
            <a:off x="5955158" y="5007280"/>
            <a:ext cx="422746" cy="0"/>
          </a:xfrm>
          <a:prstGeom prst="line">
            <a:avLst/>
          </a:prstGeom>
          <a:noFill/>
          <a:ln w="38100" cap="flat" cmpd="sng" algn="ctr">
            <a:solidFill>
              <a:srgbClr val="34A3A9">
                <a:lumMod val="75000"/>
              </a:srgbClr>
            </a:solidFill>
            <a:prstDash val="solid"/>
          </a:ln>
          <a:effectLst/>
        </p:spPr>
      </p:cxnSp>
      <p:sp>
        <p:nvSpPr>
          <p:cNvPr id="54" name="TextBox 53">
            <a:extLst>
              <a:ext uri="{FF2B5EF4-FFF2-40B4-BE49-F238E27FC236}">
                <a16:creationId xmlns:a16="http://schemas.microsoft.com/office/drawing/2014/main" id="{DA771973-D3F8-BB61-ED28-80229A2EE2BE}"/>
              </a:ext>
            </a:extLst>
          </p:cNvPr>
          <p:cNvSpPr txBox="1"/>
          <p:nvPr/>
        </p:nvSpPr>
        <p:spPr>
          <a:xfrm>
            <a:off x="4096765" y="2702451"/>
            <a:ext cx="1662861" cy="772107"/>
          </a:xfrm>
          <a:prstGeom prst="rect">
            <a:avLst/>
          </a:prstGeom>
          <a:noFill/>
        </p:spPr>
        <p:txBody>
          <a:bodyPr wrap="square" lIns="108000" tIns="108000" rIns="108000" bIns="108000" rtlCol="0">
            <a:spAutoFit/>
          </a:bodyPr>
          <a:lstStyle/>
          <a:p>
            <a:pPr algn="r"/>
            <a:r>
              <a:rPr lang="en-US" b="1" dirty="0">
                <a:solidFill>
                  <a:srgbClr val="FFFFFF"/>
                </a:solidFill>
              </a:rPr>
              <a:t>Foreground system</a:t>
            </a:r>
            <a:endParaRPr lang="en-CH" b="1" dirty="0">
              <a:solidFill>
                <a:srgbClr val="FFFFFF"/>
              </a:solidFill>
            </a:endParaRPr>
          </a:p>
        </p:txBody>
      </p:sp>
      <p:sp>
        <p:nvSpPr>
          <p:cNvPr id="55" name="TextBox 54">
            <a:extLst>
              <a:ext uri="{FF2B5EF4-FFF2-40B4-BE49-F238E27FC236}">
                <a16:creationId xmlns:a16="http://schemas.microsoft.com/office/drawing/2014/main" id="{5045E464-EBE8-D2E4-F9C8-87617DE19CA0}"/>
              </a:ext>
            </a:extLst>
          </p:cNvPr>
          <p:cNvSpPr txBox="1"/>
          <p:nvPr/>
        </p:nvSpPr>
        <p:spPr>
          <a:xfrm>
            <a:off x="4206915" y="4599567"/>
            <a:ext cx="1748243" cy="772107"/>
          </a:xfrm>
          <a:prstGeom prst="rect">
            <a:avLst/>
          </a:prstGeom>
          <a:noFill/>
        </p:spPr>
        <p:txBody>
          <a:bodyPr wrap="square" lIns="108000" tIns="108000" rIns="108000" bIns="108000" rtlCol="0">
            <a:spAutoFit/>
          </a:bodyPr>
          <a:lstStyle/>
          <a:p>
            <a:pPr algn="r"/>
            <a:r>
              <a:rPr lang="en-US" b="1" dirty="0">
                <a:solidFill>
                  <a:srgbClr val="277A7F"/>
                </a:solidFill>
              </a:rPr>
              <a:t>Background system</a:t>
            </a:r>
            <a:endParaRPr lang="en-CH" b="1" dirty="0">
              <a:solidFill>
                <a:srgbClr val="277A7F"/>
              </a:solidFill>
            </a:endParaRPr>
          </a:p>
        </p:txBody>
      </p:sp>
      <p:sp>
        <p:nvSpPr>
          <p:cNvPr id="56" name="Rectangle 55">
            <a:extLst>
              <a:ext uri="{FF2B5EF4-FFF2-40B4-BE49-F238E27FC236}">
                <a16:creationId xmlns:a16="http://schemas.microsoft.com/office/drawing/2014/main" id="{7F048D7E-98DB-ABDE-59F0-9F140A4F7D07}"/>
              </a:ext>
            </a:extLst>
          </p:cNvPr>
          <p:cNvSpPr/>
          <p:nvPr/>
        </p:nvSpPr>
        <p:spPr>
          <a:xfrm>
            <a:off x="4589777" y="3709361"/>
            <a:ext cx="1080120" cy="499802"/>
          </a:xfrm>
          <a:prstGeom prst="rect">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mn-ea"/>
                <a:cs typeface="+mn-cs"/>
              </a:rPr>
              <a:t>EV use</a:t>
            </a:r>
            <a:endParaRPr kumimoji="0" lang="en-CH" sz="1800" b="0" i="0" u="none" strike="noStrike" kern="0" cap="none" spc="0" normalizeH="0" baseline="0" noProof="0" dirty="0">
              <a:ln>
                <a:noFill/>
              </a:ln>
              <a:solidFill>
                <a:srgbClr val="000000"/>
              </a:solidFill>
              <a:effectLst/>
              <a:uLnTx/>
              <a:uFillTx/>
              <a:ea typeface="+mn-ea"/>
              <a:cs typeface="+mn-cs"/>
            </a:endParaRPr>
          </a:p>
        </p:txBody>
      </p:sp>
      <p:sp>
        <p:nvSpPr>
          <p:cNvPr id="57" name="Rectangle 56">
            <a:extLst>
              <a:ext uri="{FF2B5EF4-FFF2-40B4-BE49-F238E27FC236}">
                <a16:creationId xmlns:a16="http://schemas.microsoft.com/office/drawing/2014/main" id="{71ACACA4-F931-BAB0-14AC-8AC13FAD6A1D}"/>
              </a:ext>
            </a:extLst>
          </p:cNvPr>
          <p:cNvSpPr/>
          <p:nvPr/>
        </p:nvSpPr>
        <p:spPr>
          <a:xfrm>
            <a:off x="2604985" y="2768632"/>
            <a:ext cx="1365656" cy="635352"/>
          </a:xfrm>
          <a:prstGeom prst="rect">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mn-ea"/>
                <a:cs typeface="+mn-cs"/>
              </a:rPr>
              <a:t>EV production</a:t>
            </a:r>
            <a:endParaRPr kumimoji="0" lang="en-CH" sz="1800" b="0" i="0" u="none" strike="noStrike" kern="0" cap="none" spc="0" normalizeH="0" baseline="0" noProof="0" dirty="0">
              <a:ln>
                <a:noFill/>
              </a:ln>
              <a:solidFill>
                <a:srgbClr val="000000"/>
              </a:solidFill>
              <a:effectLst/>
              <a:uLnTx/>
              <a:uFillTx/>
              <a:ea typeface="+mn-ea"/>
              <a:cs typeface="+mn-cs"/>
            </a:endParaRPr>
          </a:p>
        </p:txBody>
      </p:sp>
      <p:sp>
        <p:nvSpPr>
          <p:cNvPr id="58" name="Rectangle 57">
            <a:extLst>
              <a:ext uri="{FF2B5EF4-FFF2-40B4-BE49-F238E27FC236}">
                <a16:creationId xmlns:a16="http://schemas.microsoft.com/office/drawing/2014/main" id="{C76C892D-448B-2D93-6476-661124518B58}"/>
              </a:ext>
            </a:extLst>
          </p:cNvPr>
          <p:cNvSpPr/>
          <p:nvPr/>
        </p:nvSpPr>
        <p:spPr>
          <a:xfrm>
            <a:off x="2604985" y="4149293"/>
            <a:ext cx="1365656" cy="635352"/>
          </a:xfrm>
          <a:prstGeom prst="rect">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mn-ea"/>
                <a:cs typeface="+mn-cs"/>
              </a:rPr>
              <a:t>Electricity mix</a:t>
            </a:r>
            <a:endParaRPr kumimoji="0" lang="en-CH" sz="1800" b="0" i="0" u="none" strike="noStrike" kern="0" cap="none" spc="0" normalizeH="0" baseline="0" noProof="0" dirty="0">
              <a:ln>
                <a:noFill/>
              </a:ln>
              <a:solidFill>
                <a:srgbClr val="000000"/>
              </a:solidFill>
              <a:effectLst/>
              <a:uLnTx/>
              <a:uFillTx/>
              <a:ea typeface="+mn-ea"/>
              <a:cs typeface="+mn-cs"/>
            </a:endParaRPr>
          </a:p>
        </p:txBody>
      </p:sp>
      <p:cxnSp>
        <p:nvCxnSpPr>
          <p:cNvPr id="59" name="Straight Arrow Connector 58">
            <a:extLst>
              <a:ext uri="{FF2B5EF4-FFF2-40B4-BE49-F238E27FC236}">
                <a16:creationId xmlns:a16="http://schemas.microsoft.com/office/drawing/2014/main" id="{BAE8F439-F313-0EB2-159C-D117FC32A070}"/>
              </a:ext>
            </a:extLst>
          </p:cNvPr>
          <p:cNvCxnSpPr>
            <a:cxnSpLocks/>
            <a:stCxn id="57" idx="3"/>
            <a:endCxn id="56" idx="1"/>
          </p:cNvCxnSpPr>
          <p:nvPr/>
        </p:nvCxnSpPr>
        <p:spPr>
          <a:xfrm>
            <a:off x="3970641" y="3086308"/>
            <a:ext cx="619136" cy="872954"/>
          </a:xfrm>
          <a:prstGeom prst="straightConnector1">
            <a:avLst/>
          </a:prstGeom>
          <a:noFill/>
          <a:ln w="12700" cap="flat" cmpd="sng" algn="ctr">
            <a:solidFill>
              <a:srgbClr val="001158"/>
            </a:solidFill>
            <a:prstDash val="solid"/>
            <a:tailEnd type="triangle"/>
          </a:ln>
          <a:effectLst/>
        </p:spPr>
      </p:cxnSp>
      <p:cxnSp>
        <p:nvCxnSpPr>
          <p:cNvPr id="60" name="Straight Arrow Connector 59">
            <a:extLst>
              <a:ext uri="{FF2B5EF4-FFF2-40B4-BE49-F238E27FC236}">
                <a16:creationId xmlns:a16="http://schemas.microsoft.com/office/drawing/2014/main" id="{2CB53E48-3341-C8EC-5A8C-FD5C5FC94FF7}"/>
              </a:ext>
            </a:extLst>
          </p:cNvPr>
          <p:cNvCxnSpPr>
            <a:cxnSpLocks/>
            <a:stCxn id="58" idx="3"/>
            <a:endCxn id="56" idx="1"/>
          </p:cNvCxnSpPr>
          <p:nvPr/>
        </p:nvCxnSpPr>
        <p:spPr>
          <a:xfrm flipV="1">
            <a:off x="3970641" y="3959262"/>
            <a:ext cx="619136" cy="507707"/>
          </a:xfrm>
          <a:prstGeom prst="straightConnector1">
            <a:avLst/>
          </a:prstGeom>
          <a:noFill/>
          <a:ln w="12700" cap="flat" cmpd="sng" algn="ctr">
            <a:solidFill>
              <a:srgbClr val="001158"/>
            </a:solidFill>
            <a:prstDash val="solid"/>
            <a:tailEnd type="triangle"/>
          </a:ln>
          <a:effectLst/>
        </p:spPr>
      </p:cxnSp>
      <p:cxnSp>
        <p:nvCxnSpPr>
          <p:cNvPr id="61" name="Straight Arrow Connector 60">
            <a:extLst>
              <a:ext uri="{FF2B5EF4-FFF2-40B4-BE49-F238E27FC236}">
                <a16:creationId xmlns:a16="http://schemas.microsoft.com/office/drawing/2014/main" id="{7D6BC3DA-5A0C-38C7-7F70-418F0D8C54F9}"/>
              </a:ext>
            </a:extLst>
          </p:cNvPr>
          <p:cNvCxnSpPr>
            <a:cxnSpLocks/>
            <a:stCxn id="58" idx="0"/>
            <a:endCxn id="57" idx="2"/>
          </p:cNvCxnSpPr>
          <p:nvPr/>
        </p:nvCxnSpPr>
        <p:spPr>
          <a:xfrm flipV="1">
            <a:off x="3287813" y="3403984"/>
            <a:ext cx="0" cy="745309"/>
          </a:xfrm>
          <a:prstGeom prst="straightConnector1">
            <a:avLst/>
          </a:prstGeom>
          <a:noFill/>
          <a:ln w="12700" cap="flat" cmpd="sng" algn="ctr">
            <a:solidFill>
              <a:srgbClr val="001158"/>
            </a:solidFill>
            <a:prstDash val="solid"/>
            <a:tailEnd type="triangle"/>
          </a:ln>
          <a:effectLst/>
        </p:spPr>
      </p:cxnSp>
      <p:sp>
        <p:nvSpPr>
          <p:cNvPr id="62" name="TextBox 61">
            <a:extLst>
              <a:ext uri="{FF2B5EF4-FFF2-40B4-BE49-F238E27FC236}">
                <a16:creationId xmlns:a16="http://schemas.microsoft.com/office/drawing/2014/main" id="{CBE4F140-68D7-915D-2D1C-BDCCACEF3262}"/>
              </a:ext>
            </a:extLst>
          </p:cNvPr>
          <p:cNvSpPr txBox="1"/>
          <p:nvPr/>
        </p:nvSpPr>
        <p:spPr>
          <a:xfrm>
            <a:off x="6524930" y="2054952"/>
            <a:ext cx="4095321" cy="1326105"/>
          </a:xfrm>
          <a:prstGeom prst="rect">
            <a:avLst/>
          </a:prstGeom>
          <a:noFill/>
        </p:spPr>
        <p:txBody>
          <a:bodyPr wrap="square" lIns="108000" tIns="108000" rIns="108000" bIns="108000" rtlCol="0" anchor="ctr">
            <a:spAutoFit/>
          </a:bodyPr>
          <a:lstStyle/>
          <a:p>
            <a:r>
              <a:rPr lang="en-US" b="1" dirty="0">
                <a:solidFill>
                  <a:srgbClr val="F46E32"/>
                </a:solidFill>
              </a:rPr>
              <a:t>Foreground scenarios</a:t>
            </a:r>
            <a:r>
              <a:rPr lang="en-US" dirty="0">
                <a:solidFill>
                  <a:srgbClr val="F46E32"/>
                </a:solidFill>
              </a:rPr>
              <a:t>:</a:t>
            </a:r>
          </a:p>
          <a:p>
            <a:endParaRPr lang="en-US" dirty="0">
              <a:solidFill>
                <a:srgbClr val="F46E32"/>
              </a:solidFill>
            </a:endParaRPr>
          </a:p>
          <a:p>
            <a:r>
              <a:rPr lang="en-US" i="1" dirty="0">
                <a:solidFill>
                  <a:srgbClr val="F46E32"/>
                </a:solidFill>
              </a:rPr>
              <a:t>How will the </a:t>
            </a:r>
            <a:r>
              <a:rPr lang="en-US" b="1" i="1" dirty="0">
                <a:solidFill>
                  <a:srgbClr val="F46E32"/>
                </a:solidFill>
              </a:rPr>
              <a:t>EV</a:t>
            </a:r>
            <a:r>
              <a:rPr lang="en-US" i="1" dirty="0">
                <a:solidFill>
                  <a:srgbClr val="F46E32"/>
                </a:solidFill>
              </a:rPr>
              <a:t> of 2030 look like? How will it be used?</a:t>
            </a:r>
            <a:endParaRPr lang="en-CH" i="1" dirty="0" err="1">
              <a:solidFill>
                <a:srgbClr val="F46E32"/>
              </a:solidFill>
            </a:endParaRPr>
          </a:p>
        </p:txBody>
      </p:sp>
      <p:sp>
        <p:nvSpPr>
          <p:cNvPr id="63" name="TextBox 62">
            <a:extLst>
              <a:ext uri="{FF2B5EF4-FFF2-40B4-BE49-F238E27FC236}">
                <a16:creationId xmlns:a16="http://schemas.microsoft.com/office/drawing/2014/main" id="{C332E9C3-445D-3378-27A9-AED999687E9F}"/>
              </a:ext>
            </a:extLst>
          </p:cNvPr>
          <p:cNvSpPr txBox="1"/>
          <p:nvPr/>
        </p:nvSpPr>
        <p:spPr>
          <a:xfrm>
            <a:off x="6484666" y="3703915"/>
            <a:ext cx="4667038" cy="2095546"/>
          </a:xfrm>
          <a:prstGeom prst="rect">
            <a:avLst/>
          </a:prstGeom>
          <a:noFill/>
        </p:spPr>
        <p:txBody>
          <a:bodyPr wrap="square" lIns="108000" tIns="108000" rIns="108000" bIns="108000" rtlCol="0" anchor="ctr">
            <a:spAutoFit/>
          </a:bodyPr>
          <a:lstStyle/>
          <a:p>
            <a:r>
              <a:rPr lang="en-US" b="1" dirty="0">
                <a:solidFill>
                  <a:srgbClr val="277A7F"/>
                </a:solidFill>
              </a:rPr>
              <a:t>Background scenarios</a:t>
            </a:r>
            <a:r>
              <a:rPr lang="en-US" dirty="0">
                <a:solidFill>
                  <a:srgbClr val="277A7F"/>
                </a:solidFill>
              </a:rPr>
              <a:t>: </a:t>
            </a:r>
          </a:p>
          <a:p>
            <a:endParaRPr lang="en-US" dirty="0">
              <a:solidFill>
                <a:srgbClr val="277A7F"/>
              </a:solidFill>
            </a:endParaRPr>
          </a:p>
          <a:p>
            <a:r>
              <a:rPr lang="en-US" i="1" dirty="0">
                <a:solidFill>
                  <a:srgbClr val="277A7F"/>
                </a:solidFill>
              </a:rPr>
              <a:t>How will supply chains in the wider </a:t>
            </a:r>
            <a:r>
              <a:rPr lang="en-US" b="1" i="1" dirty="0">
                <a:solidFill>
                  <a:srgbClr val="277A7F"/>
                </a:solidFill>
              </a:rPr>
              <a:t>economic system </a:t>
            </a:r>
            <a:r>
              <a:rPr lang="en-US" i="1" dirty="0">
                <a:solidFill>
                  <a:srgbClr val="277A7F"/>
                </a:solidFill>
              </a:rPr>
              <a:t>of 2030 look like?</a:t>
            </a:r>
          </a:p>
          <a:p>
            <a:endParaRPr lang="en-US" dirty="0">
              <a:solidFill>
                <a:srgbClr val="277A7F"/>
              </a:solidFill>
            </a:endParaRPr>
          </a:p>
          <a:p>
            <a:pPr marL="285750" indent="-285750">
              <a:buFontTx/>
              <a:buChar char="-"/>
            </a:pPr>
            <a:r>
              <a:rPr lang="en-US" dirty="0">
                <a:solidFill>
                  <a:srgbClr val="277A7F"/>
                </a:solidFill>
              </a:rPr>
              <a:t>Important, but difficult to consider </a:t>
            </a:r>
            <a:r>
              <a:rPr lang="en-US" sz="1400" dirty="0">
                <a:solidFill>
                  <a:srgbClr val="277A7F"/>
                </a:solidFill>
              </a:rPr>
              <a:t>(at least by individual stakeholders)</a:t>
            </a:r>
            <a:endParaRPr lang="en-US" dirty="0">
              <a:solidFill>
                <a:srgbClr val="277A7F"/>
              </a:solidFill>
            </a:endParaRPr>
          </a:p>
        </p:txBody>
      </p:sp>
      <p:sp>
        <p:nvSpPr>
          <p:cNvPr id="64" name="TextBox 63">
            <a:extLst>
              <a:ext uri="{FF2B5EF4-FFF2-40B4-BE49-F238E27FC236}">
                <a16:creationId xmlns:a16="http://schemas.microsoft.com/office/drawing/2014/main" id="{278B50D1-38B0-B378-C09E-80CC2280BE96}"/>
              </a:ext>
            </a:extLst>
          </p:cNvPr>
          <p:cNvSpPr txBox="1"/>
          <p:nvPr/>
        </p:nvSpPr>
        <p:spPr>
          <a:xfrm>
            <a:off x="404661" y="1648678"/>
            <a:ext cx="5550497" cy="462101"/>
          </a:xfrm>
          <a:prstGeom prst="rect">
            <a:avLst/>
          </a:prstGeom>
          <a:noFill/>
        </p:spPr>
        <p:txBody>
          <a:bodyPr wrap="square" lIns="108000" tIns="108000" rIns="108000" bIns="108000" rtlCol="0">
            <a:noAutofit/>
          </a:bodyPr>
          <a:lstStyle/>
          <a:p>
            <a:r>
              <a:rPr lang="en-US" b="1" dirty="0">
                <a:solidFill>
                  <a:srgbClr val="001158"/>
                </a:solidFill>
              </a:rPr>
              <a:t>A car manufacturer wants to make an LCA for an EV (electric vehicle) </a:t>
            </a:r>
            <a:r>
              <a:rPr lang="en-US" b="1" i="1" dirty="0">
                <a:solidFill>
                  <a:srgbClr val="001158"/>
                </a:solidFill>
              </a:rPr>
              <a:t>in 2030</a:t>
            </a:r>
            <a:r>
              <a:rPr lang="en-US" b="1" dirty="0">
                <a:solidFill>
                  <a:srgbClr val="001158"/>
                </a:solidFill>
              </a:rPr>
              <a:t>:</a:t>
            </a:r>
            <a:endParaRPr lang="en-CH" b="1" dirty="0">
              <a:solidFill>
                <a:srgbClr val="001158"/>
              </a:solidFill>
            </a:endParaRPr>
          </a:p>
        </p:txBody>
      </p:sp>
      <p:sp>
        <p:nvSpPr>
          <p:cNvPr id="66" name="Rectangle 65">
            <a:extLst>
              <a:ext uri="{FF2B5EF4-FFF2-40B4-BE49-F238E27FC236}">
                <a16:creationId xmlns:a16="http://schemas.microsoft.com/office/drawing/2014/main" id="{F628C5CB-7364-EFD7-171D-AB4F269AC15B}"/>
              </a:ext>
            </a:extLst>
          </p:cNvPr>
          <p:cNvSpPr/>
          <p:nvPr/>
        </p:nvSpPr>
        <p:spPr>
          <a:xfrm>
            <a:off x="1130344" y="4283894"/>
            <a:ext cx="899131" cy="366149"/>
          </a:xfrm>
          <a:prstGeom prst="rect">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mn-ea"/>
                <a:cs typeface="+mn-cs"/>
              </a:rPr>
              <a:t>Fossils</a:t>
            </a:r>
            <a:endParaRPr kumimoji="0" lang="en-CH" sz="1800" b="0" i="0" u="none" strike="noStrike" kern="0" cap="none" spc="0" normalizeH="0" baseline="0" noProof="0" dirty="0">
              <a:ln>
                <a:noFill/>
              </a:ln>
              <a:solidFill>
                <a:srgbClr val="000000"/>
              </a:solidFill>
              <a:effectLst/>
              <a:uLnTx/>
              <a:uFillTx/>
              <a:ea typeface="+mn-ea"/>
              <a:cs typeface="+mn-cs"/>
            </a:endParaRPr>
          </a:p>
        </p:txBody>
      </p:sp>
      <p:sp>
        <p:nvSpPr>
          <p:cNvPr id="67" name="Rectangle 66">
            <a:extLst>
              <a:ext uri="{FF2B5EF4-FFF2-40B4-BE49-F238E27FC236}">
                <a16:creationId xmlns:a16="http://schemas.microsoft.com/office/drawing/2014/main" id="{7B3EC011-0A2A-AD58-8074-7F3FC8482C7B}"/>
              </a:ext>
            </a:extLst>
          </p:cNvPr>
          <p:cNvSpPr/>
          <p:nvPr/>
        </p:nvSpPr>
        <p:spPr>
          <a:xfrm>
            <a:off x="554560" y="4751688"/>
            <a:ext cx="1474916" cy="366149"/>
          </a:xfrm>
          <a:prstGeom prst="rect">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mn-ea"/>
                <a:cs typeface="+mn-cs"/>
              </a:rPr>
              <a:t>Renewables</a:t>
            </a:r>
            <a:endParaRPr kumimoji="0" lang="en-CH" sz="1800" b="0" i="0" u="none" strike="noStrike" kern="0" cap="none" spc="0" normalizeH="0" baseline="0" noProof="0" dirty="0">
              <a:ln>
                <a:noFill/>
              </a:ln>
              <a:solidFill>
                <a:srgbClr val="000000"/>
              </a:solidFill>
              <a:effectLst/>
              <a:uLnTx/>
              <a:uFillTx/>
              <a:ea typeface="+mn-ea"/>
              <a:cs typeface="+mn-cs"/>
            </a:endParaRPr>
          </a:p>
        </p:txBody>
      </p:sp>
      <p:cxnSp>
        <p:nvCxnSpPr>
          <p:cNvPr id="68" name="Straight Arrow Connector 67">
            <a:extLst>
              <a:ext uri="{FF2B5EF4-FFF2-40B4-BE49-F238E27FC236}">
                <a16:creationId xmlns:a16="http://schemas.microsoft.com/office/drawing/2014/main" id="{458BCAB7-6E7F-BE14-6C84-31BD1A00DDAA}"/>
              </a:ext>
            </a:extLst>
          </p:cNvPr>
          <p:cNvCxnSpPr>
            <a:cxnSpLocks/>
            <a:stCxn id="66" idx="3"/>
            <a:endCxn id="58" idx="1"/>
          </p:cNvCxnSpPr>
          <p:nvPr/>
        </p:nvCxnSpPr>
        <p:spPr>
          <a:xfrm>
            <a:off x="2029475" y="4466969"/>
            <a:ext cx="575510" cy="0"/>
          </a:xfrm>
          <a:prstGeom prst="straightConnector1">
            <a:avLst/>
          </a:prstGeom>
          <a:noFill/>
          <a:ln w="12700" cap="flat" cmpd="sng" algn="ctr">
            <a:solidFill>
              <a:srgbClr val="001158"/>
            </a:solidFill>
            <a:prstDash val="solid"/>
            <a:tailEnd type="triangle"/>
          </a:ln>
          <a:effectLst/>
        </p:spPr>
      </p:cxnSp>
      <p:cxnSp>
        <p:nvCxnSpPr>
          <p:cNvPr id="69" name="Straight Arrow Connector 68">
            <a:extLst>
              <a:ext uri="{FF2B5EF4-FFF2-40B4-BE49-F238E27FC236}">
                <a16:creationId xmlns:a16="http://schemas.microsoft.com/office/drawing/2014/main" id="{E066CF5F-D68F-6672-302D-563E03C21F61}"/>
              </a:ext>
            </a:extLst>
          </p:cNvPr>
          <p:cNvCxnSpPr>
            <a:cxnSpLocks/>
            <a:stCxn id="67" idx="3"/>
            <a:endCxn id="58" idx="1"/>
          </p:cNvCxnSpPr>
          <p:nvPr/>
        </p:nvCxnSpPr>
        <p:spPr>
          <a:xfrm flipV="1">
            <a:off x="2029476" y="4466969"/>
            <a:ext cx="575509" cy="467794"/>
          </a:xfrm>
          <a:prstGeom prst="straightConnector1">
            <a:avLst/>
          </a:prstGeom>
          <a:noFill/>
          <a:ln w="12700" cap="flat" cmpd="sng" algn="ctr">
            <a:solidFill>
              <a:srgbClr val="001158"/>
            </a:solidFill>
            <a:prstDash val="solid"/>
            <a:tailEnd type="triangle"/>
          </a:ln>
          <a:effectLst/>
        </p:spPr>
      </p:cxnSp>
      <p:cxnSp>
        <p:nvCxnSpPr>
          <p:cNvPr id="70" name="Straight Arrow Connector 69">
            <a:extLst>
              <a:ext uri="{FF2B5EF4-FFF2-40B4-BE49-F238E27FC236}">
                <a16:creationId xmlns:a16="http://schemas.microsoft.com/office/drawing/2014/main" id="{499F9E4D-AB23-58F2-71AB-06124024AB9A}"/>
              </a:ext>
            </a:extLst>
          </p:cNvPr>
          <p:cNvCxnSpPr>
            <a:cxnSpLocks/>
            <a:stCxn id="71" idx="3"/>
            <a:endCxn id="57" idx="1"/>
          </p:cNvCxnSpPr>
          <p:nvPr/>
        </p:nvCxnSpPr>
        <p:spPr>
          <a:xfrm>
            <a:off x="2026602" y="2825272"/>
            <a:ext cx="578383" cy="261036"/>
          </a:xfrm>
          <a:prstGeom prst="straightConnector1">
            <a:avLst/>
          </a:prstGeom>
          <a:noFill/>
          <a:ln w="12700" cap="flat" cmpd="sng" algn="ctr">
            <a:solidFill>
              <a:srgbClr val="001158"/>
            </a:solidFill>
            <a:prstDash val="solid"/>
            <a:tailEnd type="triangle"/>
          </a:ln>
          <a:effectLst/>
        </p:spPr>
      </p:cxnSp>
      <p:sp>
        <p:nvSpPr>
          <p:cNvPr id="71" name="Rectangle 70">
            <a:extLst>
              <a:ext uri="{FF2B5EF4-FFF2-40B4-BE49-F238E27FC236}">
                <a16:creationId xmlns:a16="http://schemas.microsoft.com/office/drawing/2014/main" id="{2261C587-2BFB-8319-0052-5F08DCA676BC}"/>
              </a:ext>
            </a:extLst>
          </p:cNvPr>
          <p:cNvSpPr/>
          <p:nvPr/>
        </p:nvSpPr>
        <p:spPr>
          <a:xfrm>
            <a:off x="1127471" y="2642197"/>
            <a:ext cx="899131" cy="366149"/>
          </a:xfrm>
          <a:prstGeom prst="rect">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mn-ea"/>
                <a:cs typeface="+mn-cs"/>
              </a:rPr>
              <a:t>Steel</a:t>
            </a:r>
            <a:endParaRPr kumimoji="0" lang="en-CH" sz="1800" b="0" i="0" u="none" strike="noStrike" kern="0" cap="none" spc="0" normalizeH="0" baseline="0" noProof="0" dirty="0">
              <a:ln>
                <a:noFill/>
              </a:ln>
              <a:solidFill>
                <a:srgbClr val="000000"/>
              </a:solidFill>
              <a:effectLst/>
              <a:uLnTx/>
              <a:uFillTx/>
              <a:ea typeface="+mn-ea"/>
              <a:cs typeface="+mn-cs"/>
            </a:endParaRPr>
          </a:p>
        </p:txBody>
      </p:sp>
      <p:sp>
        <p:nvSpPr>
          <p:cNvPr id="72" name="Rectangle 71">
            <a:extLst>
              <a:ext uri="{FF2B5EF4-FFF2-40B4-BE49-F238E27FC236}">
                <a16:creationId xmlns:a16="http://schemas.microsoft.com/office/drawing/2014/main" id="{F3E31F7F-F525-862A-0553-0F89AF33BB5E}"/>
              </a:ext>
            </a:extLst>
          </p:cNvPr>
          <p:cNvSpPr/>
          <p:nvPr/>
        </p:nvSpPr>
        <p:spPr>
          <a:xfrm>
            <a:off x="842591" y="3158475"/>
            <a:ext cx="1184011" cy="366149"/>
          </a:xfrm>
          <a:prstGeom prst="rect">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mn-ea"/>
                <a:cs typeface="+mn-cs"/>
              </a:rPr>
              <a:t>Batteries</a:t>
            </a:r>
            <a:endParaRPr kumimoji="0" lang="en-CH" sz="1800" b="0" i="0" u="none" strike="noStrike" kern="0" cap="none" spc="0" normalizeH="0" baseline="0" noProof="0" dirty="0">
              <a:ln>
                <a:noFill/>
              </a:ln>
              <a:solidFill>
                <a:srgbClr val="000000"/>
              </a:solidFill>
              <a:effectLst/>
              <a:uLnTx/>
              <a:uFillTx/>
              <a:ea typeface="+mn-ea"/>
              <a:cs typeface="+mn-cs"/>
            </a:endParaRPr>
          </a:p>
        </p:txBody>
      </p:sp>
      <p:cxnSp>
        <p:nvCxnSpPr>
          <p:cNvPr id="73" name="Straight Arrow Connector 72">
            <a:extLst>
              <a:ext uri="{FF2B5EF4-FFF2-40B4-BE49-F238E27FC236}">
                <a16:creationId xmlns:a16="http://schemas.microsoft.com/office/drawing/2014/main" id="{03BF858B-9999-3D3D-02C5-69F1CD2A4ECE}"/>
              </a:ext>
            </a:extLst>
          </p:cNvPr>
          <p:cNvCxnSpPr>
            <a:cxnSpLocks/>
            <a:stCxn id="72" idx="3"/>
            <a:endCxn id="57" idx="1"/>
          </p:cNvCxnSpPr>
          <p:nvPr/>
        </p:nvCxnSpPr>
        <p:spPr>
          <a:xfrm flipV="1">
            <a:off x="2026602" y="3086308"/>
            <a:ext cx="578383" cy="255242"/>
          </a:xfrm>
          <a:prstGeom prst="straightConnector1">
            <a:avLst/>
          </a:prstGeom>
          <a:noFill/>
          <a:ln w="12700" cap="flat" cmpd="sng" algn="ctr">
            <a:solidFill>
              <a:srgbClr val="001158"/>
            </a:solidFill>
            <a:prstDash val="solid"/>
            <a:tailEnd type="triangle"/>
          </a:ln>
          <a:effectLst/>
        </p:spPr>
      </p:cxnSp>
    </p:spTree>
    <p:extLst>
      <p:ext uri="{BB962C8B-B14F-4D97-AF65-F5344CB8AC3E}">
        <p14:creationId xmlns:p14="http://schemas.microsoft.com/office/powerpoint/2010/main" val="178209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par>
                                <p:cTn id="22" presetID="10" presetClass="entr" presetSubtype="0"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4" grpId="0"/>
      <p:bldP spid="55" grpId="0"/>
      <p:bldP spid="62" grpId="0"/>
      <p:bldP spid="6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a black square&#10;&#10;Description automatically generated with medium confidence">
            <a:extLst>
              <a:ext uri="{FF2B5EF4-FFF2-40B4-BE49-F238E27FC236}">
                <a16:creationId xmlns:a16="http://schemas.microsoft.com/office/drawing/2014/main" id="{08FCA8B0-AFA4-0F96-4EBD-8DBB4FD1740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984" t="21443" r="11916" b="20593"/>
          <a:stretch/>
        </p:blipFill>
        <p:spPr>
          <a:xfrm>
            <a:off x="6706266" y="4059504"/>
            <a:ext cx="666451" cy="543325"/>
          </a:xfrm>
          <a:prstGeom prst="rect">
            <a:avLst/>
          </a:prstGeom>
        </p:spPr>
      </p:pic>
      <p:sp>
        <p:nvSpPr>
          <p:cNvPr id="2" name="Title 1">
            <a:extLst>
              <a:ext uri="{FF2B5EF4-FFF2-40B4-BE49-F238E27FC236}">
                <a16:creationId xmlns:a16="http://schemas.microsoft.com/office/drawing/2014/main" id="{CDB00925-A9A5-43C1-AA0F-BCBDDF0BBD2B}"/>
              </a:ext>
            </a:extLst>
          </p:cNvPr>
          <p:cNvSpPr>
            <a:spLocks noGrp="1"/>
          </p:cNvSpPr>
          <p:nvPr>
            <p:ph type="title"/>
          </p:nvPr>
        </p:nvSpPr>
        <p:spPr/>
        <p:txBody>
          <a:bodyPr>
            <a:normAutofit/>
          </a:bodyPr>
          <a:lstStyle/>
          <a:p>
            <a:r>
              <a:rPr lang="en-US" sz="2600" dirty="0"/>
              <a:t>Temporal consistency</a:t>
            </a:r>
            <a:endParaRPr lang="en-CH" sz="2600" dirty="0"/>
          </a:p>
        </p:txBody>
      </p:sp>
      <p:sp>
        <p:nvSpPr>
          <p:cNvPr id="9" name="Slide Number Placeholder 8">
            <a:extLst>
              <a:ext uri="{FF2B5EF4-FFF2-40B4-BE49-F238E27FC236}">
                <a16:creationId xmlns:a16="http://schemas.microsoft.com/office/drawing/2014/main" id="{A8BDCB30-8702-B8C6-0486-637DC2A69820}"/>
              </a:ext>
            </a:extLst>
          </p:cNvPr>
          <p:cNvSpPr>
            <a:spLocks noGrp="1"/>
          </p:cNvSpPr>
          <p:nvPr>
            <p:ph type="sldNum" sz="quarter" idx="19"/>
          </p:nvPr>
        </p:nvSpPr>
        <p:spPr/>
        <p:txBody>
          <a:bodyPr/>
          <a:lstStyle/>
          <a:p>
            <a:fld id="{5EE7099E-8998-4851-915A-4F4831808297}" type="slidenum">
              <a:rPr lang="nl-NL" smtClean="0"/>
              <a:pPr/>
              <a:t>8</a:t>
            </a:fld>
            <a:endParaRPr lang="nl-NL"/>
          </a:p>
        </p:txBody>
      </p:sp>
      <p:cxnSp>
        <p:nvCxnSpPr>
          <p:cNvPr id="43" name="Straight Connector 42">
            <a:extLst>
              <a:ext uri="{FF2B5EF4-FFF2-40B4-BE49-F238E27FC236}">
                <a16:creationId xmlns:a16="http://schemas.microsoft.com/office/drawing/2014/main" id="{4B6D8BCB-F482-BFDA-0616-6877E4854D95}"/>
              </a:ext>
            </a:extLst>
          </p:cNvPr>
          <p:cNvCxnSpPr>
            <a:cxnSpLocks/>
          </p:cNvCxnSpPr>
          <p:nvPr/>
        </p:nvCxnSpPr>
        <p:spPr>
          <a:xfrm>
            <a:off x="5801839" y="3076819"/>
            <a:ext cx="504057" cy="0"/>
          </a:xfrm>
          <a:prstGeom prst="line">
            <a:avLst/>
          </a:prstGeom>
          <a:noFill/>
          <a:ln w="25400" cap="flat" cmpd="sng" algn="ctr">
            <a:solidFill>
              <a:srgbClr val="F46E32"/>
            </a:solidFill>
            <a:prstDash val="solid"/>
          </a:ln>
          <a:effectLst/>
        </p:spPr>
      </p:cxnSp>
      <p:cxnSp>
        <p:nvCxnSpPr>
          <p:cNvPr id="44" name="Straight Connector 43">
            <a:extLst>
              <a:ext uri="{FF2B5EF4-FFF2-40B4-BE49-F238E27FC236}">
                <a16:creationId xmlns:a16="http://schemas.microsoft.com/office/drawing/2014/main" id="{57A399DD-5805-7C37-0131-9AA70E7E51F3}"/>
              </a:ext>
            </a:extLst>
          </p:cNvPr>
          <p:cNvCxnSpPr>
            <a:cxnSpLocks/>
          </p:cNvCxnSpPr>
          <p:nvPr/>
        </p:nvCxnSpPr>
        <p:spPr>
          <a:xfrm>
            <a:off x="5955158" y="5010542"/>
            <a:ext cx="422746" cy="0"/>
          </a:xfrm>
          <a:prstGeom prst="line">
            <a:avLst/>
          </a:prstGeom>
          <a:noFill/>
          <a:ln w="25400" cap="flat" cmpd="sng" algn="ctr">
            <a:solidFill>
              <a:srgbClr val="34A3A9">
                <a:lumMod val="75000"/>
              </a:srgbClr>
            </a:solidFill>
            <a:prstDash val="solid"/>
          </a:ln>
          <a:effectLst/>
        </p:spPr>
      </p:cxnSp>
      <p:sp>
        <p:nvSpPr>
          <p:cNvPr id="47" name="TextBox 46">
            <a:extLst>
              <a:ext uri="{FF2B5EF4-FFF2-40B4-BE49-F238E27FC236}">
                <a16:creationId xmlns:a16="http://schemas.microsoft.com/office/drawing/2014/main" id="{52735A30-E717-11A8-AD32-3EC0E8696FC8}"/>
              </a:ext>
            </a:extLst>
          </p:cNvPr>
          <p:cNvSpPr txBox="1"/>
          <p:nvPr/>
        </p:nvSpPr>
        <p:spPr>
          <a:xfrm>
            <a:off x="404661" y="1651940"/>
            <a:ext cx="5550497" cy="462101"/>
          </a:xfrm>
          <a:prstGeom prst="rect">
            <a:avLst/>
          </a:prstGeom>
          <a:noFill/>
        </p:spPr>
        <p:txBody>
          <a:bodyPr wrap="square" lIns="108000" tIns="108000" rIns="108000" bIns="108000" rtlCol="0">
            <a:noAutofit/>
          </a:bodyPr>
          <a:lstStyle/>
          <a:p>
            <a:r>
              <a:rPr lang="en-US" b="1" dirty="0">
                <a:solidFill>
                  <a:srgbClr val="001158"/>
                </a:solidFill>
              </a:rPr>
              <a:t>A car manufacturer wants to make an LCA for an EV (electric vehicle) </a:t>
            </a:r>
            <a:r>
              <a:rPr lang="en-US" b="1" i="1" dirty="0">
                <a:solidFill>
                  <a:srgbClr val="001158"/>
                </a:solidFill>
              </a:rPr>
              <a:t>in 2030</a:t>
            </a:r>
            <a:r>
              <a:rPr lang="en-US" b="1" dirty="0">
                <a:solidFill>
                  <a:srgbClr val="001158"/>
                </a:solidFill>
              </a:rPr>
              <a:t>:</a:t>
            </a:r>
            <a:endParaRPr lang="en-CH" b="1" dirty="0">
              <a:solidFill>
                <a:srgbClr val="001158"/>
              </a:solidFill>
            </a:endParaRPr>
          </a:p>
        </p:txBody>
      </p:sp>
      <p:sp>
        <p:nvSpPr>
          <p:cNvPr id="50" name="TextBox 49">
            <a:extLst>
              <a:ext uri="{FF2B5EF4-FFF2-40B4-BE49-F238E27FC236}">
                <a16:creationId xmlns:a16="http://schemas.microsoft.com/office/drawing/2014/main" id="{7B0AADA2-E3F3-C5C5-C3BA-0DB452D626E8}"/>
              </a:ext>
            </a:extLst>
          </p:cNvPr>
          <p:cNvSpPr txBox="1"/>
          <p:nvPr/>
        </p:nvSpPr>
        <p:spPr>
          <a:xfrm>
            <a:off x="6377904" y="2792542"/>
            <a:ext cx="1224136" cy="587441"/>
          </a:xfrm>
          <a:prstGeom prst="rect">
            <a:avLst/>
          </a:prstGeom>
          <a:noFill/>
        </p:spPr>
        <p:txBody>
          <a:bodyPr wrap="square" lIns="108000" tIns="108000" rIns="108000" bIns="108000" rtlCol="0">
            <a:spAutoFit/>
          </a:bodyPr>
          <a:lstStyle/>
          <a:p>
            <a:r>
              <a:rPr lang="en-US" sz="2400" b="1" dirty="0">
                <a:solidFill>
                  <a:srgbClr val="00B050"/>
                </a:solidFill>
              </a:rPr>
              <a:t>2030</a:t>
            </a:r>
            <a:endParaRPr lang="en-CH" sz="2400" b="1" dirty="0">
              <a:solidFill>
                <a:srgbClr val="00B050"/>
              </a:solidFill>
            </a:endParaRPr>
          </a:p>
        </p:txBody>
      </p:sp>
      <p:sp>
        <p:nvSpPr>
          <p:cNvPr id="53" name="TextBox 52">
            <a:extLst>
              <a:ext uri="{FF2B5EF4-FFF2-40B4-BE49-F238E27FC236}">
                <a16:creationId xmlns:a16="http://schemas.microsoft.com/office/drawing/2014/main" id="{22EE7C66-8C1C-606B-617D-93C3DC259810}"/>
              </a:ext>
            </a:extLst>
          </p:cNvPr>
          <p:cNvSpPr txBox="1"/>
          <p:nvPr/>
        </p:nvSpPr>
        <p:spPr>
          <a:xfrm>
            <a:off x="6377904" y="4678546"/>
            <a:ext cx="1224136" cy="587441"/>
          </a:xfrm>
          <a:prstGeom prst="rect">
            <a:avLst/>
          </a:prstGeom>
          <a:noFill/>
        </p:spPr>
        <p:txBody>
          <a:bodyPr wrap="square" lIns="108000" tIns="108000" rIns="108000" bIns="108000" rtlCol="0">
            <a:spAutoFit/>
          </a:bodyPr>
          <a:lstStyle/>
          <a:p>
            <a:r>
              <a:rPr lang="en-US" sz="2400" b="1" dirty="0">
                <a:solidFill>
                  <a:srgbClr val="FF0000"/>
                </a:solidFill>
              </a:rPr>
              <a:t>2020</a:t>
            </a:r>
            <a:endParaRPr lang="en-CH" sz="2400" b="1" dirty="0">
              <a:solidFill>
                <a:srgbClr val="FF0000"/>
              </a:solidFill>
            </a:endParaRPr>
          </a:p>
        </p:txBody>
      </p:sp>
      <p:sp>
        <p:nvSpPr>
          <p:cNvPr id="65" name="Lightning Bolt 64">
            <a:extLst>
              <a:ext uri="{FF2B5EF4-FFF2-40B4-BE49-F238E27FC236}">
                <a16:creationId xmlns:a16="http://schemas.microsoft.com/office/drawing/2014/main" id="{DC42AB1B-8657-E422-E781-50E35290DAA8}"/>
              </a:ext>
            </a:extLst>
          </p:cNvPr>
          <p:cNvSpPr/>
          <p:nvPr/>
        </p:nvSpPr>
        <p:spPr>
          <a:xfrm>
            <a:off x="6437600" y="3548492"/>
            <a:ext cx="371083" cy="742166"/>
          </a:xfrm>
          <a:prstGeom prst="lightningBolt">
            <a:avLst/>
          </a:prstGeom>
          <a:solidFill>
            <a:srgbClr val="FFFF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ea typeface="+mn-ea"/>
              <a:cs typeface="+mn-cs"/>
            </a:endParaRPr>
          </a:p>
        </p:txBody>
      </p:sp>
      <p:sp>
        <p:nvSpPr>
          <p:cNvPr id="69" name="TextBox 68">
            <a:extLst>
              <a:ext uri="{FF2B5EF4-FFF2-40B4-BE49-F238E27FC236}">
                <a16:creationId xmlns:a16="http://schemas.microsoft.com/office/drawing/2014/main" id="{20BB4E6B-72B8-B30B-50D7-E6E7748382DF}"/>
              </a:ext>
            </a:extLst>
          </p:cNvPr>
          <p:cNvSpPr txBox="1"/>
          <p:nvPr/>
        </p:nvSpPr>
        <p:spPr>
          <a:xfrm>
            <a:off x="8226242" y="2792542"/>
            <a:ext cx="1224136" cy="587441"/>
          </a:xfrm>
          <a:prstGeom prst="rect">
            <a:avLst/>
          </a:prstGeom>
          <a:noFill/>
        </p:spPr>
        <p:txBody>
          <a:bodyPr wrap="square" lIns="108000" tIns="108000" rIns="108000" bIns="108000" rtlCol="0">
            <a:spAutoFit/>
          </a:bodyPr>
          <a:lstStyle/>
          <a:p>
            <a:r>
              <a:rPr lang="en-US" sz="2400" b="1" dirty="0">
                <a:solidFill>
                  <a:srgbClr val="00B050"/>
                </a:solidFill>
              </a:rPr>
              <a:t>2030</a:t>
            </a:r>
            <a:endParaRPr lang="en-CH" sz="2400" b="1" dirty="0">
              <a:solidFill>
                <a:srgbClr val="00B050"/>
              </a:solidFill>
            </a:endParaRPr>
          </a:p>
        </p:txBody>
      </p:sp>
      <p:sp>
        <p:nvSpPr>
          <p:cNvPr id="70" name="TextBox 69">
            <a:extLst>
              <a:ext uri="{FF2B5EF4-FFF2-40B4-BE49-F238E27FC236}">
                <a16:creationId xmlns:a16="http://schemas.microsoft.com/office/drawing/2014/main" id="{8B2EDAC9-C3EA-46B9-D275-6B4E076FF966}"/>
              </a:ext>
            </a:extLst>
          </p:cNvPr>
          <p:cNvSpPr txBox="1"/>
          <p:nvPr/>
        </p:nvSpPr>
        <p:spPr>
          <a:xfrm>
            <a:off x="8226242" y="4678546"/>
            <a:ext cx="1224136" cy="587441"/>
          </a:xfrm>
          <a:prstGeom prst="rect">
            <a:avLst/>
          </a:prstGeom>
          <a:noFill/>
        </p:spPr>
        <p:txBody>
          <a:bodyPr wrap="square" lIns="108000" tIns="108000" rIns="108000" bIns="108000" rtlCol="0">
            <a:spAutoFit/>
          </a:bodyPr>
          <a:lstStyle/>
          <a:p>
            <a:r>
              <a:rPr lang="en-US" sz="2400" b="1" dirty="0">
                <a:solidFill>
                  <a:srgbClr val="00B050"/>
                </a:solidFill>
              </a:rPr>
              <a:t>2030</a:t>
            </a:r>
            <a:endParaRPr lang="en-CH" sz="2400" b="1" dirty="0">
              <a:solidFill>
                <a:srgbClr val="00B050"/>
              </a:solidFill>
            </a:endParaRPr>
          </a:p>
        </p:txBody>
      </p:sp>
      <p:sp>
        <p:nvSpPr>
          <p:cNvPr id="71" name="TextBox 70">
            <a:extLst>
              <a:ext uri="{FF2B5EF4-FFF2-40B4-BE49-F238E27FC236}">
                <a16:creationId xmlns:a16="http://schemas.microsoft.com/office/drawing/2014/main" id="{7F8C976C-2610-1551-DE2D-1BEC305DEB21}"/>
              </a:ext>
            </a:extLst>
          </p:cNvPr>
          <p:cNvSpPr txBox="1"/>
          <p:nvPr/>
        </p:nvSpPr>
        <p:spPr>
          <a:xfrm>
            <a:off x="8226242" y="3403939"/>
            <a:ext cx="1045259" cy="1449216"/>
          </a:xfrm>
          <a:prstGeom prst="rect">
            <a:avLst/>
          </a:prstGeom>
          <a:noFill/>
        </p:spPr>
        <p:txBody>
          <a:bodyPr wrap="none" lIns="108000" tIns="108000" rIns="108000" bIns="108000" rtlCol="0">
            <a:spAutoFit/>
          </a:bodyPr>
          <a:lstStyle/>
          <a:p>
            <a:r>
              <a:rPr lang="en-CH" sz="8000" b="1" dirty="0">
                <a:solidFill>
                  <a:srgbClr val="000000"/>
                </a:solidFill>
                <a:sym typeface="Wingdings" panose="05000000000000000000" pitchFamily="2" charset="2"/>
              </a:rPr>
              <a:t></a:t>
            </a:r>
            <a:endParaRPr lang="en-CH" sz="8000" b="1" dirty="0">
              <a:solidFill>
                <a:srgbClr val="000000"/>
              </a:solidFill>
            </a:endParaRPr>
          </a:p>
        </p:txBody>
      </p:sp>
      <p:sp>
        <p:nvSpPr>
          <p:cNvPr id="72" name="Rectangle 71">
            <a:extLst>
              <a:ext uri="{FF2B5EF4-FFF2-40B4-BE49-F238E27FC236}">
                <a16:creationId xmlns:a16="http://schemas.microsoft.com/office/drawing/2014/main" id="{ABDE0347-2345-33E4-5C90-ECBD5D44543C}"/>
              </a:ext>
            </a:extLst>
          </p:cNvPr>
          <p:cNvSpPr/>
          <p:nvPr/>
        </p:nvSpPr>
        <p:spPr>
          <a:xfrm>
            <a:off x="4442991" y="3535805"/>
            <a:ext cx="1358848" cy="810576"/>
          </a:xfrm>
          <a:prstGeom prst="rect">
            <a:avLst/>
          </a:prstGeom>
          <a:solidFill>
            <a:srgbClr val="F46E3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ea typeface="+mn-ea"/>
              <a:cs typeface="+mn-cs"/>
            </a:endParaRPr>
          </a:p>
        </p:txBody>
      </p:sp>
      <p:sp>
        <p:nvSpPr>
          <p:cNvPr id="73" name="Rectangle 72">
            <a:extLst>
              <a:ext uri="{FF2B5EF4-FFF2-40B4-BE49-F238E27FC236}">
                <a16:creationId xmlns:a16="http://schemas.microsoft.com/office/drawing/2014/main" id="{6BEB18EE-A69C-895A-2A1D-0F70B01AE8F4}"/>
              </a:ext>
            </a:extLst>
          </p:cNvPr>
          <p:cNvSpPr/>
          <p:nvPr/>
        </p:nvSpPr>
        <p:spPr>
          <a:xfrm>
            <a:off x="2354758" y="2605146"/>
            <a:ext cx="3447081" cy="943346"/>
          </a:xfrm>
          <a:prstGeom prst="rect">
            <a:avLst/>
          </a:prstGeom>
          <a:solidFill>
            <a:srgbClr val="F46E3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ea typeface="+mn-ea"/>
              <a:cs typeface="+mn-cs"/>
            </a:endParaRPr>
          </a:p>
        </p:txBody>
      </p:sp>
      <p:sp>
        <p:nvSpPr>
          <p:cNvPr id="74" name="Rectangle 73">
            <a:extLst>
              <a:ext uri="{FF2B5EF4-FFF2-40B4-BE49-F238E27FC236}">
                <a16:creationId xmlns:a16="http://schemas.microsoft.com/office/drawing/2014/main" id="{0B06DAE6-0359-DE4C-A830-6C2BBC28873E}"/>
              </a:ext>
            </a:extLst>
          </p:cNvPr>
          <p:cNvSpPr/>
          <p:nvPr/>
        </p:nvSpPr>
        <p:spPr>
          <a:xfrm>
            <a:off x="404661" y="2470042"/>
            <a:ext cx="5550497" cy="2828531"/>
          </a:xfrm>
          <a:prstGeom prst="rect">
            <a:avLst/>
          </a:prstGeom>
          <a:noFill/>
          <a:ln w="25400" cap="flat" cmpd="sng" algn="ctr">
            <a:solidFill>
              <a:srgbClr val="34A3A9">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000000"/>
              </a:solidFill>
              <a:effectLst/>
              <a:uLnTx/>
              <a:uFillTx/>
              <a:ea typeface="+mn-ea"/>
              <a:cs typeface="+mn-cs"/>
            </a:endParaRPr>
          </a:p>
        </p:txBody>
      </p:sp>
      <p:cxnSp>
        <p:nvCxnSpPr>
          <p:cNvPr id="75" name="Straight Connector 74">
            <a:extLst>
              <a:ext uri="{FF2B5EF4-FFF2-40B4-BE49-F238E27FC236}">
                <a16:creationId xmlns:a16="http://schemas.microsoft.com/office/drawing/2014/main" id="{B9DB15CF-CBA0-EE21-8D88-DC8E726776AA}"/>
              </a:ext>
            </a:extLst>
          </p:cNvPr>
          <p:cNvCxnSpPr>
            <a:cxnSpLocks/>
            <a:stCxn id="73" idx="3"/>
          </p:cNvCxnSpPr>
          <p:nvPr/>
        </p:nvCxnSpPr>
        <p:spPr>
          <a:xfrm>
            <a:off x="5801839" y="3076819"/>
            <a:ext cx="504057" cy="0"/>
          </a:xfrm>
          <a:prstGeom prst="line">
            <a:avLst/>
          </a:prstGeom>
          <a:noFill/>
          <a:ln w="25400" cap="flat" cmpd="sng" algn="ctr">
            <a:solidFill>
              <a:srgbClr val="F46E32"/>
            </a:solidFill>
            <a:prstDash val="solid"/>
          </a:ln>
          <a:effectLst/>
        </p:spPr>
      </p:cxnSp>
      <p:sp>
        <p:nvSpPr>
          <p:cNvPr id="76" name="TextBox 75">
            <a:extLst>
              <a:ext uri="{FF2B5EF4-FFF2-40B4-BE49-F238E27FC236}">
                <a16:creationId xmlns:a16="http://schemas.microsoft.com/office/drawing/2014/main" id="{E1E0180E-5516-6039-A1D5-E296655E281A}"/>
              </a:ext>
            </a:extLst>
          </p:cNvPr>
          <p:cNvSpPr txBox="1"/>
          <p:nvPr/>
        </p:nvSpPr>
        <p:spPr>
          <a:xfrm>
            <a:off x="4096765" y="2705713"/>
            <a:ext cx="1662861" cy="479741"/>
          </a:xfrm>
          <a:prstGeom prst="rect">
            <a:avLst/>
          </a:prstGeom>
          <a:noFill/>
        </p:spPr>
        <p:txBody>
          <a:bodyPr wrap="square" lIns="108000" tIns="108000" rIns="108000" bIns="108000" rtlCol="0">
            <a:noAutofit/>
          </a:bodyPr>
          <a:lstStyle/>
          <a:p>
            <a:pPr algn="r"/>
            <a:r>
              <a:rPr lang="en-US" b="1" dirty="0">
                <a:solidFill>
                  <a:srgbClr val="FFFFFF"/>
                </a:solidFill>
              </a:rPr>
              <a:t>Foreground system</a:t>
            </a:r>
            <a:endParaRPr lang="en-CH" b="1" dirty="0">
              <a:solidFill>
                <a:srgbClr val="FFFFFF"/>
              </a:solidFill>
            </a:endParaRPr>
          </a:p>
        </p:txBody>
      </p:sp>
      <p:sp>
        <p:nvSpPr>
          <p:cNvPr id="77" name="TextBox 76">
            <a:extLst>
              <a:ext uri="{FF2B5EF4-FFF2-40B4-BE49-F238E27FC236}">
                <a16:creationId xmlns:a16="http://schemas.microsoft.com/office/drawing/2014/main" id="{42856F7D-1761-597A-2C8C-C64C7D8553CD}"/>
              </a:ext>
            </a:extLst>
          </p:cNvPr>
          <p:cNvSpPr txBox="1"/>
          <p:nvPr/>
        </p:nvSpPr>
        <p:spPr>
          <a:xfrm>
            <a:off x="4206915" y="4602829"/>
            <a:ext cx="1748243" cy="479741"/>
          </a:xfrm>
          <a:prstGeom prst="rect">
            <a:avLst/>
          </a:prstGeom>
          <a:noFill/>
        </p:spPr>
        <p:txBody>
          <a:bodyPr wrap="square" lIns="108000" tIns="108000" rIns="108000" bIns="108000" rtlCol="0">
            <a:noAutofit/>
          </a:bodyPr>
          <a:lstStyle/>
          <a:p>
            <a:pPr algn="r"/>
            <a:r>
              <a:rPr lang="en-US" b="1" dirty="0">
                <a:solidFill>
                  <a:srgbClr val="277A7F"/>
                </a:solidFill>
              </a:rPr>
              <a:t>Background system</a:t>
            </a:r>
            <a:endParaRPr lang="en-CH" b="1" dirty="0">
              <a:solidFill>
                <a:srgbClr val="277A7F"/>
              </a:solidFill>
            </a:endParaRPr>
          </a:p>
        </p:txBody>
      </p:sp>
      <p:sp>
        <p:nvSpPr>
          <p:cNvPr id="78" name="Rectangle 77">
            <a:extLst>
              <a:ext uri="{FF2B5EF4-FFF2-40B4-BE49-F238E27FC236}">
                <a16:creationId xmlns:a16="http://schemas.microsoft.com/office/drawing/2014/main" id="{B2485F98-81F3-8E4D-A82B-71D0C6C642AC}"/>
              </a:ext>
            </a:extLst>
          </p:cNvPr>
          <p:cNvSpPr/>
          <p:nvPr/>
        </p:nvSpPr>
        <p:spPr>
          <a:xfrm>
            <a:off x="4589777" y="3691329"/>
            <a:ext cx="1080120" cy="499802"/>
          </a:xfrm>
          <a:prstGeom prst="rect">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mn-ea"/>
                <a:cs typeface="+mn-cs"/>
              </a:rPr>
              <a:t>EV use</a:t>
            </a:r>
            <a:endParaRPr kumimoji="0" lang="en-CH" sz="1800" b="0" i="0" u="none" strike="noStrike" kern="0" cap="none" spc="0" normalizeH="0" baseline="0" noProof="0" dirty="0">
              <a:ln>
                <a:noFill/>
              </a:ln>
              <a:solidFill>
                <a:srgbClr val="000000"/>
              </a:solidFill>
              <a:effectLst/>
              <a:uLnTx/>
              <a:uFillTx/>
              <a:ea typeface="+mn-ea"/>
              <a:cs typeface="+mn-cs"/>
            </a:endParaRPr>
          </a:p>
        </p:txBody>
      </p:sp>
      <p:sp>
        <p:nvSpPr>
          <p:cNvPr id="79" name="Rectangle 78">
            <a:extLst>
              <a:ext uri="{FF2B5EF4-FFF2-40B4-BE49-F238E27FC236}">
                <a16:creationId xmlns:a16="http://schemas.microsoft.com/office/drawing/2014/main" id="{11EFF9A3-9E2F-2932-8916-EF6BF1EAE73B}"/>
              </a:ext>
            </a:extLst>
          </p:cNvPr>
          <p:cNvSpPr/>
          <p:nvPr/>
        </p:nvSpPr>
        <p:spPr>
          <a:xfrm>
            <a:off x="2604985" y="2750600"/>
            <a:ext cx="1365656" cy="635352"/>
          </a:xfrm>
          <a:prstGeom prst="rect">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mn-ea"/>
                <a:cs typeface="+mn-cs"/>
              </a:rPr>
              <a:t>EV production</a:t>
            </a:r>
            <a:endParaRPr kumimoji="0" lang="en-CH" sz="1800" b="0" i="0" u="none" strike="noStrike" kern="0" cap="none" spc="0" normalizeH="0" baseline="0" noProof="0" dirty="0">
              <a:ln>
                <a:noFill/>
              </a:ln>
              <a:solidFill>
                <a:srgbClr val="000000"/>
              </a:solidFill>
              <a:effectLst/>
              <a:uLnTx/>
              <a:uFillTx/>
              <a:ea typeface="+mn-ea"/>
              <a:cs typeface="+mn-cs"/>
            </a:endParaRPr>
          </a:p>
        </p:txBody>
      </p:sp>
      <p:sp>
        <p:nvSpPr>
          <p:cNvPr id="80" name="Rectangle 79">
            <a:extLst>
              <a:ext uri="{FF2B5EF4-FFF2-40B4-BE49-F238E27FC236}">
                <a16:creationId xmlns:a16="http://schemas.microsoft.com/office/drawing/2014/main" id="{721B3CCE-AA85-3277-F267-22FD839A6AB7}"/>
              </a:ext>
            </a:extLst>
          </p:cNvPr>
          <p:cNvSpPr/>
          <p:nvPr/>
        </p:nvSpPr>
        <p:spPr>
          <a:xfrm>
            <a:off x="2604985" y="4131261"/>
            <a:ext cx="1365656" cy="635352"/>
          </a:xfrm>
          <a:prstGeom prst="rect">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mn-ea"/>
                <a:cs typeface="+mn-cs"/>
              </a:rPr>
              <a:t>Electricity mix</a:t>
            </a:r>
            <a:endParaRPr kumimoji="0" lang="en-CH" sz="1800" b="0" i="0" u="none" strike="noStrike" kern="0" cap="none" spc="0" normalizeH="0" baseline="0" noProof="0" dirty="0">
              <a:ln>
                <a:noFill/>
              </a:ln>
              <a:solidFill>
                <a:srgbClr val="000000"/>
              </a:solidFill>
              <a:effectLst/>
              <a:uLnTx/>
              <a:uFillTx/>
              <a:ea typeface="+mn-ea"/>
              <a:cs typeface="+mn-cs"/>
            </a:endParaRPr>
          </a:p>
        </p:txBody>
      </p:sp>
      <p:cxnSp>
        <p:nvCxnSpPr>
          <p:cNvPr id="81" name="Straight Arrow Connector 80">
            <a:extLst>
              <a:ext uri="{FF2B5EF4-FFF2-40B4-BE49-F238E27FC236}">
                <a16:creationId xmlns:a16="http://schemas.microsoft.com/office/drawing/2014/main" id="{49A6F8DB-639B-AD98-8B59-EB077376FF09}"/>
              </a:ext>
            </a:extLst>
          </p:cNvPr>
          <p:cNvCxnSpPr>
            <a:cxnSpLocks/>
            <a:stCxn id="79" idx="3"/>
            <a:endCxn id="78" idx="1"/>
          </p:cNvCxnSpPr>
          <p:nvPr/>
        </p:nvCxnSpPr>
        <p:spPr>
          <a:xfrm>
            <a:off x="3970641" y="3068276"/>
            <a:ext cx="619136" cy="872954"/>
          </a:xfrm>
          <a:prstGeom prst="straightConnector1">
            <a:avLst/>
          </a:prstGeom>
          <a:noFill/>
          <a:ln w="12700" cap="flat" cmpd="sng" algn="ctr">
            <a:solidFill>
              <a:srgbClr val="001158"/>
            </a:solidFill>
            <a:prstDash val="solid"/>
            <a:tailEnd type="triangle"/>
          </a:ln>
          <a:effectLst/>
        </p:spPr>
      </p:cxnSp>
      <p:cxnSp>
        <p:nvCxnSpPr>
          <p:cNvPr id="82" name="Straight Arrow Connector 81">
            <a:extLst>
              <a:ext uri="{FF2B5EF4-FFF2-40B4-BE49-F238E27FC236}">
                <a16:creationId xmlns:a16="http://schemas.microsoft.com/office/drawing/2014/main" id="{E4A6ED11-DE0F-3FE7-1D3B-49E117C66047}"/>
              </a:ext>
            </a:extLst>
          </p:cNvPr>
          <p:cNvCxnSpPr>
            <a:cxnSpLocks/>
            <a:stCxn id="80" idx="3"/>
            <a:endCxn id="78" idx="1"/>
          </p:cNvCxnSpPr>
          <p:nvPr/>
        </p:nvCxnSpPr>
        <p:spPr>
          <a:xfrm flipV="1">
            <a:off x="3970641" y="3941230"/>
            <a:ext cx="619136" cy="507707"/>
          </a:xfrm>
          <a:prstGeom prst="straightConnector1">
            <a:avLst/>
          </a:prstGeom>
          <a:noFill/>
          <a:ln w="12700" cap="flat" cmpd="sng" algn="ctr">
            <a:solidFill>
              <a:srgbClr val="001158"/>
            </a:solidFill>
            <a:prstDash val="solid"/>
            <a:tailEnd type="triangle"/>
          </a:ln>
          <a:effectLst/>
        </p:spPr>
      </p:cxnSp>
      <p:cxnSp>
        <p:nvCxnSpPr>
          <p:cNvPr id="83" name="Straight Arrow Connector 82">
            <a:extLst>
              <a:ext uri="{FF2B5EF4-FFF2-40B4-BE49-F238E27FC236}">
                <a16:creationId xmlns:a16="http://schemas.microsoft.com/office/drawing/2014/main" id="{4A8D3605-A3A5-9C83-16EA-CB8D7C730D89}"/>
              </a:ext>
            </a:extLst>
          </p:cNvPr>
          <p:cNvCxnSpPr>
            <a:cxnSpLocks/>
            <a:stCxn id="80" idx="0"/>
            <a:endCxn id="79" idx="2"/>
          </p:cNvCxnSpPr>
          <p:nvPr/>
        </p:nvCxnSpPr>
        <p:spPr>
          <a:xfrm flipV="1">
            <a:off x="3287813" y="3385952"/>
            <a:ext cx="0" cy="745309"/>
          </a:xfrm>
          <a:prstGeom prst="straightConnector1">
            <a:avLst/>
          </a:prstGeom>
          <a:noFill/>
          <a:ln w="12700" cap="flat" cmpd="sng" algn="ctr">
            <a:solidFill>
              <a:srgbClr val="001158"/>
            </a:solidFill>
            <a:prstDash val="solid"/>
            <a:tailEnd type="triangle"/>
          </a:ln>
          <a:effectLst/>
        </p:spPr>
      </p:cxnSp>
      <p:sp>
        <p:nvSpPr>
          <p:cNvPr id="84" name="Rectangle 83">
            <a:extLst>
              <a:ext uri="{FF2B5EF4-FFF2-40B4-BE49-F238E27FC236}">
                <a16:creationId xmlns:a16="http://schemas.microsoft.com/office/drawing/2014/main" id="{04BEDCB7-B33E-908B-4186-24465D83FCF5}"/>
              </a:ext>
            </a:extLst>
          </p:cNvPr>
          <p:cNvSpPr/>
          <p:nvPr/>
        </p:nvSpPr>
        <p:spPr>
          <a:xfrm>
            <a:off x="1130344" y="4265862"/>
            <a:ext cx="899131" cy="366149"/>
          </a:xfrm>
          <a:prstGeom prst="rect">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mn-ea"/>
                <a:cs typeface="+mn-cs"/>
              </a:rPr>
              <a:t>Fossils</a:t>
            </a:r>
            <a:endParaRPr kumimoji="0" lang="en-CH" sz="1800" b="0" i="0" u="none" strike="noStrike" kern="0" cap="none" spc="0" normalizeH="0" baseline="0" noProof="0" dirty="0">
              <a:ln>
                <a:noFill/>
              </a:ln>
              <a:solidFill>
                <a:srgbClr val="000000"/>
              </a:solidFill>
              <a:effectLst/>
              <a:uLnTx/>
              <a:uFillTx/>
              <a:ea typeface="+mn-ea"/>
              <a:cs typeface="+mn-cs"/>
            </a:endParaRPr>
          </a:p>
        </p:txBody>
      </p:sp>
      <p:sp>
        <p:nvSpPr>
          <p:cNvPr id="85" name="Rectangle 84">
            <a:extLst>
              <a:ext uri="{FF2B5EF4-FFF2-40B4-BE49-F238E27FC236}">
                <a16:creationId xmlns:a16="http://schemas.microsoft.com/office/drawing/2014/main" id="{F249D5A0-1CCA-3BC4-860B-A09F85923251}"/>
              </a:ext>
            </a:extLst>
          </p:cNvPr>
          <p:cNvSpPr/>
          <p:nvPr/>
        </p:nvSpPr>
        <p:spPr>
          <a:xfrm>
            <a:off x="554560" y="4733656"/>
            <a:ext cx="1474916" cy="366149"/>
          </a:xfrm>
          <a:prstGeom prst="rect">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mn-ea"/>
                <a:cs typeface="+mn-cs"/>
              </a:rPr>
              <a:t>Renewables</a:t>
            </a:r>
            <a:endParaRPr kumimoji="0" lang="en-CH" sz="1800" b="0" i="0" u="none" strike="noStrike" kern="0" cap="none" spc="0" normalizeH="0" baseline="0" noProof="0" dirty="0">
              <a:ln>
                <a:noFill/>
              </a:ln>
              <a:solidFill>
                <a:srgbClr val="000000"/>
              </a:solidFill>
              <a:effectLst/>
              <a:uLnTx/>
              <a:uFillTx/>
              <a:ea typeface="+mn-ea"/>
              <a:cs typeface="+mn-cs"/>
            </a:endParaRPr>
          </a:p>
        </p:txBody>
      </p:sp>
      <p:cxnSp>
        <p:nvCxnSpPr>
          <p:cNvPr id="86" name="Straight Arrow Connector 85">
            <a:extLst>
              <a:ext uri="{FF2B5EF4-FFF2-40B4-BE49-F238E27FC236}">
                <a16:creationId xmlns:a16="http://schemas.microsoft.com/office/drawing/2014/main" id="{F8821E5C-0210-0F10-98C7-20A1C57D908B}"/>
              </a:ext>
            </a:extLst>
          </p:cNvPr>
          <p:cNvCxnSpPr>
            <a:cxnSpLocks/>
            <a:stCxn id="84" idx="3"/>
            <a:endCxn id="80" idx="1"/>
          </p:cNvCxnSpPr>
          <p:nvPr/>
        </p:nvCxnSpPr>
        <p:spPr>
          <a:xfrm>
            <a:off x="2029475" y="4448937"/>
            <a:ext cx="575510" cy="0"/>
          </a:xfrm>
          <a:prstGeom prst="straightConnector1">
            <a:avLst/>
          </a:prstGeom>
          <a:noFill/>
          <a:ln w="12700" cap="flat" cmpd="sng" algn="ctr">
            <a:solidFill>
              <a:srgbClr val="001158"/>
            </a:solidFill>
            <a:prstDash val="solid"/>
            <a:tailEnd type="triangle"/>
          </a:ln>
          <a:effectLst/>
        </p:spPr>
      </p:cxnSp>
      <p:cxnSp>
        <p:nvCxnSpPr>
          <p:cNvPr id="87" name="Straight Arrow Connector 86">
            <a:extLst>
              <a:ext uri="{FF2B5EF4-FFF2-40B4-BE49-F238E27FC236}">
                <a16:creationId xmlns:a16="http://schemas.microsoft.com/office/drawing/2014/main" id="{F07F10A6-A266-6A10-CCA4-9971C2E95AC6}"/>
              </a:ext>
            </a:extLst>
          </p:cNvPr>
          <p:cNvCxnSpPr>
            <a:cxnSpLocks/>
            <a:stCxn id="85" idx="3"/>
            <a:endCxn id="80" idx="1"/>
          </p:cNvCxnSpPr>
          <p:nvPr/>
        </p:nvCxnSpPr>
        <p:spPr>
          <a:xfrm flipV="1">
            <a:off x="2029476" y="4448937"/>
            <a:ext cx="575509" cy="467794"/>
          </a:xfrm>
          <a:prstGeom prst="straightConnector1">
            <a:avLst/>
          </a:prstGeom>
          <a:noFill/>
          <a:ln w="12700" cap="flat" cmpd="sng" algn="ctr">
            <a:solidFill>
              <a:srgbClr val="001158"/>
            </a:solidFill>
            <a:prstDash val="solid"/>
            <a:tailEnd type="triangle"/>
          </a:ln>
          <a:effectLst/>
        </p:spPr>
      </p:cxnSp>
      <p:cxnSp>
        <p:nvCxnSpPr>
          <p:cNvPr id="88" name="Straight Arrow Connector 87">
            <a:extLst>
              <a:ext uri="{FF2B5EF4-FFF2-40B4-BE49-F238E27FC236}">
                <a16:creationId xmlns:a16="http://schemas.microsoft.com/office/drawing/2014/main" id="{1B324E7B-0512-4CE4-1ED2-CBFF67CECB1A}"/>
              </a:ext>
            </a:extLst>
          </p:cNvPr>
          <p:cNvCxnSpPr>
            <a:cxnSpLocks/>
            <a:stCxn id="89" idx="3"/>
            <a:endCxn id="79" idx="1"/>
          </p:cNvCxnSpPr>
          <p:nvPr/>
        </p:nvCxnSpPr>
        <p:spPr>
          <a:xfrm>
            <a:off x="2026602" y="2807240"/>
            <a:ext cx="578383" cy="261036"/>
          </a:xfrm>
          <a:prstGeom prst="straightConnector1">
            <a:avLst/>
          </a:prstGeom>
          <a:noFill/>
          <a:ln w="12700" cap="flat" cmpd="sng" algn="ctr">
            <a:solidFill>
              <a:srgbClr val="001158"/>
            </a:solidFill>
            <a:prstDash val="solid"/>
            <a:tailEnd type="triangle"/>
          </a:ln>
          <a:effectLst/>
        </p:spPr>
      </p:cxnSp>
      <p:sp>
        <p:nvSpPr>
          <p:cNvPr id="89" name="Rectangle 88">
            <a:extLst>
              <a:ext uri="{FF2B5EF4-FFF2-40B4-BE49-F238E27FC236}">
                <a16:creationId xmlns:a16="http://schemas.microsoft.com/office/drawing/2014/main" id="{A0ACDE2B-42DF-8D33-E550-3D1EB5CC8078}"/>
              </a:ext>
            </a:extLst>
          </p:cNvPr>
          <p:cNvSpPr/>
          <p:nvPr/>
        </p:nvSpPr>
        <p:spPr>
          <a:xfrm>
            <a:off x="1127471" y="2624165"/>
            <a:ext cx="899131" cy="366149"/>
          </a:xfrm>
          <a:prstGeom prst="rect">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mn-ea"/>
                <a:cs typeface="+mn-cs"/>
              </a:rPr>
              <a:t>Steel</a:t>
            </a:r>
            <a:endParaRPr kumimoji="0" lang="en-CH" sz="1800" b="0" i="0" u="none" strike="noStrike" kern="0" cap="none" spc="0" normalizeH="0" baseline="0" noProof="0" dirty="0">
              <a:ln>
                <a:noFill/>
              </a:ln>
              <a:solidFill>
                <a:srgbClr val="000000"/>
              </a:solidFill>
              <a:effectLst/>
              <a:uLnTx/>
              <a:uFillTx/>
              <a:ea typeface="+mn-ea"/>
              <a:cs typeface="+mn-cs"/>
            </a:endParaRPr>
          </a:p>
        </p:txBody>
      </p:sp>
      <p:sp>
        <p:nvSpPr>
          <p:cNvPr id="90" name="Rectangle 89">
            <a:extLst>
              <a:ext uri="{FF2B5EF4-FFF2-40B4-BE49-F238E27FC236}">
                <a16:creationId xmlns:a16="http://schemas.microsoft.com/office/drawing/2014/main" id="{30CB067D-C4C4-E793-B85E-5D5350FA1A51}"/>
              </a:ext>
            </a:extLst>
          </p:cNvPr>
          <p:cNvSpPr/>
          <p:nvPr/>
        </p:nvSpPr>
        <p:spPr>
          <a:xfrm>
            <a:off x="842591" y="3140443"/>
            <a:ext cx="1184011" cy="366149"/>
          </a:xfrm>
          <a:prstGeom prst="rect">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mn-ea"/>
                <a:cs typeface="+mn-cs"/>
              </a:rPr>
              <a:t>Batteries</a:t>
            </a:r>
            <a:endParaRPr kumimoji="0" lang="en-CH" sz="1800" b="0" i="0" u="none" strike="noStrike" kern="0" cap="none" spc="0" normalizeH="0" baseline="0" noProof="0" dirty="0">
              <a:ln>
                <a:noFill/>
              </a:ln>
              <a:solidFill>
                <a:srgbClr val="000000"/>
              </a:solidFill>
              <a:effectLst/>
              <a:uLnTx/>
              <a:uFillTx/>
              <a:ea typeface="+mn-ea"/>
              <a:cs typeface="+mn-cs"/>
            </a:endParaRPr>
          </a:p>
        </p:txBody>
      </p:sp>
      <p:cxnSp>
        <p:nvCxnSpPr>
          <p:cNvPr id="92" name="Straight Arrow Connector 91">
            <a:extLst>
              <a:ext uri="{FF2B5EF4-FFF2-40B4-BE49-F238E27FC236}">
                <a16:creationId xmlns:a16="http://schemas.microsoft.com/office/drawing/2014/main" id="{8AAE92CF-46CF-03E0-5A18-F929CAF12BE7}"/>
              </a:ext>
            </a:extLst>
          </p:cNvPr>
          <p:cNvCxnSpPr>
            <a:cxnSpLocks/>
            <a:stCxn id="90" idx="3"/>
            <a:endCxn id="79" idx="1"/>
          </p:cNvCxnSpPr>
          <p:nvPr/>
        </p:nvCxnSpPr>
        <p:spPr>
          <a:xfrm flipV="1">
            <a:off x="2026602" y="3068276"/>
            <a:ext cx="578383" cy="255242"/>
          </a:xfrm>
          <a:prstGeom prst="straightConnector1">
            <a:avLst/>
          </a:prstGeom>
          <a:noFill/>
          <a:ln w="12700" cap="flat" cmpd="sng" algn="ctr">
            <a:solidFill>
              <a:srgbClr val="001158"/>
            </a:solidFill>
            <a:prstDash val="solid"/>
            <a:tailEnd type="triangle"/>
          </a:ln>
          <a:effectLst/>
        </p:spPr>
      </p:cxnSp>
    </p:spTree>
    <p:extLst>
      <p:ext uri="{BB962C8B-B14F-4D97-AF65-F5344CB8AC3E}">
        <p14:creationId xmlns:p14="http://schemas.microsoft.com/office/powerpoint/2010/main" val="212605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00925-A9A5-43C1-AA0F-BCBDDF0BBD2B}"/>
              </a:ext>
            </a:extLst>
          </p:cNvPr>
          <p:cNvSpPr>
            <a:spLocks noGrp="1"/>
          </p:cNvSpPr>
          <p:nvPr>
            <p:ph type="title"/>
          </p:nvPr>
        </p:nvSpPr>
        <p:spPr>
          <a:xfrm>
            <a:off x="327342" y="360000"/>
            <a:ext cx="11510008" cy="492443"/>
          </a:xfrm>
        </p:spPr>
        <p:txBody>
          <a:bodyPr>
            <a:normAutofit/>
          </a:bodyPr>
          <a:lstStyle/>
          <a:p>
            <a:r>
              <a:rPr lang="en-US" sz="2600" dirty="0"/>
              <a:t>Narrative consistency</a:t>
            </a:r>
            <a:endParaRPr lang="en-CH" sz="2600" dirty="0"/>
          </a:p>
        </p:txBody>
      </p:sp>
      <p:sp>
        <p:nvSpPr>
          <p:cNvPr id="12" name="Slide Number Placeholder 11">
            <a:extLst>
              <a:ext uri="{FF2B5EF4-FFF2-40B4-BE49-F238E27FC236}">
                <a16:creationId xmlns:a16="http://schemas.microsoft.com/office/drawing/2014/main" id="{4A766E41-8147-B9CD-70C7-A27D00478EE8}"/>
              </a:ext>
            </a:extLst>
          </p:cNvPr>
          <p:cNvSpPr>
            <a:spLocks noGrp="1"/>
          </p:cNvSpPr>
          <p:nvPr>
            <p:ph type="sldNum" sz="quarter" idx="19"/>
          </p:nvPr>
        </p:nvSpPr>
        <p:spPr/>
        <p:txBody>
          <a:bodyPr/>
          <a:lstStyle/>
          <a:p>
            <a:fld id="{5EE7099E-8998-4851-915A-4F4831808297}" type="slidenum">
              <a:rPr lang="nl-NL" smtClean="0"/>
              <a:pPr/>
              <a:t>9</a:t>
            </a:fld>
            <a:endParaRPr lang="nl-NL"/>
          </a:p>
        </p:txBody>
      </p:sp>
      <p:sp>
        <p:nvSpPr>
          <p:cNvPr id="3" name="Rectangle 2">
            <a:extLst>
              <a:ext uri="{FF2B5EF4-FFF2-40B4-BE49-F238E27FC236}">
                <a16:creationId xmlns:a16="http://schemas.microsoft.com/office/drawing/2014/main" id="{B47F9AE7-2208-3A66-0CA3-A3A38DB84AA7}"/>
              </a:ext>
            </a:extLst>
          </p:cNvPr>
          <p:cNvSpPr/>
          <p:nvPr/>
        </p:nvSpPr>
        <p:spPr>
          <a:xfrm>
            <a:off x="4442991" y="3535803"/>
            <a:ext cx="1358848" cy="810576"/>
          </a:xfrm>
          <a:prstGeom prst="rect">
            <a:avLst/>
          </a:prstGeom>
          <a:solidFill>
            <a:srgbClr val="F46E3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ea typeface="+mn-ea"/>
              <a:cs typeface="+mn-cs"/>
            </a:endParaRPr>
          </a:p>
        </p:txBody>
      </p:sp>
      <p:sp>
        <p:nvSpPr>
          <p:cNvPr id="8" name="Rectangle 7">
            <a:extLst>
              <a:ext uri="{FF2B5EF4-FFF2-40B4-BE49-F238E27FC236}">
                <a16:creationId xmlns:a16="http://schemas.microsoft.com/office/drawing/2014/main" id="{8EB9D7D1-E42F-41C1-94E6-08CE7E871ABE}"/>
              </a:ext>
            </a:extLst>
          </p:cNvPr>
          <p:cNvSpPr/>
          <p:nvPr/>
        </p:nvSpPr>
        <p:spPr>
          <a:xfrm>
            <a:off x="2354758" y="2605144"/>
            <a:ext cx="3447081" cy="943346"/>
          </a:xfrm>
          <a:prstGeom prst="rect">
            <a:avLst/>
          </a:prstGeom>
          <a:solidFill>
            <a:srgbClr val="F46E3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FFFFFF"/>
              </a:solidFill>
              <a:effectLst/>
              <a:uLnTx/>
              <a:uFillTx/>
              <a:ea typeface="+mn-ea"/>
              <a:cs typeface="+mn-cs"/>
            </a:endParaRPr>
          </a:p>
        </p:txBody>
      </p:sp>
      <p:sp>
        <p:nvSpPr>
          <p:cNvPr id="11" name="Rectangle 10">
            <a:extLst>
              <a:ext uri="{FF2B5EF4-FFF2-40B4-BE49-F238E27FC236}">
                <a16:creationId xmlns:a16="http://schemas.microsoft.com/office/drawing/2014/main" id="{A0A5F3D6-304D-0E9A-2B77-231B82C422BF}"/>
              </a:ext>
            </a:extLst>
          </p:cNvPr>
          <p:cNvSpPr/>
          <p:nvPr/>
        </p:nvSpPr>
        <p:spPr>
          <a:xfrm>
            <a:off x="404661" y="2470040"/>
            <a:ext cx="5550497" cy="2828531"/>
          </a:xfrm>
          <a:prstGeom prst="rect">
            <a:avLst/>
          </a:prstGeom>
          <a:noFill/>
          <a:ln w="25400" cap="flat" cmpd="sng" algn="ctr">
            <a:solidFill>
              <a:srgbClr val="34A3A9">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srgbClr val="000000"/>
              </a:solidFill>
              <a:effectLst/>
              <a:uLnTx/>
              <a:uFillTx/>
              <a:ea typeface="+mn-ea"/>
              <a:cs typeface="+mn-cs"/>
            </a:endParaRPr>
          </a:p>
        </p:txBody>
      </p:sp>
      <p:cxnSp>
        <p:nvCxnSpPr>
          <p:cNvPr id="13" name="Straight Connector 12">
            <a:extLst>
              <a:ext uri="{FF2B5EF4-FFF2-40B4-BE49-F238E27FC236}">
                <a16:creationId xmlns:a16="http://schemas.microsoft.com/office/drawing/2014/main" id="{75E862C4-6C81-531D-F6D5-05133C572972}"/>
              </a:ext>
            </a:extLst>
          </p:cNvPr>
          <p:cNvCxnSpPr>
            <a:cxnSpLocks/>
            <a:stCxn id="8" idx="3"/>
          </p:cNvCxnSpPr>
          <p:nvPr/>
        </p:nvCxnSpPr>
        <p:spPr>
          <a:xfrm>
            <a:off x="5801839" y="3076817"/>
            <a:ext cx="504057" cy="0"/>
          </a:xfrm>
          <a:prstGeom prst="line">
            <a:avLst/>
          </a:prstGeom>
          <a:noFill/>
          <a:ln w="25400" cap="flat" cmpd="sng" algn="ctr">
            <a:solidFill>
              <a:srgbClr val="F46E32"/>
            </a:solidFill>
            <a:prstDash val="solid"/>
          </a:ln>
          <a:effectLst/>
        </p:spPr>
      </p:cxnSp>
      <p:cxnSp>
        <p:nvCxnSpPr>
          <p:cNvPr id="14" name="Straight Connector 13">
            <a:extLst>
              <a:ext uri="{FF2B5EF4-FFF2-40B4-BE49-F238E27FC236}">
                <a16:creationId xmlns:a16="http://schemas.microsoft.com/office/drawing/2014/main" id="{77A46AC0-F484-61CF-B6A6-20D64CE2861A}"/>
              </a:ext>
            </a:extLst>
          </p:cNvPr>
          <p:cNvCxnSpPr>
            <a:cxnSpLocks/>
          </p:cNvCxnSpPr>
          <p:nvPr/>
        </p:nvCxnSpPr>
        <p:spPr>
          <a:xfrm>
            <a:off x="5955158" y="5010540"/>
            <a:ext cx="422746" cy="0"/>
          </a:xfrm>
          <a:prstGeom prst="line">
            <a:avLst/>
          </a:prstGeom>
          <a:noFill/>
          <a:ln w="25400" cap="flat" cmpd="sng" algn="ctr">
            <a:solidFill>
              <a:srgbClr val="34A3A9">
                <a:lumMod val="75000"/>
              </a:srgbClr>
            </a:solidFill>
            <a:prstDash val="solid"/>
          </a:ln>
          <a:effectLst/>
        </p:spPr>
      </p:cxnSp>
      <p:sp>
        <p:nvSpPr>
          <p:cNvPr id="15" name="TextBox 14">
            <a:extLst>
              <a:ext uri="{FF2B5EF4-FFF2-40B4-BE49-F238E27FC236}">
                <a16:creationId xmlns:a16="http://schemas.microsoft.com/office/drawing/2014/main" id="{6A67F73D-7B92-9625-73B0-384F7EFA7280}"/>
              </a:ext>
            </a:extLst>
          </p:cNvPr>
          <p:cNvSpPr txBox="1"/>
          <p:nvPr/>
        </p:nvSpPr>
        <p:spPr>
          <a:xfrm>
            <a:off x="4096765" y="2705711"/>
            <a:ext cx="1662861" cy="479741"/>
          </a:xfrm>
          <a:prstGeom prst="rect">
            <a:avLst/>
          </a:prstGeom>
          <a:noFill/>
        </p:spPr>
        <p:txBody>
          <a:bodyPr wrap="square" lIns="108000" tIns="108000" rIns="108000" bIns="108000" rtlCol="0">
            <a:noAutofit/>
          </a:bodyPr>
          <a:lstStyle/>
          <a:p>
            <a:pPr algn="r"/>
            <a:r>
              <a:rPr lang="en-US" b="1" dirty="0">
                <a:solidFill>
                  <a:srgbClr val="FFFFFF"/>
                </a:solidFill>
              </a:rPr>
              <a:t>Foreground system</a:t>
            </a:r>
            <a:endParaRPr lang="en-CH" b="1" dirty="0">
              <a:solidFill>
                <a:srgbClr val="FFFFFF"/>
              </a:solidFill>
            </a:endParaRPr>
          </a:p>
        </p:txBody>
      </p:sp>
      <p:sp>
        <p:nvSpPr>
          <p:cNvPr id="17" name="TextBox 16">
            <a:extLst>
              <a:ext uri="{FF2B5EF4-FFF2-40B4-BE49-F238E27FC236}">
                <a16:creationId xmlns:a16="http://schemas.microsoft.com/office/drawing/2014/main" id="{12E87430-1807-568F-C781-0DE7DCFA423E}"/>
              </a:ext>
            </a:extLst>
          </p:cNvPr>
          <p:cNvSpPr txBox="1"/>
          <p:nvPr/>
        </p:nvSpPr>
        <p:spPr>
          <a:xfrm>
            <a:off x="404661" y="1651938"/>
            <a:ext cx="5550497" cy="462101"/>
          </a:xfrm>
          <a:prstGeom prst="rect">
            <a:avLst/>
          </a:prstGeom>
          <a:noFill/>
        </p:spPr>
        <p:txBody>
          <a:bodyPr wrap="square" lIns="108000" tIns="108000" rIns="108000" bIns="108000" rtlCol="0">
            <a:noAutofit/>
          </a:bodyPr>
          <a:lstStyle/>
          <a:p>
            <a:r>
              <a:rPr lang="en-US" b="1" dirty="0">
                <a:solidFill>
                  <a:srgbClr val="001158"/>
                </a:solidFill>
              </a:rPr>
              <a:t>A car manufacturer wants to make an LCA for an EV (electric vehicle) </a:t>
            </a:r>
            <a:r>
              <a:rPr lang="en-US" b="1" i="1" dirty="0">
                <a:solidFill>
                  <a:srgbClr val="001158"/>
                </a:solidFill>
              </a:rPr>
              <a:t>in 2030</a:t>
            </a:r>
            <a:r>
              <a:rPr lang="en-US" b="1" dirty="0">
                <a:solidFill>
                  <a:srgbClr val="001158"/>
                </a:solidFill>
              </a:rPr>
              <a:t>:</a:t>
            </a:r>
            <a:endParaRPr lang="en-CH" b="1" dirty="0">
              <a:solidFill>
                <a:srgbClr val="001158"/>
              </a:solidFill>
            </a:endParaRPr>
          </a:p>
        </p:txBody>
      </p:sp>
      <p:sp>
        <p:nvSpPr>
          <p:cNvPr id="18" name="TextBox 17">
            <a:extLst>
              <a:ext uri="{FF2B5EF4-FFF2-40B4-BE49-F238E27FC236}">
                <a16:creationId xmlns:a16="http://schemas.microsoft.com/office/drawing/2014/main" id="{9D9FDB87-191F-AAE6-2061-578CB14C1CF0}"/>
              </a:ext>
            </a:extLst>
          </p:cNvPr>
          <p:cNvSpPr txBox="1"/>
          <p:nvPr/>
        </p:nvSpPr>
        <p:spPr>
          <a:xfrm>
            <a:off x="8249920" y="2761008"/>
            <a:ext cx="1881511" cy="587441"/>
          </a:xfrm>
          <a:prstGeom prst="rect">
            <a:avLst/>
          </a:prstGeom>
          <a:noFill/>
        </p:spPr>
        <p:txBody>
          <a:bodyPr wrap="square" lIns="108000" tIns="108000" rIns="108000" bIns="108000" rtlCol="0">
            <a:spAutoFit/>
          </a:bodyPr>
          <a:lstStyle/>
          <a:p>
            <a:r>
              <a:rPr lang="en-US" sz="2400" b="1" dirty="0">
                <a:solidFill>
                  <a:srgbClr val="00B050"/>
                </a:solidFill>
              </a:rPr>
              <a:t>optimistic</a:t>
            </a:r>
            <a:endParaRPr lang="en-CH" sz="2400" b="1" dirty="0">
              <a:solidFill>
                <a:srgbClr val="00B050"/>
              </a:solidFill>
            </a:endParaRPr>
          </a:p>
        </p:txBody>
      </p:sp>
      <p:sp>
        <p:nvSpPr>
          <p:cNvPr id="19" name="TextBox 18">
            <a:extLst>
              <a:ext uri="{FF2B5EF4-FFF2-40B4-BE49-F238E27FC236}">
                <a16:creationId xmlns:a16="http://schemas.microsoft.com/office/drawing/2014/main" id="{78024FAD-5426-18F1-8764-CBC8726C42E7}"/>
              </a:ext>
            </a:extLst>
          </p:cNvPr>
          <p:cNvSpPr txBox="1"/>
          <p:nvPr/>
        </p:nvSpPr>
        <p:spPr>
          <a:xfrm>
            <a:off x="8136997" y="4662778"/>
            <a:ext cx="2025527" cy="587441"/>
          </a:xfrm>
          <a:prstGeom prst="rect">
            <a:avLst/>
          </a:prstGeom>
          <a:noFill/>
        </p:spPr>
        <p:txBody>
          <a:bodyPr wrap="square" lIns="108000" tIns="108000" rIns="108000" bIns="108000" rtlCol="0">
            <a:spAutoFit/>
          </a:bodyPr>
          <a:lstStyle/>
          <a:p>
            <a:r>
              <a:rPr lang="en-US" sz="2400" b="1" dirty="0">
                <a:solidFill>
                  <a:srgbClr val="FF0000"/>
                </a:solidFill>
              </a:rPr>
              <a:t>pessimistic</a:t>
            </a:r>
            <a:endParaRPr lang="en-CH" sz="2400" b="1" dirty="0">
              <a:solidFill>
                <a:srgbClr val="FF0000"/>
              </a:solidFill>
            </a:endParaRPr>
          </a:p>
        </p:txBody>
      </p:sp>
      <p:sp>
        <p:nvSpPr>
          <p:cNvPr id="24" name="TextBox 23">
            <a:extLst>
              <a:ext uri="{FF2B5EF4-FFF2-40B4-BE49-F238E27FC236}">
                <a16:creationId xmlns:a16="http://schemas.microsoft.com/office/drawing/2014/main" id="{EB708364-4DDA-77A6-64C7-48F043001F49}"/>
              </a:ext>
            </a:extLst>
          </p:cNvPr>
          <p:cNvSpPr txBox="1"/>
          <p:nvPr/>
        </p:nvSpPr>
        <p:spPr>
          <a:xfrm>
            <a:off x="6826504" y="3380647"/>
            <a:ext cx="1045259" cy="1449216"/>
          </a:xfrm>
          <a:prstGeom prst="rect">
            <a:avLst/>
          </a:prstGeom>
          <a:noFill/>
        </p:spPr>
        <p:txBody>
          <a:bodyPr wrap="none" lIns="108000" tIns="108000" rIns="108000" bIns="108000" rtlCol="0">
            <a:spAutoFit/>
          </a:bodyPr>
          <a:lstStyle/>
          <a:p>
            <a:r>
              <a:rPr lang="en-CH" sz="8000" b="1" dirty="0">
                <a:solidFill>
                  <a:srgbClr val="000000"/>
                </a:solidFill>
                <a:sym typeface="Wingdings" panose="05000000000000000000" pitchFamily="2" charset="2"/>
              </a:rPr>
              <a:t></a:t>
            </a:r>
            <a:endParaRPr lang="en-CH" sz="8000" b="1" dirty="0">
              <a:solidFill>
                <a:srgbClr val="000000"/>
              </a:solidFill>
            </a:endParaRPr>
          </a:p>
        </p:txBody>
      </p:sp>
      <p:sp>
        <p:nvSpPr>
          <p:cNvPr id="25" name="TextBox 24">
            <a:extLst>
              <a:ext uri="{FF2B5EF4-FFF2-40B4-BE49-F238E27FC236}">
                <a16:creationId xmlns:a16="http://schemas.microsoft.com/office/drawing/2014/main" id="{D76AEC21-7499-5F99-9D6D-4F690D5F5BFB}"/>
              </a:ext>
            </a:extLst>
          </p:cNvPr>
          <p:cNvSpPr txBox="1"/>
          <p:nvPr/>
        </p:nvSpPr>
        <p:spPr>
          <a:xfrm>
            <a:off x="6427508" y="2761008"/>
            <a:ext cx="1881511" cy="587441"/>
          </a:xfrm>
          <a:prstGeom prst="rect">
            <a:avLst/>
          </a:prstGeom>
          <a:noFill/>
        </p:spPr>
        <p:txBody>
          <a:bodyPr wrap="square" lIns="108000" tIns="108000" rIns="108000" bIns="108000" rtlCol="0">
            <a:spAutoFit/>
          </a:bodyPr>
          <a:lstStyle/>
          <a:p>
            <a:r>
              <a:rPr lang="en-US" sz="2400" b="1" dirty="0">
                <a:solidFill>
                  <a:srgbClr val="00B050"/>
                </a:solidFill>
              </a:rPr>
              <a:t>optimistic</a:t>
            </a:r>
            <a:endParaRPr lang="en-CH" sz="2400" b="1" dirty="0">
              <a:solidFill>
                <a:srgbClr val="00B050"/>
              </a:solidFill>
            </a:endParaRPr>
          </a:p>
        </p:txBody>
      </p:sp>
      <p:sp>
        <p:nvSpPr>
          <p:cNvPr id="26" name="TextBox 25">
            <a:extLst>
              <a:ext uri="{FF2B5EF4-FFF2-40B4-BE49-F238E27FC236}">
                <a16:creationId xmlns:a16="http://schemas.microsoft.com/office/drawing/2014/main" id="{84243F09-F8F4-54AC-5552-A1751D800A3D}"/>
              </a:ext>
            </a:extLst>
          </p:cNvPr>
          <p:cNvSpPr txBox="1"/>
          <p:nvPr/>
        </p:nvSpPr>
        <p:spPr>
          <a:xfrm>
            <a:off x="6427508" y="4686611"/>
            <a:ext cx="1881511" cy="587441"/>
          </a:xfrm>
          <a:prstGeom prst="rect">
            <a:avLst/>
          </a:prstGeom>
          <a:noFill/>
        </p:spPr>
        <p:txBody>
          <a:bodyPr wrap="square" lIns="108000" tIns="108000" rIns="108000" bIns="108000" rtlCol="0">
            <a:spAutoFit/>
          </a:bodyPr>
          <a:lstStyle/>
          <a:p>
            <a:r>
              <a:rPr lang="en-US" sz="2400" b="1" dirty="0">
                <a:solidFill>
                  <a:srgbClr val="00B050"/>
                </a:solidFill>
              </a:rPr>
              <a:t>optimistic</a:t>
            </a:r>
            <a:endParaRPr lang="en-CH" sz="2400" b="1" dirty="0">
              <a:solidFill>
                <a:srgbClr val="00B050"/>
              </a:solidFill>
            </a:endParaRPr>
          </a:p>
        </p:txBody>
      </p:sp>
      <p:sp>
        <p:nvSpPr>
          <p:cNvPr id="27" name="Rectangle 26">
            <a:extLst>
              <a:ext uri="{FF2B5EF4-FFF2-40B4-BE49-F238E27FC236}">
                <a16:creationId xmlns:a16="http://schemas.microsoft.com/office/drawing/2014/main" id="{7AC961A3-042F-8C6E-93BB-52F10F672282}"/>
              </a:ext>
            </a:extLst>
          </p:cNvPr>
          <p:cNvSpPr/>
          <p:nvPr/>
        </p:nvSpPr>
        <p:spPr>
          <a:xfrm>
            <a:off x="4589777" y="3691327"/>
            <a:ext cx="1080120" cy="499802"/>
          </a:xfrm>
          <a:prstGeom prst="rect">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mn-ea"/>
                <a:cs typeface="+mn-cs"/>
              </a:rPr>
              <a:t>EV use</a:t>
            </a:r>
            <a:endParaRPr kumimoji="0" lang="en-CH" sz="1800" b="0" i="0" u="none" strike="noStrike" kern="0" cap="none" spc="0" normalizeH="0" baseline="0" noProof="0" dirty="0">
              <a:ln>
                <a:noFill/>
              </a:ln>
              <a:solidFill>
                <a:srgbClr val="000000"/>
              </a:solidFill>
              <a:effectLst/>
              <a:uLnTx/>
              <a:uFillTx/>
              <a:ea typeface="+mn-ea"/>
              <a:cs typeface="+mn-cs"/>
            </a:endParaRPr>
          </a:p>
        </p:txBody>
      </p:sp>
      <p:sp>
        <p:nvSpPr>
          <p:cNvPr id="28" name="Rectangle 27">
            <a:extLst>
              <a:ext uri="{FF2B5EF4-FFF2-40B4-BE49-F238E27FC236}">
                <a16:creationId xmlns:a16="http://schemas.microsoft.com/office/drawing/2014/main" id="{FE1DCA9F-C34A-C328-22E1-1328B74B93B8}"/>
              </a:ext>
            </a:extLst>
          </p:cNvPr>
          <p:cNvSpPr/>
          <p:nvPr/>
        </p:nvSpPr>
        <p:spPr>
          <a:xfrm>
            <a:off x="2604985" y="2750598"/>
            <a:ext cx="1365656" cy="635352"/>
          </a:xfrm>
          <a:prstGeom prst="rect">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mn-ea"/>
                <a:cs typeface="+mn-cs"/>
              </a:rPr>
              <a:t>EV production</a:t>
            </a:r>
            <a:endParaRPr kumimoji="0" lang="en-CH" sz="1800" b="0" i="0" u="none" strike="noStrike" kern="0" cap="none" spc="0" normalizeH="0" baseline="0" noProof="0" dirty="0">
              <a:ln>
                <a:noFill/>
              </a:ln>
              <a:solidFill>
                <a:srgbClr val="000000"/>
              </a:solidFill>
              <a:effectLst/>
              <a:uLnTx/>
              <a:uFillTx/>
              <a:ea typeface="+mn-ea"/>
              <a:cs typeface="+mn-cs"/>
            </a:endParaRPr>
          </a:p>
        </p:txBody>
      </p:sp>
      <p:sp>
        <p:nvSpPr>
          <p:cNvPr id="29" name="Rectangle 28">
            <a:extLst>
              <a:ext uri="{FF2B5EF4-FFF2-40B4-BE49-F238E27FC236}">
                <a16:creationId xmlns:a16="http://schemas.microsoft.com/office/drawing/2014/main" id="{527F2526-EB80-6158-88FF-127A6CF4510B}"/>
              </a:ext>
            </a:extLst>
          </p:cNvPr>
          <p:cNvSpPr/>
          <p:nvPr/>
        </p:nvSpPr>
        <p:spPr>
          <a:xfrm>
            <a:off x="2604985" y="4131259"/>
            <a:ext cx="1365656" cy="635352"/>
          </a:xfrm>
          <a:prstGeom prst="rect">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mn-ea"/>
                <a:cs typeface="+mn-cs"/>
              </a:rPr>
              <a:t>Electricity mix</a:t>
            </a:r>
            <a:endParaRPr kumimoji="0" lang="en-CH" sz="1800" b="0" i="0" u="none" strike="noStrike" kern="0" cap="none" spc="0" normalizeH="0" baseline="0" noProof="0" dirty="0">
              <a:ln>
                <a:noFill/>
              </a:ln>
              <a:solidFill>
                <a:srgbClr val="000000"/>
              </a:solidFill>
              <a:effectLst/>
              <a:uLnTx/>
              <a:uFillTx/>
              <a:ea typeface="+mn-ea"/>
              <a:cs typeface="+mn-cs"/>
            </a:endParaRPr>
          </a:p>
        </p:txBody>
      </p:sp>
      <p:cxnSp>
        <p:nvCxnSpPr>
          <p:cNvPr id="30" name="Straight Arrow Connector 29">
            <a:extLst>
              <a:ext uri="{FF2B5EF4-FFF2-40B4-BE49-F238E27FC236}">
                <a16:creationId xmlns:a16="http://schemas.microsoft.com/office/drawing/2014/main" id="{0A65E895-2142-7BAB-F670-A31739B599D7}"/>
              </a:ext>
            </a:extLst>
          </p:cNvPr>
          <p:cNvCxnSpPr>
            <a:cxnSpLocks/>
            <a:stCxn id="28" idx="3"/>
            <a:endCxn id="27" idx="1"/>
          </p:cNvCxnSpPr>
          <p:nvPr/>
        </p:nvCxnSpPr>
        <p:spPr>
          <a:xfrm>
            <a:off x="3970641" y="3068274"/>
            <a:ext cx="619136" cy="872954"/>
          </a:xfrm>
          <a:prstGeom prst="straightConnector1">
            <a:avLst/>
          </a:prstGeom>
          <a:noFill/>
          <a:ln w="12700" cap="flat" cmpd="sng" algn="ctr">
            <a:solidFill>
              <a:srgbClr val="001158"/>
            </a:solidFill>
            <a:prstDash val="solid"/>
            <a:tailEnd type="triangle"/>
          </a:ln>
          <a:effectLst/>
        </p:spPr>
      </p:cxnSp>
      <p:cxnSp>
        <p:nvCxnSpPr>
          <p:cNvPr id="31" name="Straight Arrow Connector 30">
            <a:extLst>
              <a:ext uri="{FF2B5EF4-FFF2-40B4-BE49-F238E27FC236}">
                <a16:creationId xmlns:a16="http://schemas.microsoft.com/office/drawing/2014/main" id="{820AFDAE-0A52-C6A4-3F85-D1071DC56D3F}"/>
              </a:ext>
            </a:extLst>
          </p:cNvPr>
          <p:cNvCxnSpPr>
            <a:cxnSpLocks/>
            <a:stCxn id="29" idx="3"/>
            <a:endCxn id="27" idx="1"/>
          </p:cNvCxnSpPr>
          <p:nvPr/>
        </p:nvCxnSpPr>
        <p:spPr>
          <a:xfrm flipV="1">
            <a:off x="3970641" y="3941228"/>
            <a:ext cx="619136" cy="507707"/>
          </a:xfrm>
          <a:prstGeom prst="straightConnector1">
            <a:avLst/>
          </a:prstGeom>
          <a:noFill/>
          <a:ln w="12700" cap="flat" cmpd="sng" algn="ctr">
            <a:solidFill>
              <a:srgbClr val="001158"/>
            </a:solidFill>
            <a:prstDash val="solid"/>
            <a:tailEnd type="triangle"/>
          </a:ln>
          <a:effectLst/>
        </p:spPr>
      </p:cxnSp>
      <p:cxnSp>
        <p:nvCxnSpPr>
          <p:cNvPr id="32" name="Straight Arrow Connector 31">
            <a:extLst>
              <a:ext uri="{FF2B5EF4-FFF2-40B4-BE49-F238E27FC236}">
                <a16:creationId xmlns:a16="http://schemas.microsoft.com/office/drawing/2014/main" id="{74B2C103-0881-5829-05A7-68C34472BF79}"/>
              </a:ext>
            </a:extLst>
          </p:cNvPr>
          <p:cNvCxnSpPr>
            <a:cxnSpLocks/>
            <a:stCxn id="29" idx="0"/>
            <a:endCxn id="28" idx="2"/>
          </p:cNvCxnSpPr>
          <p:nvPr/>
        </p:nvCxnSpPr>
        <p:spPr>
          <a:xfrm flipV="1">
            <a:off x="3287813" y="3385950"/>
            <a:ext cx="0" cy="745309"/>
          </a:xfrm>
          <a:prstGeom prst="straightConnector1">
            <a:avLst/>
          </a:prstGeom>
          <a:noFill/>
          <a:ln w="12700" cap="flat" cmpd="sng" algn="ctr">
            <a:solidFill>
              <a:srgbClr val="001158"/>
            </a:solidFill>
            <a:prstDash val="solid"/>
            <a:tailEnd type="triangle"/>
          </a:ln>
          <a:effectLst/>
        </p:spPr>
      </p:cxnSp>
      <p:sp>
        <p:nvSpPr>
          <p:cNvPr id="35" name="Rectangle 34">
            <a:extLst>
              <a:ext uri="{FF2B5EF4-FFF2-40B4-BE49-F238E27FC236}">
                <a16:creationId xmlns:a16="http://schemas.microsoft.com/office/drawing/2014/main" id="{CBBE9D43-2145-2322-7FFB-FD397EA4810E}"/>
              </a:ext>
            </a:extLst>
          </p:cNvPr>
          <p:cNvSpPr/>
          <p:nvPr/>
        </p:nvSpPr>
        <p:spPr>
          <a:xfrm>
            <a:off x="1130344" y="4265860"/>
            <a:ext cx="899131" cy="366149"/>
          </a:xfrm>
          <a:prstGeom prst="rect">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mn-ea"/>
                <a:cs typeface="+mn-cs"/>
              </a:rPr>
              <a:t>Fossils</a:t>
            </a:r>
            <a:endParaRPr kumimoji="0" lang="en-CH" sz="1800" b="0" i="0" u="none" strike="noStrike" kern="0" cap="none" spc="0" normalizeH="0" baseline="0" noProof="0" dirty="0">
              <a:ln>
                <a:noFill/>
              </a:ln>
              <a:solidFill>
                <a:srgbClr val="000000"/>
              </a:solidFill>
              <a:effectLst/>
              <a:uLnTx/>
              <a:uFillTx/>
              <a:ea typeface="+mn-ea"/>
              <a:cs typeface="+mn-cs"/>
            </a:endParaRPr>
          </a:p>
        </p:txBody>
      </p:sp>
      <p:sp>
        <p:nvSpPr>
          <p:cNvPr id="36" name="Rectangle 35">
            <a:extLst>
              <a:ext uri="{FF2B5EF4-FFF2-40B4-BE49-F238E27FC236}">
                <a16:creationId xmlns:a16="http://schemas.microsoft.com/office/drawing/2014/main" id="{72FAAB44-0A1F-4ACF-DBCC-7332AB349DAA}"/>
              </a:ext>
            </a:extLst>
          </p:cNvPr>
          <p:cNvSpPr/>
          <p:nvPr/>
        </p:nvSpPr>
        <p:spPr>
          <a:xfrm>
            <a:off x="554560" y="4733654"/>
            <a:ext cx="1474916" cy="366149"/>
          </a:xfrm>
          <a:prstGeom prst="rect">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mn-ea"/>
                <a:cs typeface="+mn-cs"/>
              </a:rPr>
              <a:t>Renewables</a:t>
            </a:r>
            <a:endParaRPr kumimoji="0" lang="en-CH" sz="1800" b="0" i="0" u="none" strike="noStrike" kern="0" cap="none" spc="0" normalizeH="0" baseline="0" noProof="0" dirty="0">
              <a:ln>
                <a:noFill/>
              </a:ln>
              <a:solidFill>
                <a:srgbClr val="000000"/>
              </a:solidFill>
              <a:effectLst/>
              <a:uLnTx/>
              <a:uFillTx/>
              <a:ea typeface="+mn-ea"/>
              <a:cs typeface="+mn-cs"/>
            </a:endParaRPr>
          </a:p>
        </p:txBody>
      </p:sp>
      <p:cxnSp>
        <p:nvCxnSpPr>
          <p:cNvPr id="37" name="Straight Arrow Connector 36">
            <a:extLst>
              <a:ext uri="{FF2B5EF4-FFF2-40B4-BE49-F238E27FC236}">
                <a16:creationId xmlns:a16="http://schemas.microsoft.com/office/drawing/2014/main" id="{8153EE4E-B141-68B6-4199-37DE0473FA04}"/>
              </a:ext>
            </a:extLst>
          </p:cNvPr>
          <p:cNvCxnSpPr>
            <a:cxnSpLocks/>
            <a:stCxn id="35" idx="3"/>
            <a:endCxn id="29" idx="1"/>
          </p:cNvCxnSpPr>
          <p:nvPr/>
        </p:nvCxnSpPr>
        <p:spPr>
          <a:xfrm>
            <a:off x="2029475" y="4448935"/>
            <a:ext cx="575510" cy="0"/>
          </a:xfrm>
          <a:prstGeom prst="straightConnector1">
            <a:avLst/>
          </a:prstGeom>
          <a:noFill/>
          <a:ln w="12700" cap="flat" cmpd="sng" algn="ctr">
            <a:solidFill>
              <a:srgbClr val="001158"/>
            </a:solidFill>
            <a:prstDash val="solid"/>
            <a:tailEnd type="triangle"/>
          </a:ln>
          <a:effectLst/>
        </p:spPr>
      </p:cxnSp>
      <p:cxnSp>
        <p:nvCxnSpPr>
          <p:cNvPr id="39" name="Straight Arrow Connector 38">
            <a:extLst>
              <a:ext uri="{FF2B5EF4-FFF2-40B4-BE49-F238E27FC236}">
                <a16:creationId xmlns:a16="http://schemas.microsoft.com/office/drawing/2014/main" id="{CDD450D4-CFC0-C546-D754-8D5A5C9DADDA}"/>
              </a:ext>
            </a:extLst>
          </p:cNvPr>
          <p:cNvCxnSpPr>
            <a:cxnSpLocks/>
            <a:stCxn id="36" idx="3"/>
            <a:endCxn id="29" idx="1"/>
          </p:cNvCxnSpPr>
          <p:nvPr/>
        </p:nvCxnSpPr>
        <p:spPr>
          <a:xfrm flipV="1">
            <a:off x="2029476" y="4448935"/>
            <a:ext cx="575509" cy="467794"/>
          </a:xfrm>
          <a:prstGeom prst="straightConnector1">
            <a:avLst/>
          </a:prstGeom>
          <a:noFill/>
          <a:ln w="12700" cap="flat" cmpd="sng" algn="ctr">
            <a:solidFill>
              <a:srgbClr val="001158"/>
            </a:solidFill>
            <a:prstDash val="solid"/>
            <a:tailEnd type="triangle"/>
          </a:ln>
          <a:effectLst/>
        </p:spPr>
      </p:cxnSp>
      <p:cxnSp>
        <p:nvCxnSpPr>
          <p:cNvPr id="41" name="Straight Arrow Connector 40">
            <a:extLst>
              <a:ext uri="{FF2B5EF4-FFF2-40B4-BE49-F238E27FC236}">
                <a16:creationId xmlns:a16="http://schemas.microsoft.com/office/drawing/2014/main" id="{48767FDA-11E6-738C-8FE8-E9744EE5DD98}"/>
              </a:ext>
            </a:extLst>
          </p:cNvPr>
          <p:cNvCxnSpPr>
            <a:cxnSpLocks/>
            <a:stCxn id="42" idx="3"/>
            <a:endCxn id="28" idx="1"/>
          </p:cNvCxnSpPr>
          <p:nvPr/>
        </p:nvCxnSpPr>
        <p:spPr>
          <a:xfrm>
            <a:off x="2026602" y="2807238"/>
            <a:ext cx="578383" cy="261036"/>
          </a:xfrm>
          <a:prstGeom prst="straightConnector1">
            <a:avLst/>
          </a:prstGeom>
          <a:noFill/>
          <a:ln w="12700" cap="flat" cmpd="sng" algn="ctr">
            <a:solidFill>
              <a:srgbClr val="001158"/>
            </a:solidFill>
            <a:prstDash val="solid"/>
            <a:tailEnd type="triangle"/>
          </a:ln>
          <a:effectLst/>
        </p:spPr>
      </p:cxnSp>
      <p:sp>
        <p:nvSpPr>
          <p:cNvPr id="42" name="Rectangle 41">
            <a:extLst>
              <a:ext uri="{FF2B5EF4-FFF2-40B4-BE49-F238E27FC236}">
                <a16:creationId xmlns:a16="http://schemas.microsoft.com/office/drawing/2014/main" id="{AC5114E7-B540-4BA7-5818-9A83EF320BD7}"/>
              </a:ext>
            </a:extLst>
          </p:cNvPr>
          <p:cNvSpPr/>
          <p:nvPr/>
        </p:nvSpPr>
        <p:spPr>
          <a:xfrm>
            <a:off x="1127471" y="2624163"/>
            <a:ext cx="899131" cy="366149"/>
          </a:xfrm>
          <a:prstGeom prst="rect">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mn-ea"/>
                <a:cs typeface="+mn-cs"/>
              </a:rPr>
              <a:t>Steel</a:t>
            </a:r>
            <a:endParaRPr kumimoji="0" lang="en-CH" sz="1800" b="0" i="0" u="none" strike="noStrike" kern="0" cap="none" spc="0" normalizeH="0" baseline="0" noProof="0" dirty="0">
              <a:ln>
                <a:noFill/>
              </a:ln>
              <a:solidFill>
                <a:srgbClr val="000000"/>
              </a:solidFill>
              <a:effectLst/>
              <a:uLnTx/>
              <a:uFillTx/>
              <a:ea typeface="+mn-ea"/>
              <a:cs typeface="+mn-cs"/>
            </a:endParaRPr>
          </a:p>
        </p:txBody>
      </p:sp>
      <p:sp>
        <p:nvSpPr>
          <p:cNvPr id="43" name="Rectangle 42">
            <a:extLst>
              <a:ext uri="{FF2B5EF4-FFF2-40B4-BE49-F238E27FC236}">
                <a16:creationId xmlns:a16="http://schemas.microsoft.com/office/drawing/2014/main" id="{B27C57F2-74E1-E1F0-543C-FAE0B679814C}"/>
              </a:ext>
            </a:extLst>
          </p:cNvPr>
          <p:cNvSpPr/>
          <p:nvPr/>
        </p:nvSpPr>
        <p:spPr>
          <a:xfrm>
            <a:off x="842591" y="3140441"/>
            <a:ext cx="1184011" cy="366149"/>
          </a:xfrm>
          <a:prstGeom prst="rect">
            <a:avLst/>
          </a:prstGeom>
          <a:solidFill>
            <a:srgbClr val="FFFFFF"/>
          </a:solid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ea typeface="+mn-ea"/>
                <a:cs typeface="+mn-cs"/>
              </a:rPr>
              <a:t>Batteries</a:t>
            </a:r>
            <a:endParaRPr kumimoji="0" lang="en-CH" sz="1800" b="0" i="0" u="none" strike="noStrike" kern="0" cap="none" spc="0" normalizeH="0" baseline="0" noProof="0" dirty="0">
              <a:ln>
                <a:noFill/>
              </a:ln>
              <a:solidFill>
                <a:srgbClr val="000000"/>
              </a:solidFill>
              <a:effectLst/>
              <a:uLnTx/>
              <a:uFillTx/>
              <a:ea typeface="+mn-ea"/>
              <a:cs typeface="+mn-cs"/>
            </a:endParaRPr>
          </a:p>
        </p:txBody>
      </p:sp>
      <p:cxnSp>
        <p:nvCxnSpPr>
          <p:cNvPr id="44" name="Straight Arrow Connector 43">
            <a:extLst>
              <a:ext uri="{FF2B5EF4-FFF2-40B4-BE49-F238E27FC236}">
                <a16:creationId xmlns:a16="http://schemas.microsoft.com/office/drawing/2014/main" id="{4C77C44C-997A-5CF9-ACF0-DCC091CE3BDC}"/>
              </a:ext>
            </a:extLst>
          </p:cNvPr>
          <p:cNvCxnSpPr>
            <a:cxnSpLocks/>
            <a:stCxn id="43" idx="3"/>
            <a:endCxn id="28" idx="1"/>
          </p:cNvCxnSpPr>
          <p:nvPr/>
        </p:nvCxnSpPr>
        <p:spPr>
          <a:xfrm flipV="1">
            <a:off x="2026602" y="3068274"/>
            <a:ext cx="578383" cy="255242"/>
          </a:xfrm>
          <a:prstGeom prst="straightConnector1">
            <a:avLst/>
          </a:prstGeom>
          <a:noFill/>
          <a:ln w="12700" cap="flat" cmpd="sng" algn="ctr">
            <a:solidFill>
              <a:srgbClr val="001158"/>
            </a:solidFill>
            <a:prstDash val="solid"/>
            <a:tailEnd type="triangle"/>
          </a:ln>
          <a:effectLst/>
        </p:spPr>
      </p:cxnSp>
      <p:sp>
        <p:nvSpPr>
          <p:cNvPr id="45" name="TextBox 44">
            <a:extLst>
              <a:ext uri="{FF2B5EF4-FFF2-40B4-BE49-F238E27FC236}">
                <a16:creationId xmlns:a16="http://schemas.microsoft.com/office/drawing/2014/main" id="{26C922E6-7690-F00C-AEBE-2D697592345A}"/>
              </a:ext>
            </a:extLst>
          </p:cNvPr>
          <p:cNvSpPr txBox="1"/>
          <p:nvPr/>
        </p:nvSpPr>
        <p:spPr>
          <a:xfrm>
            <a:off x="8784208" y="3380647"/>
            <a:ext cx="694202" cy="1449216"/>
          </a:xfrm>
          <a:prstGeom prst="rect">
            <a:avLst/>
          </a:prstGeom>
          <a:noFill/>
        </p:spPr>
        <p:txBody>
          <a:bodyPr wrap="none" lIns="108000" tIns="108000" rIns="108000" bIns="108000" rtlCol="0">
            <a:spAutoFit/>
          </a:bodyPr>
          <a:lstStyle/>
          <a:p>
            <a:r>
              <a:rPr lang="en-US" sz="8000" b="1" dirty="0">
                <a:solidFill>
                  <a:srgbClr val="000000"/>
                </a:solidFill>
                <a:sym typeface="Wingdings" panose="05000000000000000000" pitchFamily="2" charset="2"/>
              </a:rPr>
              <a:t>?</a:t>
            </a:r>
            <a:endParaRPr lang="en-CH" sz="8000" b="1" dirty="0">
              <a:solidFill>
                <a:srgbClr val="000000"/>
              </a:solidFill>
            </a:endParaRPr>
          </a:p>
        </p:txBody>
      </p:sp>
      <p:sp>
        <p:nvSpPr>
          <p:cNvPr id="4" name="Rectangle 3">
            <a:extLst>
              <a:ext uri="{FF2B5EF4-FFF2-40B4-BE49-F238E27FC236}">
                <a16:creationId xmlns:a16="http://schemas.microsoft.com/office/drawing/2014/main" id="{29F65EDF-D933-6550-A619-FE57A1D2179C}"/>
              </a:ext>
            </a:extLst>
          </p:cNvPr>
          <p:cNvSpPr/>
          <p:nvPr/>
        </p:nvSpPr>
        <p:spPr>
          <a:xfrm>
            <a:off x="2354758" y="3570703"/>
            <a:ext cx="2088233" cy="1306458"/>
          </a:xfrm>
          <a:prstGeom prst="rect">
            <a:avLst/>
          </a:prstGeom>
          <a:noFill/>
          <a:ln w="57150">
            <a:solidFill>
              <a:srgbClr val="ED6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TextBox 15">
            <a:extLst>
              <a:ext uri="{FF2B5EF4-FFF2-40B4-BE49-F238E27FC236}">
                <a16:creationId xmlns:a16="http://schemas.microsoft.com/office/drawing/2014/main" id="{8989C647-5F55-ED50-1B78-5ECFA28D5B88}"/>
              </a:ext>
            </a:extLst>
          </p:cNvPr>
          <p:cNvSpPr txBox="1"/>
          <p:nvPr/>
        </p:nvSpPr>
        <p:spPr>
          <a:xfrm>
            <a:off x="4206915" y="4602827"/>
            <a:ext cx="1748243" cy="479741"/>
          </a:xfrm>
          <a:prstGeom prst="rect">
            <a:avLst/>
          </a:prstGeom>
          <a:noFill/>
        </p:spPr>
        <p:txBody>
          <a:bodyPr wrap="square" lIns="108000" tIns="108000" rIns="108000" bIns="108000" rtlCol="0">
            <a:noAutofit/>
          </a:bodyPr>
          <a:lstStyle/>
          <a:p>
            <a:pPr algn="r"/>
            <a:r>
              <a:rPr lang="en-US" b="1" dirty="0">
                <a:solidFill>
                  <a:srgbClr val="277A7F"/>
                </a:solidFill>
              </a:rPr>
              <a:t>Background system</a:t>
            </a:r>
            <a:endParaRPr lang="en-CH" b="1" dirty="0">
              <a:solidFill>
                <a:srgbClr val="277A7F"/>
              </a:solidFill>
            </a:endParaRPr>
          </a:p>
        </p:txBody>
      </p:sp>
    </p:spTree>
    <p:extLst>
      <p:ext uri="{BB962C8B-B14F-4D97-AF65-F5344CB8AC3E}">
        <p14:creationId xmlns:p14="http://schemas.microsoft.com/office/powerpoint/2010/main" val="14515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5" grpId="0"/>
      <p:bldP spid="4" grpId="0" animBg="1"/>
    </p:bldLst>
  </p:timing>
</p:sld>
</file>

<file path=ppt/theme/theme1.xml><?xml version="1.0" encoding="utf-8"?>
<a:theme xmlns:a="http://schemas.openxmlformats.org/drawingml/2006/main" name="Benutzerdefiniertes Design">
  <a:themeElements>
    <a:clrScheme name="PSI">
      <a:dk1>
        <a:sysClr val="windowText" lastClr="000000"/>
      </a:dk1>
      <a:lt1>
        <a:sysClr val="window" lastClr="FFFFFF"/>
      </a:lt1>
      <a:dk2>
        <a:srgbClr val="4B4B4B"/>
      </a:dk2>
      <a:lt2>
        <a:srgbClr val="B9B9B9"/>
      </a:lt2>
      <a:accent1>
        <a:srgbClr val="0014E6"/>
      </a:accent1>
      <a:accent2>
        <a:srgbClr val="00F0A0"/>
      </a:accent2>
      <a:accent3>
        <a:srgbClr val="DC005A"/>
      </a:accent3>
      <a:accent4>
        <a:srgbClr val="6E14DC"/>
      </a:accent4>
      <a:accent5>
        <a:srgbClr val="F0F500"/>
      </a:accent5>
      <a:accent6>
        <a:srgbClr val="F050FA"/>
      </a:accent6>
      <a:hlink>
        <a:srgbClr val="000000"/>
      </a:hlink>
      <a:folHlink>
        <a:srgbClr val="000000"/>
      </a:folHlink>
    </a:clrScheme>
    <a:fontScheme name="PSI">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Presentation PSI CEE V8" id="{2BB4AEE5-8367-4671-B632-010E068763F1}" vid="{538D6FCE-8F02-425D-84A1-A00371120DDA}"/>
    </a:ext>
  </a:extLst>
</a:theme>
</file>

<file path=ppt/theme/theme2.xml><?xml version="1.0" encoding="utf-8"?>
<a:theme xmlns:a="http://schemas.openxmlformats.org/drawingml/2006/main" name="Office Theme">
  <a:themeElements>
    <a:clrScheme name="PSI">
      <a:dk1>
        <a:sysClr val="windowText" lastClr="000000"/>
      </a:dk1>
      <a:lt1>
        <a:sysClr val="window" lastClr="FFFFFF"/>
      </a:lt1>
      <a:dk2>
        <a:srgbClr val="4B4B4B"/>
      </a:dk2>
      <a:lt2>
        <a:srgbClr val="B9B9B9"/>
      </a:lt2>
      <a:accent1>
        <a:srgbClr val="0014E6"/>
      </a:accent1>
      <a:accent2>
        <a:srgbClr val="00F096"/>
      </a:accent2>
      <a:accent3>
        <a:srgbClr val="DC005A"/>
      </a:accent3>
      <a:accent4>
        <a:srgbClr val="6E14DC"/>
      </a:accent4>
      <a:accent5>
        <a:srgbClr val="F0F500"/>
      </a:accent5>
      <a:accent6>
        <a:srgbClr val="F050FA"/>
      </a:accent6>
      <a:hlink>
        <a:srgbClr val="000000"/>
      </a:hlink>
      <a:folHlink>
        <a:srgbClr val="000000"/>
      </a:folHlink>
    </a:clrScheme>
    <a:fontScheme name="PSI">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PSI">
      <a:dk1>
        <a:sysClr val="windowText" lastClr="000000"/>
      </a:dk1>
      <a:lt1>
        <a:sysClr val="window" lastClr="FFFFFF"/>
      </a:lt1>
      <a:dk2>
        <a:srgbClr val="4B4B4B"/>
      </a:dk2>
      <a:lt2>
        <a:srgbClr val="B9B9B9"/>
      </a:lt2>
      <a:accent1>
        <a:srgbClr val="0014E6"/>
      </a:accent1>
      <a:accent2>
        <a:srgbClr val="00F096"/>
      </a:accent2>
      <a:accent3>
        <a:srgbClr val="DC005A"/>
      </a:accent3>
      <a:accent4>
        <a:srgbClr val="6E14DC"/>
      </a:accent4>
      <a:accent5>
        <a:srgbClr val="F0F500"/>
      </a:accent5>
      <a:accent6>
        <a:srgbClr val="F050FA"/>
      </a:accent6>
      <a:hlink>
        <a:srgbClr val="000000"/>
      </a:hlink>
      <a:folHlink>
        <a:srgbClr val="000000"/>
      </a:folHlink>
    </a:clrScheme>
    <a:fontScheme name="PSI">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bc24777f-78b6-4f3c-a73a-d5fa08e4d537" xsi:nil="true"/>
    <lcf76f155ced4ddcb4097134ff3c332f xmlns="c9077d15-72ed-4fec-bcfe-3472729e9195">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0E594130A2AF244FBF3F304D904ED593" ma:contentTypeVersion="18" ma:contentTypeDescription="Ein neues Dokument erstellen." ma:contentTypeScope="" ma:versionID="9c227ad3ab8d826471e210bb857ebfda">
  <xsd:schema xmlns:xsd="http://www.w3.org/2001/XMLSchema" xmlns:xs="http://www.w3.org/2001/XMLSchema" xmlns:p="http://schemas.microsoft.com/office/2006/metadata/properties" xmlns:ns2="c9077d15-72ed-4fec-bcfe-3472729e9195" xmlns:ns3="bc24777f-78b6-4f3c-a73a-d5fa08e4d537" targetNamespace="http://schemas.microsoft.com/office/2006/metadata/properties" ma:root="true" ma:fieldsID="2a0acd45fe6cc66a06723547185abeb0" ns2:_="" ns3:_="">
    <xsd:import namespace="c9077d15-72ed-4fec-bcfe-3472729e9195"/>
    <xsd:import namespace="bc24777f-78b6-4f3c-a73a-d5fa08e4d53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2:MediaServiceLocation" minOccurs="0"/>
                <xsd:element ref="ns2:MediaLengthInSeconds" minOccurs="0"/>
                <xsd:element ref="ns2:lcf76f155ced4ddcb4097134ff3c332f" minOccurs="0"/>
                <xsd:element ref="ns3:TaxCatchAll"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077d15-72ed-4fec-bcfe-3472729e91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Bildmarkierungen" ma:readOnly="false" ma:fieldId="{5cf76f15-5ced-4ddc-b409-7134ff3c332f}" ma:taxonomyMulti="true" ma:sspId="7fbe3b91-0d7a-4fca-85de-75d49bc052c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c24777f-78b6-4f3c-a73a-d5fa08e4d537"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523888c3-3691-4ee2-9093-74875a1c94d8}" ma:internalName="TaxCatchAll" ma:showField="CatchAllData" ma:web="bc24777f-78b6-4f3c-a73a-d5fa08e4d537">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626B806-0237-4942-A1FD-5C97285908C2}">
  <ds:schemaRefs>
    <ds:schemaRef ds:uri="http://purl.org/dc/dcmitype/"/>
    <ds:schemaRef ds:uri="http://schemas.microsoft.com/office/2006/documentManagement/types"/>
    <ds:schemaRef ds:uri="http://schemas.openxmlformats.org/package/2006/metadata/core-properties"/>
    <ds:schemaRef ds:uri="http://www.w3.org/XML/1998/namespace"/>
    <ds:schemaRef ds:uri="http://schemas.microsoft.com/office/2006/metadata/properties"/>
    <ds:schemaRef ds:uri="http://purl.org/dc/elements/1.1/"/>
    <ds:schemaRef ds:uri="http://purl.org/dc/terms/"/>
    <ds:schemaRef ds:uri="bc24777f-78b6-4f3c-a73a-d5fa08e4d537"/>
    <ds:schemaRef ds:uri="http://schemas.microsoft.com/office/infopath/2007/PartnerControls"/>
    <ds:schemaRef ds:uri="c9077d15-72ed-4fec-bcfe-3472729e9195"/>
  </ds:schemaRefs>
</ds:datastoreItem>
</file>

<file path=customXml/itemProps2.xml><?xml version="1.0" encoding="utf-8"?>
<ds:datastoreItem xmlns:ds="http://schemas.openxmlformats.org/officeDocument/2006/customXml" ds:itemID="{7B9C8326-17BB-45BD-9C1C-A05512924E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077d15-72ed-4fec-bcfe-3472729e9195"/>
    <ds:schemaRef ds:uri="bc24777f-78b6-4f3c-a73a-d5fa08e4d5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B6B7BE2-63AD-4C37-AC44-F0E4FC348E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Benutzerdefiniertes Design</Template>
  <TotalTime>7</TotalTime>
  <Words>4093</Words>
  <Application>Microsoft Macintosh PowerPoint</Application>
  <PresentationFormat>Widescreen</PresentationFormat>
  <Paragraphs>623</Paragraphs>
  <Slides>40</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Aptos</vt:lpstr>
      <vt:lpstr>Aptos SemiBold</vt:lpstr>
      <vt:lpstr>Arial</vt:lpstr>
      <vt:lpstr>Calibri</vt:lpstr>
      <vt:lpstr>Calibri Light</vt:lpstr>
      <vt:lpstr>Courier New</vt:lpstr>
      <vt:lpstr>Georgia</vt:lpstr>
      <vt:lpstr>Times New Roman</vt:lpstr>
      <vt:lpstr>Wingdings</vt:lpstr>
      <vt:lpstr>Benutzerdefiniertes Design</vt:lpstr>
      <vt:lpstr>Future background scenarios in LCA</vt:lpstr>
      <vt:lpstr>Talk content</vt:lpstr>
      <vt:lpstr>What is a scenario?</vt:lpstr>
      <vt:lpstr>Different kinds of scenarios</vt:lpstr>
      <vt:lpstr>PowerPoint Presentation</vt:lpstr>
      <vt:lpstr>PowerPoint Presentation</vt:lpstr>
      <vt:lpstr>Foreground and background scenarios</vt:lpstr>
      <vt:lpstr>Temporal consistency</vt:lpstr>
      <vt:lpstr>Narrative consistency</vt:lpstr>
      <vt:lpstr>Our economy is deeply interlinked!</vt:lpstr>
      <vt:lpstr>Terminology “pLCI database”</vt:lpstr>
      <vt:lpstr>A short and incomplete history of pLCI databases</vt:lpstr>
      <vt:lpstr>PowerPoint Presentation</vt:lpstr>
      <vt:lpstr>PowerPoint Presentation</vt:lpstr>
      <vt:lpstr>Socio-economic and climate constraints</vt:lpstr>
      <vt:lpstr>Projections on energy-intensive sectors</vt:lpstr>
      <vt:lpstr>Premise workflow</vt:lpstr>
      <vt:lpstr>Premise workflow: Open-source python packages</vt:lpstr>
      <vt:lpstr>OVERVIEW of open-source tools in the BRIGHTWAY ecosystem</vt:lpstr>
      <vt:lpstr>What does premise do?</vt:lpstr>
      <vt:lpstr>Example of SECTOR-SPECIFIC transformation: power generation</vt:lpstr>
      <vt:lpstr>Example of SECTOR-SPECIFIC transformation: TRANSPORT</vt:lpstr>
      <vt:lpstr>Example of SECTOR-SPECIFIC transformation: CEMENT</vt:lpstr>
      <vt:lpstr>Example of transformation: BIOFUELS</vt:lpstr>
      <vt:lpstr>Indicators evolution across IAM models for &lt;2 °C scenarios</vt:lpstr>
      <vt:lpstr>Climate change impacts across time and scenarios</vt:lpstr>
      <vt:lpstr>CASE USING pLCA DATABASE: Electric vehicles and Metals</vt:lpstr>
      <vt:lpstr>CASE USING pLCA DATABASE: ammonia production  (Boyce et al., 2024)</vt:lpstr>
      <vt:lpstr>CASE USING pLCA DATABASE: cement production  (Müller et al., 2024)</vt:lpstr>
      <vt:lpstr>CASE USING pLCA DATABASE: HYDROGEN  (WEI et al., 2024)</vt:lpstr>
      <vt:lpstr>Challenges for generating and using pLCA databases</vt:lpstr>
      <vt:lpstr>Vision: “Qualities” of pLCI databases</vt:lpstr>
      <vt:lpstr>How DO I obtain premise databases?</vt:lpstr>
      <vt:lpstr>FUTURE DEVELOPMENTS</vt:lpstr>
      <vt:lpstr>PATHWAYS: System-wide prospective LCA</vt:lpstr>
      <vt:lpstr> PATHWAYS: Swiss Final Energy supply</vt:lpstr>
      <vt:lpstr>Conclusions</vt:lpstr>
      <vt:lpstr>Links to open-source tools</vt:lpstr>
      <vt:lpstr>Selected 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Laboratory for Energy Systems Analysis (LEA)</dc:title>
  <dc:creator>Kerchof Carolyn Brett</dc:creator>
  <dc:description>erstellt durch Vorlagenbauer.ch</dc:description>
  <cp:lastModifiedBy>Romain Sacchi</cp:lastModifiedBy>
  <cp:revision>31</cp:revision>
  <cp:lastPrinted>2024-08-09T07:12:39Z</cp:lastPrinted>
  <dcterms:created xsi:type="dcterms:W3CDTF">2024-08-05T16:22:00Z</dcterms:created>
  <dcterms:modified xsi:type="dcterms:W3CDTF">2024-10-04T13:43:58Z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0x0101000E594130A2AF244FBF3F304D904ED593</vt:lpwstr>
  </property>
  <property fmtid="{D5CDD505-2E9C-101B-9397-08002B2CF9AE}" pid="3" name="MediaServiceImageTags">
    <vt:lpwstr/>
  </property>
</Properties>
</file>